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3"/>
  </p:notesMasterIdLst>
  <p:handoutMasterIdLst>
    <p:handoutMasterId r:id="rId144"/>
  </p:handoutMasterIdLst>
  <p:sldIdLst>
    <p:sldId id="305" r:id="rId2"/>
    <p:sldId id="315" r:id="rId3"/>
    <p:sldId id="357" r:id="rId4"/>
    <p:sldId id="449" r:id="rId5"/>
    <p:sldId id="558" r:id="rId6"/>
    <p:sldId id="560" r:id="rId7"/>
    <p:sldId id="561" r:id="rId8"/>
    <p:sldId id="302" r:id="rId9"/>
    <p:sldId id="389" r:id="rId10"/>
    <p:sldId id="562" r:id="rId11"/>
    <p:sldId id="391" r:id="rId12"/>
    <p:sldId id="390" r:id="rId13"/>
    <p:sldId id="448" r:id="rId14"/>
    <p:sldId id="439" r:id="rId15"/>
    <p:sldId id="454" r:id="rId16"/>
    <p:sldId id="382" r:id="rId17"/>
    <p:sldId id="383" r:id="rId18"/>
    <p:sldId id="384" r:id="rId19"/>
    <p:sldId id="442" r:id="rId20"/>
    <p:sldId id="457" r:id="rId21"/>
    <p:sldId id="456" r:id="rId22"/>
    <p:sldId id="458" r:id="rId23"/>
    <p:sldId id="459" r:id="rId24"/>
    <p:sldId id="460" r:id="rId25"/>
    <p:sldId id="461" r:id="rId26"/>
    <p:sldId id="307" r:id="rId27"/>
    <p:sldId id="312" r:id="rId28"/>
    <p:sldId id="463" r:id="rId29"/>
    <p:sldId id="319" r:id="rId30"/>
    <p:sldId id="323" r:id="rId31"/>
    <p:sldId id="324" r:id="rId32"/>
    <p:sldId id="325" r:id="rId33"/>
    <p:sldId id="326" r:id="rId34"/>
    <p:sldId id="327" r:id="rId35"/>
    <p:sldId id="328" r:id="rId36"/>
    <p:sldId id="329" r:id="rId37"/>
    <p:sldId id="464" r:id="rId38"/>
    <p:sldId id="466" r:id="rId39"/>
    <p:sldId id="465" r:id="rId40"/>
    <p:sldId id="330" r:id="rId41"/>
    <p:sldId id="394" r:id="rId42"/>
    <p:sldId id="360" r:id="rId43"/>
    <p:sldId id="462" r:id="rId44"/>
    <p:sldId id="372" r:id="rId45"/>
    <p:sldId id="373" r:id="rId46"/>
    <p:sldId id="452" r:id="rId47"/>
    <p:sldId id="371" r:id="rId48"/>
    <p:sldId id="453" r:id="rId49"/>
    <p:sldId id="468" r:id="rId50"/>
    <p:sldId id="469" r:id="rId51"/>
    <p:sldId id="437" r:id="rId52"/>
    <p:sldId id="471" r:id="rId53"/>
    <p:sldId id="472" r:id="rId54"/>
    <p:sldId id="473" r:id="rId55"/>
    <p:sldId id="443" r:id="rId56"/>
    <p:sldId id="563" r:id="rId57"/>
    <p:sldId id="470" r:id="rId58"/>
    <p:sldId id="308" r:id="rId59"/>
    <p:sldId id="309" r:id="rId60"/>
    <p:sldId id="311" r:id="rId61"/>
    <p:sldId id="455" r:id="rId62"/>
    <p:sldId id="374" r:id="rId63"/>
    <p:sldId id="380" r:id="rId64"/>
    <p:sldId id="376" r:id="rId65"/>
    <p:sldId id="377" r:id="rId66"/>
    <p:sldId id="375" r:id="rId67"/>
    <p:sldId id="379" r:id="rId68"/>
    <p:sldId id="392" r:id="rId69"/>
    <p:sldId id="405" r:id="rId70"/>
    <p:sldId id="485" r:id="rId71"/>
    <p:sldId id="451" r:id="rId72"/>
    <p:sldId id="401" r:id="rId73"/>
    <p:sldId id="520" r:id="rId74"/>
    <p:sldId id="521" r:id="rId75"/>
    <p:sldId id="522" r:id="rId76"/>
    <p:sldId id="523" r:id="rId77"/>
    <p:sldId id="519" r:id="rId78"/>
    <p:sldId id="477" r:id="rId79"/>
    <p:sldId id="441" r:id="rId80"/>
    <p:sldId id="399" r:id="rId81"/>
    <p:sldId id="542" r:id="rId82"/>
    <p:sldId id="479" r:id="rId83"/>
    <p:sldId id="480" r:id="rId84"/>
    <p:sldId id="483" r:id="rId85"/>
    <p:sldId id="484" r:id="rId86"/>
    <p:sldId id="486" r:id="rId87"/>
    <p:sldId id="490" r:id="rId88"/>
    <p:sldId id="487" r:id="rId89"/>
    <p:sldId id="488" r:id="rId90"/>
    <p:sldId id="489" r:id="rId91"/>
    <p:sldId id="536" r:id="rId92"/>
    <p:sldId id="537" r:id="rId93"/>
    <p:sldId id="525" r:id="rId94"/>
    <p:sldId id="527" r:id="rId95"/>
    <p:sldId id="498" r:id="rId96"/>
    <p:sldId id="529" r:id="rId97"/>
    <p:sldId id="528" r:id="rId98"/>
    <p:sldId id="530" r:id="rId99"/>
    <p:sldId id="396" r:id="rId100"/>
    <p:sldId id="400" r:id="rId101"/>
    <p:sldId id="402" r:id="rId102"/>
    <p:sldId id="499" r:id="rId103"/>
    <p:sldId id="478" r:id="rId104"/>
    <p:sldId id="492" r:id="rId105"/>
    <p:sldId id="497" r:id="rId106"/>
    <p:sldId id="532" r:id="rId107"/>
    <p:sldId id="411" r:id="rId108"/>
    <p:sldId id="413" r:id="rId109"/>
    <p:sldId id="494" r:id="rId110"/>
    <p:sldId id="495" r:id="rId111"/>
    <p:sldId id="496" r:id="rId112"/>
    <p:sldId id="531" r:id="rId113"/>
    <p:sldId id="533" r:id="rId114"/>
    <p:sldId id="534" r:id="rId115"/>
    <p:sldId id="500" r:id="rId116"/>
    <p:sldId id="501" r:id="rId117"/>
    <p:sldId id="535" r:id="rId118"/>
    <p:sldId id="493" r:id="rId119"/>
    <p:sldId id="403" r:id="rId120"/>
    <p:sldId id="503" r:id="rId121"/>
    <p:sldId id="406" r:id="rId122"/>
    <p:sldId id="502" r:id="rId123"/>
    <p:sldId id="505" r:id="rId124"/>
    <p:sldId id="506" r:id="rId125"/>
    <p:sldId id="507" r:id="rId126"/>
    <p:sldId id="508" r:id="rId127"/>
    <p:sldId id="509" r:id="rId128"/>
    <p:sldId id="510" r:id="rId129"/>
    <p:sldId id="513" r:id="rId130"/>
    <p:sldId id="504" r:id="rId131"/>
    <p:sldId id="539" r:id="rId132"/>
    <p:sldId id="543" r:id="rId133"/>
    <p:sldId id="553" r:id="rId134"/>
    <p:sldId id="554" r:id="rId135"/>
    <p:sldId id="545" r:id="rId136"/>
    <p:sldId id="546" r:id="rId137"/>
    <p:sldId id="555" r:id="rId138"/>
    <p:sldId id="556" r:id="rId139"/>
    <p:sldId id="547" r:id="rId140"/>
    <p:sldId id="550" r:id="rId141"/>
    <p:sldId id="551" r:id="rId142"/>
  </p:sldIdLst>
  <p:sldSz cx="12192000" cy="6858000"/>
  <p:notesSz cx="6858000" cy="9144000"/>
  <p:embeddedFontLst>
    <p:embeddedFont>
      <p:font typeface="Cambria Math" panose="02040503050406030204" pitchFamily="18" charset="0"/>
      <p:regular r:id="rId145"/>
    </p:embeddedFont>
    <p:embeddedFont>
      <p:font typeface="Esteban" panose="02000000000000000000" pitchFamily="2" charset="0"/>
      <p:regular r:id="rId146"/>
    </p:embeddedFont>
    <p:embeddedFont>
      <p:font typeface="Fira Code" panose="020B0809050000020004" pitchFamily="49" charset="0"/>
      <p:regular r:id="rId147"/>
      <p:bold r:id="rId148"/>
    </p:embeddedFont>
    <p:embeddedFont>
      <p:font typeface="Georgia Pro" panose="02040502050405020303" pitchFamily="18" charset="0"/>
      <p:regular r:id="rId149"/>
      <p:bold r:id="rId150"/>
      <p:italic r:id="rId151"/>
      <p:boldItalic r:id="rId152"/>
    </p:embeddedFont>
    <p:embeddedFont>
      <p:font typeface="Montserrat" pitchFamily="2" charset="0"/>
      <p:regular r:id="rId153"/>
      <p:bold r:id="rId154"/>
      <p:italic r:id="rId155"/>
      <p:boldItalic r:id="rId156"/>
    </p:embeddedFont>
    <p:embeddedFont>
      <p:font typeface="Source Sans Pro" panose="020B0503030403020204" pitchFamily="34" charset="0"/>
      <p:regular r:id="rId157"/>
      <p:bold r:id="rId158"/>
      <p:italic r:id="rId159"/>
      <p:boldItalic r:id="rId16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quality" id="{46AD07F0-74A1-4741-9BF4-20125F48CF52}">
          <p14:sldIdLst>
            <p14:sldId id="305"/>
            <p14:sldId id="315"/>
            <p14:sldId id="357"/>
            <p14:sldId id="449"/>
            <p14:sldId id="558"/>
            <p14:sldId id="560"/>
            <p14:sldId id="561"/>
            <p14:sldId id="302"/>
            <p14:sldId id="389"/>
            <p14:sldId id="562"/>
            <p14:sldId id="391"/>
            <p14:sldId id="390"/>
            <p14:sldId id="448"/>
            <p14:sldId id="439"/>
            <p14:sldId id="454"/>
            <p14:sldId id="382"/>
            <p14:sldId id="383"/>
            <p14:sldId id="384"/>
            <p14:sldId id="442"/>
            <p14:sldId id="457"/>
            <p14:sldId id="456"/>
            <p14:sldId id="458"/>
            <p14:sldId id="459"/>
            <p14:sldId id="460"/>
            <p14:sldId id="461"/>
            <p14:sldId id="307"/>
            <p14:sldId id="312"/>
            <p14:sldId id="463"/>
            <p14:sldId id="319"/>
            <p14:sldId id="323"/>
            <p14:sldId id="324"/>
            <p14:sldId id="325"/>
            <p14:sldId id="326"/>
            <p14:sldId id="327"/>
            <p14:sldId id="328"/>
            <p14:sldId id="329"/>
            <p14:sldId id="464"/>
            <p14:sldId id="466"/>
            <p14:sldId id="465"/>
            <p14:sldId id="330"/>
            <p14:sldId id="394"/>
            <p14:sldId id="360"/>
            <p14:sldId id="462"/>
            <p14:sldId id="372"/>
            <p14:sldId id="373"/>
            <p14:sldId id="452"/>
            <p14:sldId id="371"/>
            <p14:sldId id="453"/>
            <p14:sldId id="468"/>
            <p14:sldId id="469"/>
            <p14:sldId id="437"/>
            <p14:sldId id="471"/>
            <p14:sldId id="472"/>
            <p14:sldId id="473"/>
            <p14:sldId id="443"/>
            <p14:sldId id="563"/>
            <p14:sldId id="470"/>
            <p14:sldId id="308"/>
            <p14:sldId id="309"/>
            <p14:sldId id="311"/>
            <p14:sldId id="455"/>
            <p14:sldId id="374"/>
            <p14:sldId id="380"/>
            <p14:sldId id="376"/>
            <p14:sldId id="377"/>
            <p14:sldId id="375"/>
            <p14:sldId id="379"/>
          </p14:sldIdLst>
        </p14:section>
        <p14:section name="Bias, fairness" id="{42F9B9A9-6C75-4771-9E2F-61BFE871124E}">
          <p14:sldIdLst>
            <p14:sldId id="392"/>
            <p14:sldId id="405"/>
            <p14:sldId id="485"/>
            <p14:sldId id="451"/>
            <p14:sldId id="401"/>
            <p14:sldId id="520"/>
            <p14:sldId id="521"/>
            <p14:sldId id="522"/>
            <p14:sldId id="523"/>
            <p14:sldId id="519"/>
            <p14:sldId id="477"/>
            <p14:sldId id="441"/>
            <p14:sldId id="399"/>
            <p14:sldId id="542"/>
            <p14:sldId id="479"/>
            <p14:sldId id="480"/>
            <p14:sldId id="483"/>
            <p14:sldId id="484"/>
            <p14:sldId id="486"/>
            <p14:sldId id="490"/>
            <p14:sldId id="487"/>
            <p14:sldId id="488"/>
            <p14:sldId id="489"/>
            <p14:sldId id="536"/>
            <p14:sldId id="537"/>
            <p14:sldId id="525"/>
            <p14:sldId id="527"/>
            <p14:sldId id="498"/>
            <p14:sldId id="529"/>
            <p14:sldId id="528"/>
            <p14:sldId id="530"/>
            <p14:sldId id="396"/>
            <p14:sldId id="400"/>
            <p14:sldId id="402"/>
            <p14:sldId id="499"/>
            <p14:sldId id="478"/>
            <p14:sldId id="492"/>
            <p14:sldId id="497"/>
            <p14:sldId id="532"/>
            <p14:sldId id="411"/>
            <p14:sldId id="413"/>
            <p14:sldId id="494"/>
            <p14:sldId id="495"/>
            <p14:sldId id="496"/>
            <p14:sldId id="531"/>
            <p14:sldId id="533"/>
            <p14:sldId id="534"/>
            <p14:sldId id="500"/>
            <p14:sldId id="501"/>
            <p14:sldId id="535"/>
            <p14:sldId id="493"/>
            <p14:sldId id="403"/>
            <p14:sldId id="503"/>
            <p14:sldId id="406"/>
            <p14:sldId id="502"/>
            <p14:sldId id="505"/>
            <p14:sldId id="506"/>
            <p14:sldId id="507"/>
            <p14:sldId id="508"/>
            <p14:sldId id="509"/>
            <p14:sldId id="510"/>
            <p14:sldId id="513"/>
            <p14:sldId id="504"/>
            <p14:sldId id="539"/>
            <p14:sldId id="543"/>
            <p14:sldId id="553"/>
            <p14:sldId id="554"/>
            <p14:sldId id="545"/>
            <p14:sldId id="546"/>
            <p14:sldId id="555"/>
            <p14:sldId id="556"/>
            <p14:sldId id="547"/>
            <p14:sldId id="550"/>
            <p14:sldId id="5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1837"/>
    <a:srgbClr val="EB6E40"/>
    <a:srgbClr val="F8C0C8"/>
    <a:srgbClr val="FDFBF9"/>
    <a:srgbClr val="1891C3"/>
    <a:srgbClr val="5D554A"/>
    <a:srgbClr val="90BEE0"/>
    <a:srgbClr val="7F7DB0"/>
    <a:srgbClr val="C8EAF8"/>
    <a:srgbClr val="F9D4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29" autoAdjust="0"/>
    <p:restoredTop sz="89542" autoAdjust="0"/>
  </p:normalViewPr>
  <p:slideViewPr>
    <p:cSldViewPr snapToGrid="0">
      <p:cViewPr varScale="1">
        <p:scale>
          <a:sx n="141" d="100"/>
          <a:sy n="141" d="100"/>
        </p:scale>
        <p:origin x="66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5.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6.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1.fntdata"/><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7.fntdata"/><Relationship Id="rId156"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font" Target="fonts/font4.fntdata"/><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72AE929-947F-54AF-FA86-862A7B8C50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FB245DA-9F3B-66B2-BF12-EA5A3CB27D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62B388-E28C-4954-A860-13DF77ADB2E7}" type="datetimeFigureOut">
              <a:rPr lang="fr-FR" smtClean="0"/>
              <a:t>05/10/2025</a:t>
            </a:fld>
            <a:endParaRPr lang="fr-FR"/>
          </a:p>
        </p:txBody>
      </p:sp>
      <p:sp>
        <p:nvSpPr>
          <p:cNvPr id="4" name="Espace réservé du pied de page 3">
            <a:extLst>
              <a:ext uri="{FF2B5EF4-FFF2-40B4-BE49-F238E27FC236}">
                <a16:creationId xmlns:a16="http://schemas.microsoft.com/office/drawing/2014/main" id="{32A01E7F-F2A6-49F5-67A9-7B4D2B33CA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4E26734-4ED7-F8BD-92EF-432D455DF0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4CF5E7-CA4B-40AD-BE1D-06429DE8B1E3}" type="slidenum">
              <a:rPr lang="fr-FR" smtClean="0"/>
              <a:t>‹#›</a:t>
            </a:fld>
            <a:endParaRPr lang="fr-FR"/>
          </a:p>
        </p:txBody>
      </p:sp>
    </p:spTree>
    <p:extLst>
      <p:ext uri="{BB962C8B-B14F-4D97-AF65-F5344CB8AC3E}">
        <p14:creationId xmlns:p14="http://schemas.microsoft.com/office/powerpoint/2010/main" val="18762973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09:05:34.519"/>
    </inkml:context>
    <inkml:brush xml:id="br0">
      <inkml:brushProperty name="width" value="0.035" units="cm"/>
      <inkml:brushProperty name="height" value="0.035" units="cm"/>
    </inkml:brush>
  </inkml:definitions>
  <inkml:trace contextRef="#ctx0" brushRef="#br0">163 1 24575,'37'2'0,"0"3"0,-1 1 0,0 1 0,61 22 0,-1-2 0,46 10 0,389 87 0,-473-116 0,-31-4 0,-71-4 0,-117 0 0,-109-4 0,255 3 0,0 0 0,-1-1 0,1-1 0,0 0 0,1-1 0,-1 0 0,1-1 0,-1-1 0,-22-13 0,75 18 0,640 43 0,-839-43 0,-141-4 0,217 0 0,-135-26 0,448 61 0,61 8 0,-268-32 0,-39-3 0,-40-3 0,-235-23 0,237 14 0,1-1 0,0-4 0,-66-24 0,99 31 0,-1 1 0,-1 0 0,1 2 0,-1 1 0,1 0 0,-31 2 0,77 4 0,1 1 0,-2 1 0,31 11 0,15 3 0,15-4 0,113 6 0,-113-14 0,110 23 0,-260-25 0,-190-5 0,-331-42 0,505 28 0,173 13 0,-4 7 0,437 43 0,-500-46 0,-11-2 0,-1 0 0,0 1 0,0 0 0,0 1 0,0 0 0,0 0 0,19 10 0,-85-9 0,-37-8 0,-195-17 0,280 17 0,25 1 0,35 1 0,52 0 0,632 15 0,-697-9 0,-13-1 0,-25-3 0,-13-2 0,-429-23 0,402 27 0,37-2 0,1 0 0,0 0 0,0 0 0,0-1 0,0 1 0,-1 0 0,1 0 0,0 0 0,0 0 0,0 0 0,-1 0 0,1 0 0,0 0 0,0 1 0,0-1 0,-1 0 0,1 0 0,0 0 0,0 0 0,0 0 0,0 0 0,-1 0 0,1 0 0,0 0 0,0 0 0,0 1 0,0-1 0,-1 0 0,1 0 0,0 0 0,0 0 0,0 1 0,0-1 0,0 0 0,0 0 0,0 0 0,0 0 0,0 1 0,0-1 0,-1 0 0,1 0 0,0 0 0,0 1 0,0-1 0,0 0 0,0 0 0,0 0 0,0 1 0,0-1 0,1 0 0,-1 0 0,0 0 0,0 0 0,0 1 0,0-1 0,0 0 0,0 0 0,0 0 0,0 1 0,1-1 0,15 12 0,25 9 0,15-4 0,0-2 0,88 11 0,3 1 0,-230-21 0,-3-3 0,38-1 0,1-1 0,-1-3 0,-59-9 0,101 9 0,8 0 0,18-2 0,31 1 0,34 3 0,142 19 0,-335-55 0,-471-115 0,573 150 0,-22-8 0,-1 1 0,1 1 0,-1 2 0,-1 1 0,1 1 0,-53 3 0,101 0 0,0 1 0,32 6 0,-2 0 0,-7-3 0,-18-3 0,0 1 0,45 11 0,-237-90 0,4 2 0,128 52 0,36 23 0,-1-1 0,1 1 0,-1 0 0,1 0 0,-1-1 0,1 1 0,0 0 0,-1-1 0,1 1 0,-1 0 0,1-1 0,0 1 0,-1-1 0,1 1 0,0-1 0,-1 1 0,1-1 0,0 1 0,0-1 0,0 1 0,-1-1 0,1 1 0,0-1 0,0 1 0,0-1 0,0 1 0,0-1 0,0 1 0,0-1 0,0 1 0,0-1 0,0 0 0,0 1 0,0-1 0,0 1 0,1-1 0,-1 1 0,0-1 0,0 1 0,1-1 0,-1 1 0,0-1 0,1 1 0,-1 0 0,0-1 0,1 1 0,-1-1 0,1 1 0,-1 0 0,0-1 0,1 1 0,-1 0 0,1 0 0,-1-1 0,1 1 0,-1 0 0,1 0 0,-1 0 0,1 0 0,-1-1 0,1 1 0,0 0 0,-1 0 0,1 0 0,0 0 0,12-2 0,1 0 0,-1 1 0,0 0 0,1 1 0,-1 1 0,15 1 0,87 19 0,-72-12 0,-26-6 0,7 1 0,0 1 0,0 1 0,0 1 0,32 14 0,-56-21 0,0 0 0,-1 0 0,1 1 0,0-1 0,0 0 0,0 0 0,0 0 0,0 0 0,0 0 0,0 0 0,0 0 0,0 0 0,0 0 0,0 0 0,0 0 0,0 1 0,0-1 0,0 0 0,0 0 0,0 0 0,0 0 0,0 0 0,0 0 0,0 0 0,0 0 0,0 0 0,0 1 0,0-1 0,0 0 0,0 0 0,0 0 0,0 0 0,0 0 0,0 0 0,0 0 0,0 0 0,0 0 0,0 0 0,1 0 0,-1 0 0,0 1 0,0-1 0,0 0 0,0 0 0,0 0 0,0 0 0,0 0 0,0 0 0,0 0 0,0 0 0,0 0 0,1 0 0,-1 0 0,0 0 0,0 0 0,0 0 0,-13 0 0,-22-6 0,-99-18 0,-222-11 0,426 49 0,-26-2 0,144 18 0,315 10 0,-420-36 0,-275-23 0,422 69 0,-149-34 0,-177-29 0,-185-4 0,173 14 0,15-1 0,388 44 0,-194-22 0,135 6 0,-132-24 0,-295-2 0,215 5 0,-1 1 0,0 1 0,1 1 0,-1 0 0,-1 2 0,24 12 0,-44-20 0,-1 1 0,1-1 0,-1 1 0,1 0 0,-1 0 0,1 0 0,-1 0 0,0 0 0,1 0 0,-1 0 0,0 0 0,0 0 0,0 1 0,2 2 0,-3-4 0,0 1 0,0-1 0,0 1 0,0-1 0,0 1 0,0-1 0,0 1 0,0-1 0,0 1 0,-1-1 0,1 1 0,0-1 0,0 1 0,0-1 0,-1 0 0,1 1 0,0-1 0,-1 1 0,1-1 0,0 0 0,-1 1 0,1-1 0,0 0 0,-1 1 0,1-1 0,-1 0 0,1 1 0,-1-1 0,1 0 0,-1 0 0,-52 16 0,49-15 0,-152 24 0,205-27 0,68 8 0,-111-6 0,43 3 0,-5-1 0,-80-1 0,-5 0 0,36 2 0,26 2 0,2 2 0,-39-5 0,-43-5 0,-187-34 0,199 26 0,0-2 0,1-1 0,-54-26 0,87 34 0,-1 1 0,0 1 0,1 1 0,-2-1 0,1 2 0,-21-1 0,-92 4 0,59 1 0,8-2 0,1-2 0,-82-14 0,138 15 0,9 2 0,24 2 0,43 7 0,-100-26 0,-12-6 0,-41-32 0,75 50 0,-13-13 0,20 11 0,11 5 0,4 3 0,0 0 0,-1 1 0,0 1 0,0 1 0,0 0 0,24 12 0,-112-28 0,14-7 0,-57-26 0,133 56 0,-1 1 0,30 27 0,-46-40 0,-1 1 0,0-1 0,1 0 0,-1 1 0,0-1 0,1 1 0,-1-1 0,0 1 0,0-1 0,0 1 0,0-1 0,1 1 0,-1-1 0,0 1 0,0-1 0,0 1 0,0-1 0,0 1 0,0-1 0,0 1 0,0-1 0,0 1 0,0-1 0,-1 1 0,1-1 0,0 1 0,0-1 0,0 1 0,-1-1 0,1 1 0,0-1 0,0 0 0,-1 1 0,1-1 0,0 1 0,-1-1 0,1 0 0,-1 1 0,1-1 0,0 0 0,-1 1 0,1-1 0,-1 0 0,1 0 0,-1 0 0,1 1 0,-1-1 0,1 0 0,-1 0 0,1 0 0,-1 0 0,1 0 0,-1 0 0,1 0 0,-1 0 0,1 0 0,-1 0 0,1 0 0,-1 0 0,1 0 0,-2-1 0,-9 1 0,24-2 0,80 1-1365,-73 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A9FB1-57B7-40A8-A35B-8FCF7356B355}" type="datetimeFigureOut">
              <a:rPr lang="en-GB" smtClean="0"/>
              <a:t>05/10/2025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EC21E-A6F6-4C42-B0A9-7BADF486F0B3}" type="slidenum">
              <a:rPr lang="en-GB" smtClean="0"/>
              <a:t>‹#›</a:t>
            </a:fld>
            <a:endParaRPr lang="en-GB"/>
          </a:p>
        </p:txBody>
      </p:sp>
    </p:spTree>
    <p:extLst>
      <p:ext uri="{BB962C8B-B14F-4D97-AF65-F5344CB8AC3E}">
        <p14:creationId xmlns:p14="http://schemas.microsoft.com/office/powerpoint/2010/main" val="1192442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a:t>
            </a:fld>
            <a:endParaRPr lang="en-GB"/>
          </a:p>
        </p:txBody>
      </p:sp>
    </p:spTree>
    <p:extLst>
      <p:ext uri="{BB962C8B-B14F-4D97-AF65-F5344CB8AC3E}">
        <p14:creationId xmlns:p14="http://schemas.microsoft.com/office/powerpoint/2010/main" val="948470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Frustration: </a:t>
            </a:r>
            <a:r>
              <a:rPr lang="fr-FR" dirty="0" err="1"/>
              <a:t>my</a:t>
            </a:r>
            <a:r>
              <a:rPr lang="fr-FR" dirty="0"/>
              <a:t> </a:t>
            </a:r>
            <a:r>
              <a:rPr lang="fr-FR" dirty="0" err="1"/>
              <a:t>example</a:t>
            </a:r>
            <a:r>
              <a:rPr lang="fr-FR" dirty="0"/>
              <a:t> </a:t>
            </a:r>
            <a:r>
              <a:rPr lang="fr-FR" dirty="0" err="1"/>
              <a:t>when</a:t>
            </a:r>
            <a:r>
              <a:rPr lang="fr-FR" dirty="0"/>
              <a:t> I </a:t>
            </a:r>
            <a:r>
              <a:rPr lang="fr-FR" dirty="0" err="1"/>
              <a:t>started</a:t>
            </a:r>
            <a:r>
              <a:rPr lang="fr-FR" dirty="0"/>
              <a:t> </a:t>
            </a:r>
            <a:r>
              <a:rPr lang="fr-FR" dirty="0" err="1"/>
              <a:t>working</a:t>
            </a:r>
            <a:r>
              <a:rPr lang="fr-FR" dirty="0"/>
              <a:t> (I </a:t>
            </a:r>
            <a:r>
              <a:rPr lang="fr-FR" dirty="0" err="1"/>
              <a:t>thought</a:t>
            </a:r>
            <a:r>
              <a:rPr lang="fr-FR" dirty="0"/>
              <a:t> </a:t>
            </a:r>
            <a:r>
              <a:rPr lang="fr-FR" dirty="0" err="1"/>
              <a:t>my</a:t>
            </a:r>
            <a:r>
              <a:rPr lang="fr-FR" dirty="0"/>
              <a:t> </a:t>
            </a:r>
            <a:r>
              <a:rPr lang="fr-FR" dirty="0" err="1"/>
              <a:t>work</a:t>
            </a:r>
            <a:r>
              <a:rPr lang="fr-FR" dirty="0"/>
              <a:t> </a:t>
            </a:r>
            <a:r>
              <a:rPr lang="fr-FR" dirty="0" err="1"/>
              <a:t>was</a:t>
            </a:r>
            <a:r>
              <a:rPr lang="fr-FR" dirty="0"/>
              <a:t> </a:t>
            </a:r>
            <a:r>
              <a:rPr lang="fr-FR" dirty="0" err="1"/>
              <a:t>bad</a:t>
            </a:r>
            <a:r>
              <a:rPr lang="fr-FR" dirty="0"/>
              <a:t> </a:t>
            </a:r>
            <a:r>
              <a:rPr lang="fr-FR" dirty="0" err="1"/>
              <a:t>because</a:t>
            </a:r>
            <a:r>
              <a:rPr lang="fr-FR" dirty="0"/>
              <a:t> of all the data </a:t>
            </a:r>
            <a:r>
              <a:rPr lang="fr-FR" dirty="0" err="1"/>
              <a:t>quality</a:t>
            </a:r>
            <a:r>
              <a:rPr lang="fr-FR" dirty="0"/>
              <a:t> issues in the </a:t>
            </a:r>
            <a:r>
              <a:rPr lang="fr-FR" dirty="0" err="1"/>
              <a:t>survey</a:t>
            </a:r>
            <a:r>
              <a:rPr lang="fr-FR" dirty="0"/>
              <a:t> I </a:t>
            </a:r>
            <a:r>
              <a:rPr lang="fr-FR" dirty="0" err="1"/>
              <a:t>was</a:t>
            </a:r>
            <a:r>
              <a:rPr lang="fr-FR" dirty="0"/>
              <a:t> </a:t>
            </a:r>
            <a:r>
              <a:rPr lang="fr-FR" dirty="0" err="1"/>
              <a:t>working</a:t>
            </a:r>
            <a:r>
              <a:rPr lang="fr-FR" dirty="0"/>
              <a:t> on).</a:t>
            </a:r>
          </a:p>
          <a:p>
            <a:r>
              <a:rPr lang="fr-FR" dirty="0"/>
              <a:t>One of </a:t>
            </a:r>
            <a:r>
              <a:rPr lang="fr-FR" dirty="0" err="1"/>
              <a:t>my</a:t>
            </a:r>
            <a:r>
              <a:rPr lang="fr-FR" dirty="0"/>
              <a:t> </a:t>
            </a:r>
            <a:r>
              <a:rPr lang="fr-FR" dirty="0" err="1"/>
              <a:t>interns</a:t>
            </a:r>
            <a:r>
              <a:rPr lang="fr-FR" dirty="0"/>
              <a:t>: </a:t>
            </a:r>
            <a:r>
              <a:rPr lang="fr-FR" dirty="0" err="1"/>
              <a:t>spent</a:t>
            </a:r>
            <a:r>
              <a:rPr lang="fr-FR" dirty="0"/>
              <a:t> </a:t>
            </a:r>
            <a:r>
              <a:rPr lang="fr-FR" dirty="0" err="1"/>
              <a:t>months</a:t>
            </a:r>
            <a:r>
              <a:rPr lang="fr-FR" dirty="0"/>
              <a:t> on data </a:t>
            </a:r>
            <a:r>
              <a:rPr lang="fr-FR" dirty="0" err="1"/>
              <a:t>cleaning</a:t>
            </a:r>
            <a:r>
              <a:rPr lang="fr-FR" dirty="0"/>
              <a:t>, and </a:t>
            </a:r>
            <a:r>
              <a:rPr lang="fr-FR" dirty="0" err="1"/>
              <a:t>felt</a:t>
            </a:r>
            <a:r>
              <a:rPr lang="fr-FR" dirty="0"/>
              <a:t> </a:t>
            </a:r>
            <a:r>
              <a:rPr lang="fr-FR" dirty="0" err="1"/>
              <a:t>really</a:t>
            </a:r>
            <a:r>
              <a:rPr lang="fr-FR" dirty="0"/>
              <a:t> </a:t>
            </a:r>
            <a:r>
              <a:rPr lang="fr-FR" dirty="0" err="1"/>
              <a:t>unsure</a:t>
            </a:r>
            <a:r>
              <a:rPr lang="fr-FR" dirty="0"/>
              <a:t> about </a:t>
            </a:r>
            <a:r>
              <a:rPr lang="fr-FR" dirty="0" err="1"/>
              <a:t>her</a:t>
            </a:r>
            <a:r>
              <a:rPr lang="fr-FR" dirty="0"/>
              <a:t> </a:t>
            </a:r>
            <a:r>
              <a:rPr lang="fr-FR" dirty="0" err="1"/>
              <a:t>results</a:t>
            </a:r>
            <a:r>
              <a:rPr lang="fr-FR" dirty="0"/>
              <a:t> </a:t>
            </a:r>
            <a:r>
              <a:rPr lang="fr-FR" dirty="0" err="1"/>
              <a:t>because</a:t>
            </a:r>
            <a:r>
              <a:rPr lang="fr-FR" dirty="0"/>
              <a:t> of the </a:t>
            </a:r>
            <a:r>
              <a:rPr lang="fr-FR" dirty="0" err="1"/>
              <a:t>difficult</a:t>
            </a:r>
            <a:r>
              <a:rPr lang="fr-FR" dirty="0"/>
              <a:t> pipeline </a:t>
            </a:r>
            <a:r>
              <a:rPr lang="fr-FR" dirty="0" err="1"/>
              <a:t>that</a:t>
            </a:r>
            <a:r>
              <a:rPr lang="fr-FR" dirty="0"/>
              <a:t> </a:t>
            </a:r>
            <a:r>
              <a:rPr lang="fr-FR" dirty="0" err="1"/>
              <a:t>she</a:t>
            </a:r>
            <a:r>
              <a:rPr lang="fr-FR" dirty="0"/>
              <a:t> </a:t>
            </a:r>
            <a:r>
              <a:rPr lang="fr-FR" dirty="0" err="1"/>
              <a:t>created</a:t>
            </a:r>
            <a:endParaRPr lang="fr-FR" dirty="0"/>
          </a:p>
          <a:p>
            <a:endParaRPr lang="fr-FR" dirty="0"/>
          </a:p>
          <a:p>
            <a:r>
              <a:rPr lang="fr-FR" dirty="0" err="1"/>
              <a:t>Counterpoint</a:t>
            </a:r>
            <a:r>
              <a:rPr lang="fr-FR" dirty="0"/>
              <a:t>: I </a:t>
            </a:r>
            <a:r>
              <a:rPr lang="fr-FR" dirty="0" err="1"/>
              <a:t>think</a:t>
            </a:r>
            <a:r>
              <a:rPr lang="fr-FR" dirty="0"/>
              <a:t> </a:t>
            </a:r>
            <a:r>
              <a:rPr lang="fr-FR" dirty="0" err="1"/>
              <a:t>it’s</a:t>
            </a:r>
            <a:r>
              <a:rPr lang="fr-FR" dirty="0"/>
              <a:t> </a:t>
            </a:r>
            <a:r>
              <a:rPr lang="fr-FR" dirty="0" err="1"/>
              <a:t>during</a:t>
            </a:r>
            <a:r>
              <a:rPr lang="fr-FR" dirty="0"/>
              <a:t> </a:t>
            </a:r>
            <a:r>
              <a:rPr lang="fr-FR" dirty="0" err="1"/>
              <a:t>cleaning</a:t>
            </a:r>
            <a:r>
              <a:rPr lang="fr-FR" dirty="0"/>
              <a:t> </a:t>
            </a:r>
            <a:r>
              <a:rPr lang="fr-FR" dirty="0" err="1"/>
              <a:t>that</a:t>
            </a:r>
            <a:r>
              <a:rPr lang="fr-FR" dirty="0"/>
              <a:t> </a:t>
            </a:r>
            <a:r>
              <a:rPr lang="fr-FR" dirty="0" err="1"/>
              <a:t>you</a:t>
            </a:r>
            <a:r>
              <a:rPr lang="fr-FR" dirty="0"/>
              <a:t> </a:t>
            </a:r>
            <a:r>
              <a:rPr lang="fr-FR" dirty="0" err="1"/>
              <a:t>learn</a:t>
            </a:r>
            <a:r>
              <a:rPr lang="fr-FR" dirty="0"/>
              <a:t> to </a:t>
            </a:r>
            <a:r>
              <a:rPr lang="fr-FR" dirty="0" err="1"/>
              <a:t>write</a:t>
            </a:r>
            <a:r>
              <a:rPr lang="fr-FR" dirty="0"/>
              <a:t> good code and to </a:t>
            </a:r>
            <a:r>
              <a:rPr lang="fr-FR" dirty="0" err="1"/>
              <a:t>be</a:t>
            </a:r>
            <a:r>
              <a:rPr lang="fr-FR" dirty="0"/>
              <a:t> more efficient. </a:t>
            </a:r>
            <a:r>
              <a:rPr lang="fr-FR" dirty="0" err="1"/>
              <a:t>Also</a:t>
            </a:r>
            <a:r>
              <a:rPr lang="fr-FR" dirty="0"/>
              <a:t>, at </a:t>
            </a:r>
            <a:r>
              <a:rPr lang="fr-FR" dirty="0" err="1"/>
              <a:t>some</a:t>
            </a:r>
            <a:r>
              <a:rPr lang="fr-FR" dirty="0"/>
              <a:t> point, </a:t>
            </a:r>
            <a:r>
              <a:rPr lang="fr-FR" dirty="0" err="1"/>
              <a:t>you</a:t>
            </a:r>
            <a:r>
              <a:rPr lang="fr-FR" dirty="0"/>
              <a:t> </a:t>
            </a:r>
            <a:r>
              <a:rPr lang="fr-FR" dirty="0" err="1"/>
              <a:t>realise</a:t>
            </a:r>
            <a:r>
              <a:rPr lang="fr-FR" dirty="0"/>
              <a:t> </a:t>
            </a:r>
            <a:r>
              <a:rPr lang="fr-FR" dirty="0" err="1"/>
              <a:t>that</a:t>
            </a:r>
            <a:r>
              <a:rPr lang="fr-FR" dirty="0"/>
              <a:t> </a:t>
            </a:r>
            <a:r>
              <a:rPr lang="fr-FR" dirty="0" err="1"/>
              <a:t>some</a:t>
            </a:r>
            <a:r>
              <a:rPr lang="fr-FR" dirty="0"/>
              <a:t> </a:t>
            </a:r>
            <a:r>
              <a:rPr lang="fr-FR" dirty="0" err="1"/>
              <a:t>things</a:t>
            </a:r>
            <a:r>
              <a:rPr lang="fr-FR" dirty="0"/>
              <a:t> are out of </a:t>
            </a:r>
            <a:r>
              <a:rPr lang="fr-FR" dirty="0" err="1"/>
              <a:t>your</a:t>
            </a:r>
            <a:r>
              <a:rPr lang="fr-FR" dirty="0"/>
              <a:t> control, and </a:t>
            </a:r>
            <a:r>
              <a:rPr lang="fr-FR" dirty="0" err="1"/>
              <a:t>you</a:t>
            </a:r>
            <a:r>
              <a:rPr lang="fr-FR" dirty="0"/>
              <a:t> </a:t>
            </a:r>
            <a:r>
              <a:rPr lang="fr-FR" dirty="0" err="1"/>
              <a:t>gotta</a:t>
            </a:r>
            <a:r>
              <a:rPr lang="fr-FR" dirty="0"/>
              <a:t> </a:t>
            </a:r>
            <a:r>
              <a:rPr lang="fr-FR" dirty="0" err="1"/>
              <a:t>make</a:t>
            </a:r>
            <a:r>
              <a:rPr lang="fr-FR" dirty="0"/>
              <a:t> do </a:t>
            </a:r>
            <a:r>
              <a:rPr lang="fr-FR" dirty="0" err="1"/>
              <a:t>with</a:t>
            </a:r>
            <a:r>
              <a:rPr lang="fr-FR" dirty="0"/>
              <a:t> the data </a:t>
            </a:r>
            <a:r>
              <a:rPr lang="fr-FR" dirty="0" err="1"/>
              <a:t>that</a:t>
            </a:r>
            <a:r>
              <a:rPr lang="fr-FR" dirty="0"/>
              <a:t> </a:t>
            </a:r>
            <a:r>
              <a:rPr lang="fr-FR" dirty="0" err="1"/>
              <a:t>you</a:t>
            </a:r>
            <a:r>
              <a:rPr lang="fr-FR" dirty="0"/>
              <a:t> have. This </a:t>
            </a:r>
            <a:r>
              <a:rPr lang="fr-FR" dirty="0" err="1"/>
              <a:t>doesn’t</a:t>
            </a:r>
            <a:r>
              <a:rPr lang="fr-FR" dirty="0"/>
              <a:t> </a:t>
            </a:r>
            <a:r>
              <a:rPr lang="fr-FR" dirty="0" err="1"/>
              <a:t>invalidate</a:t>
            </a:r>
            <a:r>
              <a:rPr lang="fr-FR" dirty="0"/>
              <a:t> the hard </a:t>
            </a:r>
            <a:r>
              <a:rPr lang="fr-FR" dirty="0" err="1"/>
              <a:t>work</a:t>
            </a:r>
            <a:r>
              <a:rPr lang="fr-FR" dirty="0"/>
              <a:t> </a:t>
            </a:r>
            <a:r>
              <a:rPr lang="fr-FR" dirty="0" err="1"/>
              <a:t>that</a:t>
            </a:r>
            <a:r>
              <a:rPr lang="fr-FR" dirty="0"/>
              <a:t> </a:t>
            </a:r>
            <a:r>
              <a:rPr lang="fr-FR" dirty="0" err="1"/>
              <a:t>you</a:t>
            </a:r>
            <a:r>
              <a:rPr lang="fr-FR" dirty="0"/>
              <a:t> do.</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13</a:t>
            </a:fld>
            <a:endParaRPr lang="en-GB"/>
          </a:p>
        </p:txBody>
      </p:sp>
    </p:spTree>
    <p:extLst>
      <p:ext uri="{BB962C8B-B14F-4D97-AF65-F5344CB8AC3E}">
        <p14:creationId xmlns:p14="http://schemas.microsoft.com/office/powerpoint/2010/main" val="40330941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93A6-C5A3-4668-FCEB-7490CCE2B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31FF6-1912-3F36-10D2-0201AF891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F9141-F4B1-6A52-BFE8-25245DFB8F72}"/>
              </a:ext>
            </a:extLst>
          </p:cNvPr>
          <p:cNvSpPr>
            <a:spLocks noGrp="1"/>
          </p:cNvSpPr>
          <p:nvPr>
            <p:ph type="body" idx="1"/>
          </p:nvPr>
        </p:nvSpPr>
        <p:spPr/>
        <p:txBody>
          <a:bodyPr/>
          <a:lstStyle/>
          <a:p>
            <a:r>
              <a:rPr lang="en-GB" dirty="0"/>
              <a:t>This graph is very “firm” centric, like if it has no connection to the rest of the world, there is no context around it.</a:t>
            </a:r>
          </a:p>
          <a:p>
            <a:r>
              <a:rPr lang="en-GB" dirty="0"/>
              <a:t>The action taken by the decision-maker (be it a human or a machine) does not exist in a vacuum. It has an effect on the ground truth that you observe and gather data from. That is called feedback. A feedback loop</a:t>
            </a:r>
          </a:p>
        </p:txBody>
      </p:sp>
      <p:sp>
        <p:nvSpPr>
          <p:cNvPr id="4" name="Slide Number Placeholder 3">
            <a:extLst>
              <a:ext uri="{FF2B5EF4-FFF2-40B4-BE49-F238E27FC236}">
                <a16:creationId xmlns:a16="http://schemas.microsoft.com/office/drawing/2014/main" id="{59226B0E-E139-72C4-8E07-6FB238994F2D}"/>
              </a:ext>
            </a:extLst>
          </p:cNvPr>
          <p:cNvSpPr>
            <a:spLocks noGrp="1"/>
          </p:cNvSpPr>
          <p:nvPr>
            <p:ph type="sldNum" sz="quarter" idx="5"/>
          </p:nvPr>
        </p:nvSpPr>
        <p:spPr/>
        <p:txBody>
          <a:bodyPr/>
          <a:lstStyle/>
          <a:p>
            <a:fld id="{A62EC21E-A6F6-4C42-B0A9-7BADF486F0B3}" type="slidenum">
              <a:rPr lang="en-GB" smtClean="0"/>
              <a:t>124</a:t>
            </a:fld>
            <a:endParaRPr lang="en-GB"/>
          </a:p>
        </p:txBody>
      </p:sp>
    </p:spTree>
    <p:extLst>
      <p:ext uri="{BB962C8B-B14F-4D97-AF65-F5344CB8AC3E}">
        <p14:creationId xmlns:p14="http://schemas.microsoft.com/office/powerpoint/2010/main" val="5214885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737E-5D7F-FD06-83F3-F171CF2A5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ECAF6-D29A-CC40-992A-0FA0ED9BDC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60283-E5F3-E848-AC6E-B7EAB7CA9240}"/>
              </a:ext>
            </a:extLst>
          </p:cNvPr>
          <p:cNvSpPr>
            <a:spLocks noGrp="1"/>
          </p:cNvSpPr>
          <p:nvPr>
            <p:ph type="body" idx="1"/>
          </p:nvPr>
        </p:nvSpPr>
        <p:spPr/>
        <p:txBody>
          <a:bodyPr/>
          <a:lstStyle/>
          <a:p>
            <a:r>
              <a:rPr lang="en-GB" dirty="0"/>
              <a:t>Automated decision making, and also “decision support tool”, are very common. I create this for emergency services.</a:t>
            </a:r>
          </a:p>
          <a:p>
            <a:r>
              <a:rPr lang="en-GB" dirty="0"/>
              <a:t>Also, example of COMPAS (Correctional Offender Management Profiling for Alternative Sanctions), is an algorithm in the US to predict a defendant’s likelihood to become a recidivist</a:t>
            </a:r>
            <a:r>
              <a:rPr lang="en-GB"/>
              <a:t>. </a:t>
            </a:r>
            <a:endParaRPr lang="en-GB" dirty="0"/>
          </a:p>
        </p:txBody>
      </p:sp>
      <p:sp>
        <p:nvSpPr>
          <p:cNvPr id="4" name="Slide Number Placeholder 3">
            <a:extLst>
              <a:ext uri="{FF2B5EF4-FFF2-40B4-BE49-F238E27FC236}">
                <a16:creationId xmlns:a16="http://schemas.microsoft.com/office/drawing/2014/main" id="{6671F3CC-C193-C964-C583-DEB5FD4A2C64}"/>
              </a:ext>
            </a:extLst>
          </p:cNvPr>
          <p:cNvSpPr>
            <a:spLocks noGrp="1"/>
          </p:cNvSpPr>
          <p:nvPr>
            <p:ph type="sldNum" sz="quarter" idx="5"/>
          </p:nvPr>
        </p:nvSpPr>
        <p:spPr/>
        <p:txBody>
          <a:bodyPr/>
          <a:lstStyle/>
          <a:p>
            <a:fld id="{A62EC21E-A6F6-4C42-B0A9-7BADF486F0B3}" type="slidenum">
              <a:rPr lang="en-GB" smtClean="0"/>
              <a:t>125</a:t>
            </a:fld>
            <a:endParaRPr lang="en-GB"/>
          </a:p>
        </p:txBody>
      </p:sp>
    </p:spTree>
    <p:extLst>
      <p:ext uri="{BB962C8B-B14F-4D97-AF65-F5344CB8AC3E}">
        <p14:creationId xmlns:p14="http://schemas.microsoft.com/office/powerpoint/2010/main" val="17719736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FD08D-AD94-245B-0E2D-E96F63ABD2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93C16-6478-0AE5-3999-B40293A40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8ECEB-94B3-A41B-88B6-EA59251D8555}"/>
              </a:ext>
            </a:extLst>
          </p:cNvPr>
          <p:cNvSpPr>
            <a:spLocks noGrp="1"/>
          </p:cNvSpPr>
          <p:nvPr>
            <p:ph type="body" idx="1"/>
          </p:nvPr>
        </p:nvSpPr>
        <p:spPr/>
        <p:txBody>
          <a:bodyPr/>
          <a:lstStyle/>
          <a:p>
            <a:r>
              <a:rPr lang="en-GB" dirty="0"/>
              <a:t>Why? Perhaps there is significant economic disparities between blues squares and green triangles, leading the former to worse educational outcomes.</a:t>
            </a:r>
          </a:p>
        </p:txBody>
      </p:sp>
      <p:sp>
        <p:nvSpPr>
          <p:cNvPr id="4" name="Slide Number Placeholder 3">
            <a:extLst>
              <a:ext uri="{FF2B5EF4-FFF2-40B4-BE49-F238E27FC236}">
                <a16:creationId xmlns:a16="http://schemas.microsoft.com/office/drawing/2014/main" id="{AA894A80-AE0C-DF79-5E59-FA9F007C7F7D}"/>
              </a:ext>
            </a:extLst>
          </p:cNvPr>
          <p:cNvSpPr>
            <a:spLocks noGrp="1"/>
          </p:cNvSpPr>
          <p:nvPr>
            <p:ph type="sldNum" sz="quarter" idx="5"/>
          </p:nvPr>
        </p:nvSpPr>
        <p:spPr/>
        <p:txBody>
          <a:bodyPr/>
          <a:lstStyle/>
          <a:p>
            <a:fld id="{A62EC21E-A6F6-4C42-B0A9-7BADF486F0B3}" type="slidenum">
              <a:rPr lang="en-GB" smtClean="0"/>
              <a:t>126</a:t>
            </a:fld>
            <a:endParaRPr lang="en-GB"/>
          </a:p>
        </p:txBody>
      </p:sp>
    </p:spTree>
    <p:extLst>
      <p:ext uri="{BB962C8B-B14F-4D97-AF65-F5344CB8AC3E}">
        <p14:creationId xmlns:p14="http://schemas.microsoft.com/office/powerpoint/2010/main" val="4531694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E010B-1614-6D2D-6326-1D20AE2C5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08B12-3D4E-E28B-F05E-DE2FA14F3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63F05D-7357-AFD1-6418-29F883E920A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5856971-8CA3-FC6B-95E3-801848673688}"/>
              </a:ext>
            </a:extLst>
          </p:cNvPr>
          <p:cNvSpPr>
            <a:spLocks noGrp="1"/>
          </p:cNvSpPr>
          <p:nvPr>
            <p:ph type="sldNum" sz="quarter" idx="5"/>
          </p:nvPr>
        </p:nvSpPr>
        <p:spPr/>
        <p:txBody>
          <a:bodyPr/>
          <a:lstStyle/>
          <a:p>
            <a:fld id="{A62EC21E-A6F6-4C42-B0A9-7BADF486F0B3}" type="slidenum">
              <a:rPr lang="en-GB" smtClean="0"/>
              <a:t>127</a:t>
            </a:fld>
            <a:endParaRPr lang="en-GB"/>
          </a:p>
        </p:txBody>
      </p:sp>
    </p:spTree>
    <p:extLst>
      <p:ext uri="{BB962C8B-B14F-4D97-AF65-F5344CB8AC3E}">
        <p14:creationId xmlns:p14="http://schemas.microsoft.com/office/powerpoint/2010/main" val="14106998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D0CC1-6E01-A9F3-3D9A-07F4F8F9A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9D627-F102-872A-8F86-A50A28F85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C2034-9769-88EF-6386-643F85681A7A}"/>
              </a:ext>
            </a:extLst>
          </p:cNvPr>
          <p:cNvSpPr>
            <a:spLocks noGrp="1"/>
          </p:cNvSpPr>
          <p:nvPr>
            <p:ph type="body" idx="1"/>
          </p:nvPr>
        </p:nvSpPr>
        <p:spPr/>
        <p:txBody>
          <a:bodyPr/>
          <a:lstStyle/>
          <a:p>
            <a:r>
              <a:rPr lang="en-GB" dirty="0"/>
              <a:t>So, on average, when being born blue, you can expect a lower chance of being hired. Because being blue places you in different “structural circumstances”: you are subject to a series of circumstances and decisions throughout your life which accumulate and </a:t>
            </a:r>
            <a:r>
              <a:rPr lang="en-GB" dirty="0" err="1"/>
              <a:t>coumpound</a:t>
            </a:r>
            <a:r>
              <a:rPr lang="en-GB" dirty="0"/>
              <a:t>.</a:t>
            </a:r>
          </a:p>
        </p:txBody>
      </p:sp>
      <p:sp>
        <p:nvSpPr>
          <p:cNvPr id="4" name="Slide Number Placeholder 3">
            <a:extLst>
              <a:ext uri="{FF2B5EF4-FFF2-40B4-BE49-F238E27FC236}">
                <a16:creationId xmlns:a16="http://schemas.microsoft.com/office/drawing/2014/main" id="{F81B9573-D834-AC29-7BA8-FBD86573AD49}"/>
              </a:ext>
            </a:extLst>
          </p:cNvPr>
          <p:cNvSpPr>
            <a:spLocks noGrp="1"/>
          </p:cNvSpPr>
          <p:nvPr>
            <p:ph type="sldNum" sz="quarter" idx="5"/>
          </p:nvPr>
        </p:nvSpPr>
        <p:spPr/>
        <p:txBody>
          <a:bodyPr/>
          <a:lstStyle/>
          <a:p>
            <a:fld id="{A62EC21E-A6F6-4C42-B0A9-7BADF486F0B3}" type="slidenum">
              <a:rPr lang="en-GB" smtClean="0"/>
              <a:t>128</a:t>
            </a:fld>
            <a:endParaRPr lang="en-GB"/>
          </a:p>
        </p:txBody>
      </p:sp>
    </p:spTree>
    <p:extLst>
      <p:ext uri="{BB962C8B-B14F-4D97-AF65-F5344CB8AC3E}">
        <p14:creationId xmlns:p14="http://schemas.microsoft.com/office/powerpoint/2010/main" val="29394191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7AD52-26A7-D6DE-0FE4-555F3774E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E1EFE-B791-764E-C783-0D3F028CA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9633E-5833-4893-0771-484A2AF5A2E4}"/>
              </a:ext>
            </a:extLst>
          </p:cNvPr>
          <p:cNvSpPr>
            <a:spLocks noGrp="1"/>
          </p:cNvSpPr>
          <p:nvPr>
            <p:ph type="body" idx="1"/>
          </p:nvPr>
        </p:nvSpPr>
        <p:spPr/>
        <p:txBody>
          <a:bodyPr/>
          <a:lstStyle/>
          <a:p>
            <a:r>
              <a:rPr lang="en-GB" dirty="0"/>
              <a:t>E.g. : even more economic disparity, leading to lower GPA among blue squares. That is kind of the idea behind systemic or institutional discrimination.</a:t>
            </a:r>
          </a:p>
          <a:p>
            <a:r>
              <a:rPr lang="en-GB" dirty="0"/>
              <a:t>In turn, this reinforces the implicit discrimination in our model even more. The idea of a feedback loop: your decisions or output have an impact on the ground truth, ground truth which you then model again, etc. etc.</a:t>
            </a:r>
          </a:p>
          <a:p>
            <a:endParaRPr lang="en-GB" dirty="0"/>
          </a:p>
          <a:p>
            <a:r>
              <a:rPr lang="en-GB" dirty="0"/>
              <a:t>Feedback loop: that’s the same current problem with generative AI. </a:t>
            </a:r>
          </a:p>
        </p:txBody>
      </p:sp>
      <p:sp>
        <p:nvSpPr>
          <p:cNvPr id="4" name="Slide Number Placeholder 3">
            <a:extLst>
              <a:ext uri="{FF2B5EF4-FFF2-40B4-BE49-F238E27FC236}">
                <a16:creationId xmlns:a16="http://schemas.microsoft.com/office/drawing/2014/main" id="{BC75E5C2-EEBF-DEF8-0DD7-8AF0AD6BA6CE}"/>
              </a:ext>
            </a:extLst>
          </p:cNvPr>
          <p:cNvSpPr>
            <a:spLocks noGrp="1"/>
          </p:cNvSpPr>
          <p:nvPr>
            <p:ph type="sldNum" sz="quarter" idx="5"/>
          </p:nvPr>
        </p:nvSpPr>
        <p:spPr/>
        <p:txBody>
          <a:bodyPr/>
          <a:lstStyle/>
          <a:p>
            <a:fld id="{A62EC21E-A6F6-4C42-B0A9-7BADF486F0B3}" type="slidenum">
              <a:rPr lang="en-GB" smtClean="0"/>
              <a:t>129</a:t>
            </a:fld>
            <a:endParaRPr lang="en-GB"/>
          </a:p>
        </p:txBody>
      </p:sp>
    </p:spTree>
    <p:extLst>
      <p:ext uri="{BB962C8B-B14F-4D97-AF65-F5344CB8AC3E}">
        <p14:creationId xmlns:p14="http://schemas.microsoft.com/office/powerpoint/2010/main" val="22003208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8D283-19E0-AB50-E8FA-8AC18DD4E2C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54AD26B-D876-F669-7556-597995A020D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94EBC0-C64A-2E36-5DC0-FDDD01AE696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75A2E7A-8FFB-B066-4DB1-89F2EE2E5717}"/>
              </a:ext>
            </a:extLst>
          </p:cNvPr>
          <p:cNvSpPr>
            <a:spLocks noGrp="1"/>
          </p:cNvSpPr>
          <p:nvPr>
            <p:ph type="sldNum" sz="quarter" idx="5"/>
          </p:nvPr>
        </p:nvSpPr>
        <p:spPr/>
        <p:txBody>
          <a:bodyPr/>
          <a:lstStyle/>
          <a:p>
            <a:fld id="{A62EC21E-A6F6-4C42-B0A9-7BADF486F0B3}" type="slidenum">
              <a:rPr lang="en-GB" smtClean="0"/>
              <a:t>130</a:t>
            </a:fld>
            <a:endParaRPr lang="en-GB"/>
          </a:p>
        </p:txBody>
      </p:sp>
    </p:spTree>
    <p:extLst>
      <p:ext uri="{BB962C8B-B14F-4D97-AF65-F5344CB8AC3E}">
        <p14:creationId xmlns:p14="http://schemas.microsoft.com/office/powerpoint/2010/main" val="42553440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2D810-DF9B-F282-804A-E72FE2BBCE5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A639762-6BE0-031E-28C2-6D21D5C5656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5EE2ABF-C060-5806-5E52-18EB7B2EB5D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0A1EE4A-6C94-DCEB-22F6-31AAA89187B7}"/>
              </a:ext>
            </a:extLst>
          </p:cNvPr>
          <p:cNvSpPr>
            <a:spLocks noGrp="1"/>
          </p:cNvSpPr>
          <p:nvPr>
            <p:ph type="sldNum" sz="quarter" idx="5"/>
          </p:nvPr>
        </p:nvSpPr>
        <p:spPr/>
        <p:txBody>
          <a:bodyPr/>
          <a:lstStyle/>
          <a:p>
            <a:fld id="{A62EC21E-A6F6-4C42-B0A9-7BADF486F0B3}" type="slidenum">
              <a:rPr lang="en-GB" smtClean="0"/>
              <a:t>131</a:t>
            </a:fld>
            <a:endParaRPr lang="en-GB"/>
          </a:p>
        </p:txBody>
      </p:sp>
    </p:spTree>
    <p:extLst>
      <p:ext uri="{BB962C8B-B14F-4D97-AF65-F5344CB8AC3E}">
        <p14:creationId xmlns:p14="http://schemas.microsoft.com/office/powerpoint/2010/main" val="4228525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8F6E5-A417-E0E6-B938-7FA0135EB5D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D07B8E-B4E2-20EF-A4E4-49ED438A294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3E286A7-D592-65E5-D5E5-970BF9DB5CA8}"/>
              </a:ext>
            </a:extLst>
          </p:cNvPr>
          <p:cNvSpPr>
            <a:spLocks noGrp="1"/>
          </p:cNvSpPr>
          <p:nvPr>
            <p:ph type="body" idx="1"/>
          </p:nvPr>
        </p:nvSpPr>
        <p:spPr/>
        <p:txBody>
          <a:bodyPr/>
          <a:lstStyle/>
          <a:p>
            <a:r>
              <a:rPr lang="fr-FR" dirty="0" err="1"/>
              <a:t>Imbalance</a:t>
            </a:r>
            <a:r>
              <a:rPr lang="fr-FR" dirty="0"/>
              <a:t>: </a:t>
            </a:r>
            <a:r>
              <a:rPr lang="fr-FR" dirty="0" err="1"/>
              <a:t>unequal</a:t>
            </a:r>
            <a:r>
              <a:rPr lang="fr-FR" dirty="0"/>
              <a:t> </a:t>
            </a:r>
            <a:r>
              <a:rPr lang="fr-FR" dirty="0" err="1"/>
              <a:t>representation</a:t>
            </a:r>
            <a:r>
              <a:rPr lang="fr-FR" dirty="0"/>
              <a:t> of </a:t>
            </a:r>
            <a:r>
              <a:rPr lang="fr-FR" dirty="0" err="1"/>
              <a:t>different</a:t>
            </a:r>
            <a:r>
              <a:rPr lang="fr-FR" dirty="0"/>
              <a:t> groups</a:t>
            </a:r>
          </a:p>
          <a:p>
            <a:r>
              <a:rPr lang="fr-FR" dirty="0" err="1"/>
              <a:t>Bias</a:t>
            </a:r>
            <a:r>
              <a:rPr lang="fr-FR" dirty="0"/>
              <a:t>: incorrect associations </a:t>
            </a:r>
            <a:r>
              <a:rPr lang="fr-FR" dirty="0" err="1"/>
              <a:t>stemming</a:t>
            </a:r>
            <a:r>
              <a:rPr lang="fr-FR" dirty="0"/>
              <a:t> social and </a:t>
            </a:r>
            <a:r>
              <a:rPr lang="fr-FR" dirty="0" err="1"/>
              <a:t>historical</a:t>
            </a:r>
            <a:r>
              <a:rPr lang="fr-FR" dirty="0"/>
              <a:t> </a:t>
            </a:r>
            <a:r>
              <a:rPr lang="fr-FR" dirty="0" err="1"/>
              <a:t>prejudice</a:t>
            </a:r>
            <a:endParaRPr lang="fr-FR" dirty="0"/>
          </a:p>
          <a:p>
            <a:r>
              <a:rPr lang="fr-FR" dirty="0" err="1"/>
              <a:t>Stereotype</a:t>
            </a:r>
            <a:r>
              <a:rPr lang="fr-FR" dirty="0"/>
              <a:t>: associations </a:t>
            </a:r>
            <a:r>
              <a:rPr lang="fr-FR" dirty="0" err="1"/>
              <a:t>that</a:t>
            </a:r>
            <a:r>
              <a:rPr lang="fr-FR" dirty="0"/>
              <a:t> </a:t>
            </a:r>
            <a:r>
              <a:rPr lang="fr-FR" dirty="0" err="1"/>
              <a:t>reflect</a:t>
            </a:r>
            <a:r>
              <a:rPr lang="fr-FR" dirty="0"/>
              <a:t> a </a:t>
            </a:r>
            <a:r>
              <a:rPr lang="fr-FR" dirty="0" err="1"/>
              <a:t>property</a:t>
            </a:r>
            <a:r>
              <a:rPr lang="fr-FR" dirty="0"/>
              <a:t> of the world </a:t>
            </a:r>
            <a:r>
              <a:rPr lang="fr-FR" dirty="0" err="1"/>
              <a:t>that</a:t>
            </a:r>
            <a:r>
              <a:rPr lang="fr-FR" dirty="0"/>
              <a:t> </a:t>
            </a:r>
            <a:r>
              <a:rPr lang="fr-FR" dirty="0" err="1"/>
              <a:t>is</a:t>
            </a:r>
            <a:r>
              <a:rPr lang="fr-FR" dirty="0"/>
              <a:t> </a:t>
            </a:r>
            <a:r>
              <a:rPr lang="fr-FR" dirty="0" err="1"/>
              <a:t>thought</a:t>
            </a:r>
            <a:r>
              <a:rPr lang="fr-FR" dirty="0"/>
              <a:t> to </a:t>
            </a:r>
            <a:r>
              <a:rPr lang="fr-FR" dirty="0" err="1"/>
              <a:t>be</a:t>
            </a:r>
            <a:r>
              <a:rPr lang="fr-FR" dirty="0"/>
              <a:t> the </a:t>
            </a:r>
            <a:r>
              <a:rPr lang="fr-FR" dirty="0" err="1"/>
              <a:t>result</a:t>
            </a:r>
            <a:r>
              <a:rPr lang="fr-FR" dirty="0"/>
              <a:t> of social and </a:t>
            </a:r>
            <a:r>
              <a:rPr lang="fr-FR" dirty="0" err="1"/>
              <a:t>historical</a:t>
            </a:r>
            <a:r>
              <a:rPr lang="fr-FR" dirty="0"/>
              <a:t> </a:t>
            </a:r>
            <a:r>
              <a:rPr lang="fr-FR" dirty="0" err="1"/>
              <a:t>prejudice</a:t>
            </a:r>
            <a:endParaRPr lang="fr-FR" dirty="0"/>
          </a:p>
          <a:p>
            <a:r>
              <a:rPr lang="fr-FR" dirty="0" err="1"/>
              <a:t>Categorisation</a:t>
            </a:r>
            <a:r>
              <a:rPr lang="fr-FR" dirty="0"/>
              <a:t>: </a:t>
            </a:r>
            <a:r>
              <a:rPr lang="fr-FR" dirty="0" err="1"/>
              <a:t>assigning</a:t>
            </a:r>
            <a:r>
              <a:rPr lang="fr-FR" dirty="0"/>
              <a:t> </a:t>
            </a:r>
            <a:r>
              <a:rPr lang="fr-FR" dirty="0" err="1"/>
              <a:t>discrete</a:t>
            </a:r>
            <a:r>
              <a:rPr lang="fr-FR" dirty="0"/>
              <a:t> labels to </a:t>
            </a:r>
            <a:r>
              <a:rPr lang="fr-FR" dirty="0" err="1"/>
              <a:t>complex</a:t>
            </a:r>
            <a:r>
              <a:rPr lang="fr-FR" dirty="0"/>
              <a:t> aspects of </a:t>
            </a:r>
            <a:r>
              <a:rPr lang="fr-FR" dirty="0" err="1"/>
              <a:t>identity</a:t>
            </a:r>
            <a:r>
              <a:rPr lang="fr-FR" dirty="0"/>
              <a:t> </a:t>
            </a:r>
            <a:r>
              <a:rPr lang="fr-FR" dirty="0" err="1"/>
              <a:t>such</a:t>
            </a:r>
            <a:r>
              <a:rPr lang="fr-FR" dirty="0"/>
              <a:t> as </a:t>
            </a:r>
            <a:r>
              <a:rPr lang="fr-FR" dirty="0" err="1"/>
              <a:t>gender</a:t>
            </a:r>
            <a:r>
              <a:rPr lang="fr-FR" dirty="0"/>
              <a:t> and race</a:t>
            </a:r>
          </a:p>
        </p:txBody>
      </p:sp>
      <p:sp>
        <p:nvSpPr>
          <p:cNvPr id="4" name="Espace réservé du numéro de diapositive 3">
            <a:extLst>
              <a:ext uri="{FF2B5EF4-FFF2-40B4-BE49-F238E27FC236}">
                <a16:creationId xmlns:a16="http://schemas.microsoft.com/office/drawing/2014/main" id="{29B471B3-08FF-D127-604D-89D9E67C829B}"/>
              </a:ext>
            </a:extLst>
          </p:cNvPr>
          <p:cNvSpPr>
            <a:spLocks noGrp="1"/>
          </p:cNvSpPr>
          <p:nvPr>
            <p:ph type="sldNum" sz="quarter" idx="5"/>
          </p:nvPr>
        </p:nvSpPr>
        <p:spPr/>
        <p:txBody>
          <a:bodyPr/>
          <a:lstStyle/>
          <a:p>
            <a:fld id="{A62EC21E-A6F6-4C42-B0A9-7BADF486F0B3}" type="slidenum">
              <a:rPr lang="en-GB" smtClean="0"/>
              <a:t>132</a:t>
            </a:fld>
            <a:endParaRPr lang="en-GB"/>
          </a:p>
        </p:txBody>
      </p:sp>
    </p:spTree>
    <p:extLst>
      <p:ext uri="{BB962C8B-B14F-4D97-AF65-F5344CB8AC3E}">
        <p14:creationId xmlns:p14="http://schemas.microsoft.com/office/powerpoint/2010/main" val="33540524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546F4-811D-5274-D372-A041D0EF6E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3F83713-1A01-AAD0-3CA0-A75E7EE2413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4ABBBC0-1F05-A163-A5AB-BFA6A61B6A42}"/>
              </a:ext>
            </a:extLst>
          </p:cNvPr>
          <p:cNvSpPr>
            <a:spLocks noGrp="1"/>
          </p:cNvSpPr>
          <p:nvPr>
            <p:ph type="body" idx="1"/>
          </p:nvPr>
        </p:nvSpPr>
        <p:spPr/>
        <p:txBody>
          <a:bodyPr/>
          <a:lstStyle/>
          <a:p>
            <a:r>
              <a:rPr lang="fr-FR" dirty="0" err="1"/>
              <a:t>Correctional</a:t>
            </a:r>
            <a:r>
              <a:rPr lang="fr-FR" dirty="0"/>
              <a:t> </a:t>
            </a:r>
            <a:r>
              <a:rPr lang="fr-FR" dirty="0" err="1"/>
              <a:t>Offender</a:t>
            </a:r>
            <a:r>
              <a:rPr lang="fr-FR" dirty="0"/>
              <a:t> Management Profiling for Alternative Sanctions</a:t>
            </a:r>
          </a:p>
          <a:p>
            <a:r>
              <a:rPr lang="fr-FR" dirty="0" err="1"/>
              <a:t>Recidivism</a:t>
            </a:r>
            <a:r>
              <a:rPr lang="fr-FR" dirty="0"/>
              <a:t>, </a:t>
            </a:r>
            <a:r>
              <a:rPr lang="fr-FR" dirty="0" err="1"/>
              <a:t>among</a:t>
            </a:r>
            <a:r>
              <a:rPr lang="fr-FR" dirty="0"/>
              <a:t> </a:t>
            </a:r>
            <a:r>
              <a:rPr lang="fr-FR" dirty="0" err="1"/>
              <a:t>other</a:t>
            </a:r>
            <a:r>
              <a:rPr lang="fr-FR" dirty="0"/>
              <a:t> </a:t>
            </a:r>
            <a:r>
              <a:rPr lang="fr-FR" dirty="0" err="1"/>
              <a:t>things</a:t>
            </a:r>
            <a:endParaRPr lang="fr-FR" dirty="0"/>
          </a:p>
          <a:p>
            <a:endParaRPr lang="fr-FR" dirty="0"/>
          </a:p>
          <a:p>
            <a:r>
              <a:rPr lang="fr-FR" dirty="0" err="1"/>
              <a:t>Misunderstanding</a:t>
            </a:r>
            <a:r>
              <a:rPr lang="fr-FR" dirty="0"/>
              <a:t> of </a:t>
            </a:r>
            <a:r>
              <a:rPr lang="fr-FR" dirty="0" err="1"/>
              <a:t>statistical</a:t>
            </a:r>
            <a:endParaRPr lang="fr-FR" dirty="0"/>
          </a:p>
        </p:txBody>
      </p:sp>
      <p:sp>
        <p:nvSpPr>
          <p:cNvPr id="4" name="Espace réservé du numéro de diapositive 3">
            <a:extLst>
              <a:ext uri="{FF2B5EF4-FFF2-40B4-BE49-F238E27FC236}">
                <a16:creationId xmlns:a16="http://schemas.microsoft.com/office/drawing/2014/main" id="{E79D5B98-995F-3553-6582-77C171EF55CE}"/>
              </a:ext>
            </a:extLst>
          </p:cNvPr>
          <p:cNvSpPr>
            <a:spLocks noGrp="1"/>
          </p:cNvSpPr>
          <p:nvPr>
            <p:ph type="sldNum" sz="quarter" idx="5"/>
          </p:nvPr>
        </p:nvSpPr>
        <p:spPr/>
        <p:txBody>
          <a:bodyPr/>
          <a:lstStyle/>
          <a:p>
            <a:fld id="{A62EC21E-A6F6-4C42-B0A9-7BADF486F0B3}" type="slidenum">
              <a:rPr lang="en-GB" smtClean="0"/>
              <a:t>133</a:t>
            </a:fld>
            <a:endParaRPr lang="en-GB"/>
          </a:p>
        </p:txBody>
      </p:sp>
    </p:spTree>
    <p:extLst>
      <p:ext uri="{BB962C8B-B14F-4D97-AF65-F5344CB8AC3E}">
        <p14:creationId xmlns:p14="http://schemas.microsoft.com/office/powerpoint/2010/main" val="1778910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cleaning</a:t>
            </a:r>
            <a:r>
              <a:rPr lang="fr-FR" dirty="0"/>
              <a:t> </a:t>
            </a:r>
            <a:r>
              <a:rPr lang="fr-FR" dirty="0" err="1"/>
              <a:t>is</a:t>
            </a:r>
            <a:r>
              <a:rPr lang="fr-FR" dirty="0"/>
              <a:t> a </a:t>
            </a:r>
            <a:r>
              <a:rPr lang="fr-FR" dirty="0" err="1"/>
              <a:t>very</a:t>
            </a:r>
            <a:r>
              <a:rPr lang="fr-FR" dirty="0"/>
              <a:t> subjective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Especially if you clean it in such a way as to satisfy model assumptions: remember that assumptions are… opinions about how your data behaves.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start deleting outliers or transforming all your data so that it satisfies some assumption, are you still </a:t>
            </a:r>
            <a:r>
              <a:rPr lang="en-US" dirty="0" err="1"/>
              <a:t>analysing</a:t>
            </a:r>
            <a:r>
              <a:rPr lang="en-US" dirty="0"/>
              <a:t> what you wanted to </a:t>
            </a:r>
            <a:r>
              <a:rPr lang="en-US" dirty="0" err="1"/>
              <a:t>analyse</a:t>
            </a:r>
            <a:r>
              <a:rPr lang="en-US" dirty="0"/>
              <a:t> in the first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14</a:t>
            </a:fld>
            <a:endParaRPr lang="en-GB"/>
          </a:p>
        </p:txBody>
      </p:sp>
    </p:spTree>
    <p:extLst>
      <p:ext uri="{BB962C8B-B14F-4D97-AF65-F5344CB8AC3E}">
        <p14:creationId xmlns:p14="http://schemas.microsoft.com/office/powerpoint/2010/main" val="9729114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B785B-5D20-69C3-D7B9-9978ADA6E6C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2C832AB-E9DF-72E8-718A-32884B04CDE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3C6DFB4-1704-CB3D-030C-BCF1998C01F3}"/>
              </a:ext>
            </a:extLst>
          </p:cNvPr>
          <p:cNvSpPr>
            <a:spLocks noGrp="1"/>
          </p:cNvSpPr>
          <p:nvPr>
            <p:ph type="body" idx="1"/>
          </p:nvPr>
        </p:nvSpPr>
        <p:spPr/>
        <p:txBody>
          <a:bodyPr/>
          <a:lstStyle/>
          <a:p>
            <a:r>
              <a:rPr lang="fr-FR" dirty="0" err="1"/>
              <a:t>Correctional</a:t>
            </a:r>
            <a:r>
              <a:rPr lang="fr-FR" dirty="0"/>
              <a:t> </a:t>
            </a:r>
            <a:r>
              <a:rPr lang="fr-FR" dirty="0" err="1"/>
              <a:t>Offender</a:t>
            </a:r>
            <a:r>
              <a:rPr lang="fr-FR" dirty="0"/>
              <a:t> Management Profiling for Alternative Sanctions</a:t>
            </a:r>
          </a:p>
          <a:p>
            <a:r>
              <a:rPr lang="fr-FR" dirty="0" err="1"/>
              <a:t>Recidivism</a:t>
            </a:r>
            <a:r>
              <a:rPr lang="fr-FR" dirty="0"/>
              <a:t>, </a:t>
            </a:r>
            <a:r>
              <a:rPr lang="fr-FR" dirty="0" err="1"/>
              <a:t>among</a:t>
            </a:r>
            <a:r>
              <a:rPr lang="fr-FR" dirty="0"/>
              <a:t> </a:t>
            </a:r>
            <a:r>
              <a:rPr lang="fr-FR" dirty="0" err="1"/>
              <a:t>other</a:t>
            </a:r>
            <a:r>
              <a:rPr lang="fr-FR" dirty="0"/>
              <a:t> </a:t>
            </a:r>
            <a:r>
              <a:rPr lang="fr-FR" dirty="0" err="1"/>
              <a:t>things</a:t>
            </a:r>
            <a:endParaRPr lang="fr-FR" dirty="0"/>
          </a:p>
          <a:p>
            <a:endParaRPr lang="fr-FR" dirty="0"/>
          </a:p>
          <a:p>
            <a:r>
              <a:rPr lang="fr-FR" dirty="0" err="1"/>
              <a:t>Misunderstanding</a:t>
            </a:r>
            <a:r>
              <a:rPr lang="fr-FR" dirty="0"/>
              <a:t> of </a:t>
            </a:r>
            <a:r>
              <a:rPr lang="fr-FR" dirty="0" err="1"/>
              <a:t>statistical</a:t>
            </a:r>
            <a:endParaRPr lang="fr-FR" dirty="0"/>
          </a:p>
        </p:txBody>
      </p:sp>
      <p:sp>
        <p:nvSpPr>
          <p:cNvPr id="4" name="Espace réservé du numéro de diapositive 3">
            <a:extLst>
              <a:ext uri="{FF2B5EF4-FFF2-40B4-BE49-F238E27FC236}">
                <a16:creationId xmlns:a16="http://schemas.microsoft.com/office/drawing/2014/main" id="{A88132BE-159F-A7A4-B96E-3920D417CF59}"/>
              </a:ext>
            </a:extLst>
          </p:cNvPr>
          <p:cNvSpPr>
            <a:spLocks noGrp="1"/>
          </p:cNvSpPr>
          <p:nvPr>
            <p:ph type="sldNum" sz="quarter" idx="5"/>
          </p:nvPr>
        </p:nvSpPr>
        <p:spPr/>
        <p:txBody>
          <a:bodyPr/>
          <a:lstStyle/>
          <a:p>
            <a:fld id="{A62EC21E-A6F6-4C42-B0A9-7BADF486F0B3}" type="slidenum">
              <a:rPr lang="en-GB" smtClean="0"/>
              <a:t>134</a:t>
            </a:fld>
            <a:endParaRPr lang="en-GB"/>
          </a:p>
        </p:txBody>
      </p:sp>
    </p:spTree>
    <p:extLst>
      <p:ext uri="{BB962C8B-B14F-4D97-AF65-F5344CB8AC3E}">
        <p14:creationId xmlns:p14="http://schemas.microsoft.com/office/powerpoint/2010/main" val="30288032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0A87-71CB-4B4E-5361-FE6C95C6EC1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1E29E7-2646-3FA9-6C0A-37A4EB802F7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BF7DAFD-3762-40C4-1F77-1920174A50BC}"/>
              </a:ext>
            </a:extLst>
          </p:cNvPr>
          <p:cNvSpPr>
            <a:spLocks noGrp="1"/>
          </p:cNvSpPr>
          <p:nvPr>
            <p:ph type="body" idx="1"/>
          </p:nvPr>
        </p:nvSpPr>
        <p:spPr/>
        <p:txBody>
          <a:bodyPr/>
          <a:lstStyle/>
          <a:p>
            <a:r>
              <a:rPr lang="fr-FR" dirty="0" err="1"/>
              <a:t>Sociologists</a:t>
            </a:r>
            <a:r>
              <a:rPr lang="fr-FR" dirty="0"/>
              <a:t> </a:t>
            </a:r>
            <a:r>
              <a:rPr lang="fr-FR" dirty="0" err="1"/>
              <a:t>distinguish</a:t>
            </a:r>
            <a:r>
              <a:rPr lang="fr-FR" dirty="0"/>
              <a:t> </a:t>
            </a:r>
            <a:r>
              <a:rPr lang="fr-FR" dirty="0" err="1"/>
              <a:t>three</a:t>
            </a:r>
            <a:r>
              <a:rPr lang="fr-FR" dirty="0"/>
              <a:t> </a:t>
            </a:r>
            <a:r>
              <a:rPr lang="fr-FR" dirty="0" err="1"/>
              <a:t>different</a:t>
            </a:r>
            <a:r>
              <a:rPr lang="fr-FR" dirty="0"/>
              <a:t> </a:t>
            </a:r>
            <a:r>
              <a:rPr lang="fr-FR" dirty="0" err="1"/>
              <a:t>levels</a:t>
            </a:r>
            <a:r>
              <a:rPr lang="fr-FR" dirty="0"/>
              <a:t>:</a:t>
            </a:r>
          </a:p>
          <a:p>
            <a:r>
              <a:rPr lang="fr-FR" dirty="0" err="1"/>
              <a:t>Highest</a:t>
            </a:r>
            <a:r>
              <a:rPr lang="fr-FR" dirty="0"/>
              <a:t> </a:t>
            </a:r>
            <a:r>
              <a:rPr lang="fr-FR" dirty="0" err="1"/>
              <a:t>level</a:t>
            </a:r>
            <a:r>
              <a:rPr lang="fr-FR" dirty="0"/>
              <a:t>: how society </a:t>
            </a:r>
            <a:r>
              <a:rPr lang="fr-FR" dirty="0" err="1"/>
              <a:t>is</a:t>
            </a:r>
            <a:r>
              <a:rPr lang="fr-FR" dirty="0"/>
              <a:t> </a:t>
            </a:r>
            <a:r>
              <a:rPr lang="fr-FR" dirty="0" err="1"/>
              <a:t>organised</a:t>
            </a:r>
            <a:endParaRPr lang="fr-FR" dirty="0"/>
          </a:p>
          <a:p>
            <a:r>
              <a:rPr lang="fr-FR" dirty="0" err="1"/>
              <a:t>Organisational</a:t>
            </a:r>
            <a:r>
              <a:rPr lang="fr-FR" dirty="0"/>
              <a:t>/groups:</a:t>
            </a:r>
          </a:p>
          <a:p>
            <a:r>
              <a:rPr lang="fr-FR" dirty="0" err="1"/>
              <a:t>Brilliance</a:t>
            </a:r>
            <a:r>
              <a:rPr lang="fr-FR" dirty="0"/>
              <a:t>: in </a:t>
            </a:r>
            <a:r>
              <a:rPr lang="fr-FR" dirty="0" err="1"/>
              <a:t>some</a:t>
            </a:r>
            <a:r>
              <a:rPr lang="fr-FR" dirty="0"/>
              <a:t> </a:t>
            </a:r>
            <a:r>
              <a:rPr lang="fr-FR" dirty="0" err="1"/>
              <a:t>very</a:t>
            </a:r>
            <a:r>
              <a:rPr lang="fr-FR" dirty="0"/>
              <a:t> </a:t>
            </a:r>
            <a:r>
              <a:rPr lang="fr-FR" dirty="0" err="1"/>
              <a:t>traditional</a:t>
            </a:r>
            <a:r>
              <a:rPr lang="fr-FR" dirty="0"/>
              <a:t> </a:t>
            </a:r>
            <a:r>
              <a:rPr lang="fr-FR" dirty="0" err="1"/>
              <a:t>sociocultural</a:t>
            </a:r>
            <a:r>
              <a:rPr lang="fr-FR" dirty="0"/>
              <a:t> </a:t>
            </a:r>
            <a:r>
              <a:rPr lang="fr-FR" dirty="0" err="1"/>
              <a:t>contexts</a:t>
            </a:r>
            <a:r>
              <a:rPr lang="fr-FR" dirty="0"/>
              <a:t>, </a:t>
            </a:r>
          </a:p>
        </p:txBody>
      </p:sp>
      <p:sp>
        <p:nvSpPr>
          <p:cNvPr id="4" name="Espace réservé du numéro de diapositive 3">
            <a:extLst>
              <a:ext uri="{FF2B5EF4-FFF2-40B4-BE49-F238E27FC236}">
                <a16:creationId xmlns:a16="http://schemas.microsoft.com/office/drawing/2014/main" id="{65DC244E-06AC-16A7-5170-DEBD64131588}"/>
              </a:ext>
            </a:extLst>
          </p:cNvPr>
          <p:cNvSpPr>
            <a:spLocks noGrp="1"/>
          </p:cNvSpPr>
          <p:nvPr>
            <p:ph type="sldNum" sz="quarter" idx="5"/>
          </p:nvPr>
        </p:nvSpPr>
        <p:spPr/>
        <p:txBody>
          <a:bodyPr/>
          <a:lstStyle/>
          <a:p>
            <a:fld id="{A62EC21E-A6F6-4C42-B0A9-7BADF486F0B3}" type="slidenum">
              <a:rPr lang="en-GB" smtClean="0"/>
              <a:t>135</a:t>
            </a:fld>
            <a:endParaRPr lang="en-GB"/>
          </a:p>
        </p:txBody>
      </p:sp>
    </p:spTree>
    <p:extLst>
      <p:ext uri="{BB962C8B-B14F-4D97-AF65-F5344CB8AC3E}">
        <p14:creationId xmlns:p14="http://schemas.microsoft.com/office/powerpoint/2010/main" val="38629231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8CC0D-F0CD-0F7E-1C18-2995A367D76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3D80638-201A-B94C-3931-1A68492CD0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0B6FB8D-ABFD-B0FC-0119-10DA60C6DB8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9CE6EC5-ED6A-9348-9749-B627F2082E27}"/>
              </a:ext>
            </a:extLst>
          </p:cNvPr>
          <p:cNvSpPr>
            <a:spLocks noGrp="1"/>
          </p:cNvSpPr>
          <p:nvPr>
            <p:ph type="sldNum" sz="quarter" idx="5"/>
          </p:nvPr>
        </p:nvSpPr>
        <p:spPr/>
        <p:txBody>
          <a:bodyPr/>
          <a:lstStyle/>
          <a:p>
            <a:fld id="{A62EC21E-A6F6-4C42-B0A9-7BADF486F0B3}" type="slidenum">
              <a:rPr lang="en-GB" smtClean="0"/>
              <a:t>136</a:t>
            </a:fld>
            <a:endParaRPr lang="en-GB"/>
          </a:p>
        </p:txBody>
      </p:sp>
    </p:spTree>
    <p:extLst>
      <p:ext uri="{BB962C8B-B14F-4D97-AF65-F5344CB8AC3E}">
        <p14:creationId xmlns:p14="http://schemas.microsoft.com/office/powerpoint/2010/main" val="11354609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3F86B-3A2F-3EAF-B84E-E935DCC84F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948E46B-C63E-61C6-E6C5-658B021B1D5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7A0DFFD-D262-A466-DFCF-33B06CEE821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19048B0-6784-CEEF-735F-3A01BDC00944}"/>
              </a:ext>
            </a:extLst>
          </p:cNvPr>
          <p:cNvSpPr>
            <a:spLocks noGrp="1"/>
          </p:cNvSpPr>
          <p:nvPr>
            <p:ph type="sldNum" sz="quarter" idx="5"/>
          </p:nvPr>
        </p:nvSpPr>
        <p:spPr/>
        <p:txBody>
          <a:bodyPr/>
          <a:lstStyle/>
          <a:p>
            <a:fld id="{A62EC21E-A6F6-4C42-B0A9-7BADF486F0B3}" type="slidenum">
              <a:rPr lang="en-GB" smtClean="0"/>
              <a:t>137</a:t>
            </a:fld>
            <a:endParaRPr lang="en-GB"/>
          </a:p>
        </p:txBody>
      </p:sp>
    </p:spTree>
    <p:extLst>
      <p:ext uri="{BB962C8B-B14F-4D97-AF65-F5344CB8AC3E}">
        <p14:creationId xmlns:p14="http://schemas.microsoft.com/office/powerpoint/2010/main" val="40834355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726A-8D0C-6E7B-8D3D-8DB90313501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64E3F52-66E6-26F3-2CCB-A889DEDA7C8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235ADF-C54B-C73E-1CA6-97357237324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7959668-CEF0-5732-64A0-3F99DBE3FA37}"/>
              </a:ext>
            </a:extLst>
          </p:cNvPr>
          <p:cNvSpPr>
            <a:spLocks noGrp="1"/>
          </p:cNvSpPr>
          <p:nvPr>
            <p:ph type="sldNum" sz="quarter" idx="5"/>
          </p:nvPr>
        </p:nvSpPr>
        <p:spPr/>
        <p:txBody>
          <a:bodyPr/>
          <a:lstStyle/>
          <a:p>
            <a:fld id="{A62EC21E-A6F6-4C42-B0A9-7BADF486F0B3}" type="slidenum">
              <a:rPr lang="en-GB" smtClean="0"/>
              <a:t>138</a:t>
            </a:fld>
            <a:endParaRPr lang="en-GB"/>
          </a:p>
        </p:txBody>
      </p:sp>
    </p:spTree>
    <p:extLst>
      <p:ext uri="{BB962C8B-B14F-4D97-AF65-F5344CB8AC3E}">
        <p14:creationId xmlns:p14="http://schemas.microsoft.com/office/powerpoint/2010/main" val="31094503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6892A-6523-EEE8-51D3-8BE19C8D837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3489750-D0DC-3771-1CFC-8320E8F7C03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1EF328-87DA-494B-D671-EF795ADF404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46405E9-2F2A-2840-60D0-BEED7BFE6DE6}"/>
              </a:ext>
            </a:extLst>
          </p:cNvPr>
          <p:cNvSpPr>
            <a:spLocks noGrp="1"/>
          </p:cNvSpPr>
          <p:nvPr>
            <p:ph type="sldNum" sz="quarter" idx="5"/>
          </p:nvPr>
        </p:nvSpPr>
        <p:spPr/>
        <p:txBody>
          <a:bodyPr/>
          <a:lstStyle/>
          <a:p>
            <a:fld id="{A62EC21E-A6F6-4C42-B0A9-7BADF486F0B3}" type="slidenum">
              <a:rPr lang="en-GB" smtClean="0"/>
              <a:t>139</a:t>
            </a:fld>
            <a:endParaRPr lang="en-GB"/>
          </a:p>
        </p:txBody>
      </p:sp>
    </p:spTree>
    <p:extLst>
      <p:ext uri="{BB962C8B-B14F-4D97-AF65-F5344CB8AC3E}">
        <p14:creationId xmlns:p14="http://schemas.microsoft.com/office/powerpoint/2010/main" val="37002875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343DB-38D4-3466-0B29-FB94EE92453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3EFFAE-C344-0D60-35BF-3FC4302834C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1C7D475-024C-0B5E-7AC6-98A614842CC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A717829-7419-3844-6768-E6CEAEC61D1C}"/>
              </a:ext>
            </a:extLst>
          </p:cNvPr>
          <p:cNvSpPr>
            <a:spLocks noGrp="1"/>
          </p:cNvSpPr>
          <p:nvPr>
            <p:ph type="sldNum" sz="quarter" idx="5"/>
          </p:nvPr>
        </p:nvSpPr>
        <p:spPr/>
        <p:txBody>
          <a:bodyPr/>
          <a:lstStyle/>
          <a:p>
            <a:fld id="{A62EC21E-A6F6-4C42-B0A9-7BADF486F0B3}" type="slidenum">
              <a:rPr lang="en-GB" smtClean="0"/>
              <a:t>140</a:t>
            </a:fld>
            <a:endParaRPr lang="en-GB"/>
          </a:p>
        </p:txBody>
      </p:sp>
    </p:spTree>
    <p:extLst>
      <p:ext uri="{BB962C8B-B14F-4D97-AF65-F5344CB8AC3E}">
        <p14:creationId xmlns:p14="http://schemas.microsoft.com/office/powerpoint/2010/main" val="2291252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078B-B32F-CB53-AA78-20932A06352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4243587-5741-070A-719B-8AB661AC119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7B27EC1-4710-6032-3580-737B5524939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9FA5CEA-2AE8-013A-32AA-0D411EFD5543}"/>
              </a:ext>
            </a:extLst>
          </p:cNvPr>
          <p:cNvSpPr>
            <a:spLocks noGrp="1"/>
          </p:cNvSpPr>
          <p:nvPr>
            <p:ph type="sldNum" sz="quarter" idx="5"/>
          </p:nvPr>
        </p:nvSpPr>
        <p:spPr/>
        <p:txBody>
          <a:bodyPr/>
          <a:lstStyle/>
          <a:p>
            <a:fld id="{A62EC21E-A6F6-4C42-B0A9-7BADF486F0B3}" type="slidenum">
              <a:rPr lang="en-GB" smtClean="0"/>
              <a:t>141</a:t>
            </a:fld>
            <a:endParaRPr lang="en-GB"/>
          </a:p>
        </p:txBody>
      </p:sp>
    </p:spTree>
    <p:extLst>
      <p:ext uri="{BB962C8B-B14F-4D97-AF65-F5344CB8AC3E}">
        <p14:creationId xmlns:p14="http://schemas.microsoft.com/office/powerpoint/2010/main" val="2760598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15</a:t>
            </a:fld>
            <a:endParaRPr lang="en-GB"/>
          </a:p>
        </p:txBody>
      </p:sp>
    </p:spTree>
    <p:extLst>
      <p:ext uri="{BB962C8B-B14F-4D97-AF65-F5344CB8AC3E}">
        <p14:creationId xmlns:p14="http://schemas.microsoft.com/office/powerpoint/2010/main" val="2489830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Why</a:t>
            </a:r>
            <a:r>
              <a:rPr lang="fr-FR" dirty="0"/>
              <a:t> </a:t>
            </a:r>
            <a:r>
              <a:rPr lang="fr-FR" dirty="0" err="1"/>
              <a:t>is</a:t>
            </a:r>
            <a:r>
              <a:rPr lang="fr-FR" dirty="0"/>
              <a:t> </a:t>
            </a:r>
            <a:r>
              <a:rPr lang="fr-FR" dirty="0" err="1"/>
              <a:t>it</a:t>
            </a:r>
            <a:r>
              <a:rPr lang="fr-FR" dirty="0"/>
              <a:t> </a:t>
            </a:r>
            <a:r>
              <a:rPr lang="fr-FR" dirty="0" err="1"/>
              <a:t>bad</a:t>
            </a:r>
            <a:r>
              <a:rPr lang="fr-FR" dirty="0"/>
              <a:t>?</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16</a:t>
            </a:fld>
            <a:endParaRPr lang="en-GB"/>
          </a:p>
        </p:txBody>
      </p:sp>
    </p:spTree>
    <p:extLst>
      <p:ext uri="{BB962C8B-B14F-4D97-AF65-F5344CB8AC3E}">
        <p14:creationId xmlns:p14="http://schemas.microsoft.com/office/powerpoint/2010/main" val="205864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17</a:t>
            </a:fld>
            <a:endParaRPr lang="en-GB"/>
          </a:p>
        </p:txBody>
      </p:sp>
    </p:spTree>
    <p:extLst>
      <p:ext uri="{BB962C8B-B14F-4D97-AF65-F5344CB8AC3E}">
        <p14:creationId xmlns:p14="http://schemas.microsoft.com/office/powerpoint/2010/main" val="3931891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18</a:t>
            </a:fld>
            <a:endParaRPr lang="en-GB"/>
          </a:p>
        </p:txBody>
      </p:sp>
    </p:spTree>
    <p:extLst>
      <p:ext uri="{BB962C8B-B14F-4D97-AF65-F5344CB8AC3E}">
        <p14:creationId xmlns:p14="http://schemas.microsoft.com/office/powerpoint/2010/main" val="3244770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19</a:t>
            </a:fld>
            <a:endParaRPr lang="en-GB"/>
          </a:p>
        </p:txBody>
      </p:sp>
    </p:spTree>
    <p:extLst>
      <p:ext uri="{BB962C8B-B14F-4D97-AF65-F5344CB8AC3E}">
        <p14:creationId xmlns:p14="http://schemas.microsoft.com/office/powerpoint/2010/main" val="2707596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20</a:t>
            </a:fld>
            <a:endParaRPr lang="en-GB"/>
          </a:p>
        </p:txBody>
      </p:sp>
    </p:spTree>
    <p:extLst>
      <p:ext uri="{BB962C8B-B14F-4D97-AF65-F5344CB8AC3E}">
        <p14:creationId xmlns:p14="http://schemas.microsoft.com/office/powerpoint/2010/main" val="3469859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Ground experts: talk about </a:t>
            </a:r>
            <a:r>
              <a:rPr lang="en-US" dirty="0" err="1"/>
              <a:t>Guilhem</a:t>
            </a:r>
            <a:endParaRPr lang="en-US"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21</a:t>
            </a:fld>
            <a:endParaRPr lang="en-GB"/>
          </a:p>
        </p:txBody>
      </p:sp>
    </p:spTree>
    <p:extLst>
      <p:ext uri="{BB962C8B-B14F-4D97-AF65-F5344CB8AC3E}">
        <p14:creationId xmlns:p14="http://schemas.microsoft.com/office/powerpoint/2010/main" val="1157653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Example of </a:t>
            </a:r>
            <a:r>
              <a:rPr lang="fr-FR" dirty="0" err="1"/>
              <a:t>helicopters</a:t>
            </a:r>
            <a:r>
              <a:rPr lang="fr-FR" dirty="0"/>
              <a:t> in emergency service data</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22</a:t>
            </a:fld>
            <a:endParaRPr lang="en-GB"/>
          </a:p>
        </p:txBody>
      </p:sp>
    </p:spTree>
    <p:extLst>
      <p:ext uri="{BB962C8B-B14F-4D97-AF65-F5344CB8AC3E}">
        <p14:creationId xmlns:p14="http://schemas.microsoft.com/office/powerpoint/2010/main" val="210819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10D33-9236-4090-3281-764D98C4F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7745E-5784-8551-F525-3EF46268E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3BFD3-5DA9-1F0E-4A9D-540AFD892BDC}"/>
              </a:ext>
            </a:extLst>
          </p:cNvPr>
          <p:cNvSpPr>
            <a:spLocks noGrp="1"/>
          </p:cNvSpPr>
          <p:nvPr>
            <p:ph type="body" idx="1"/>
          </p:nvPr>
        </p:nvSpPr>
        <p:spPr/>
        <p:txBody>
          <a:bodyPr/>
          <a:lstStyle/>
          <a:p>
            <a:r>
              <a:rPr lang="fr-FR" dirty="0"/>
              <a:t>It </a:t>
            </a:r>
            <a:r>
              <a:rPr lang="fr-FR" dirty="0" err="1"/>
              <a:t>is</a:t>
            </a:r>
            <a:r>
              <a:rPr lang="fr-FR" dirty="0"/>
              <a:t> not </a:t>
            </a:r>
            <a:r>
              <a:rPr lang="fr-FR" dirty="0" err="1"/>
              <a:t>actually</a:t>
            </a:r>
            <a:r>
              <a:rPr lang="fr-FR" dirty="0"/>
              <a:t> </a:t>
            </a:r>
            <a:r>
              <a:rPr lang="fr-FR" dirty="0" err="1"/>
              <a:t>your</a:t>
            </a:r>
            <a:r>
              <a:rPr lang="fr-FR" dirty="0"/>
              <a:t> job to </a:t>
            </a:r>
            <a:r>
              <a:rPr lang="fr-FR" dirty="0" err="1"/>
              <a:t>collect</a:t>
            </a:r>
            <a:r>
              <a:rPr lang="fr-FR" dirty="0"/>
              <a:t> the data</a:t>
            </a:r>
          </a:p>
          <a:p>
            <a:r>
              <a:rPr lang="fr-FR" dirty="0"/>
              <a:t>Questionnaire : meetings </a:t>
            </a:r>
            <a:r>
              <a:rPr lang="fr-FR" dirty="0" err="1"/>
              <a:t>with</a:t>
            </a:r>
            <a:r>
              <a:rPr lang="fr-FR" dirty="0"/>
              <a:t> stakeholders, </a:t>
            </a:r>
            <a:r>
              <a:rPr lang="fr-FR" dirty="0" err="1"/>
              <a:t>other</a:t>
            </a:r>
            <a:r>
              <a:rPr lang="fr-FR" dirty="0"/>
              <a:t> institutions, </a:t>
            </a:r>
            <a:r>
              <a:rPr lang="fr-FR" dirty="0" err="1"/>
              <a:t>working</a:t>
            </a:r>
            <a:r>
              <a:rPr lang="fr-FR" dirty="0"/>
              <a:t> groups, </a:t>
            </a:r>
            <a:r>
              <a:rPr lang="fr-FR" dirty="0" err="1"/>
              <a:t>need</a:t>
            </a:r>
            <a:r>
              <a:rPr lang="fr-FR" dirty="0"/>
              <a:t> to </a:t>
            </a:r>
            <a:r>
              <a:rPr lang="fr-FR" dirty="0" err="1"/>
              <a:t>decide</a:t>
            </a:r>
            <a:r>
              <a:rPr lang="fr-FR" dirty="0"/>
              <a:t> </a:t>
            </a:r>
            <a:r>
              <a:rPr lang="fr-FR" dirty="0" err="1"/>
              <a:t>what</a:t>
            </a:r>
            <a:r>
              <a:rPr lang="fr-FR" dirty="0"/>
              <a:t> data to </a:t>
            </a:r>
            <a:r>
              <a:rPr lang="fr-FR" dirty="0" err="1"/>
              <a:t>gather</a:t>
            </a:r>
            <a:r>
              <a:rPr lang="fr-FR" dirty="0"/>
              <a:t>, </a:t>
            </a:r>
            <a:r>
              <a:rPr lang="fr-FR" dirty="0" err="1"/>
              <a:t>which</a:t>
            </a:r>
            <a:r>
              <a:rPr lang="fr-FR" dirty="0"/>
              <a:t> </a:t>
            </a:r>
            <a:r>
              <a:rPr lang="fr-FR" dirty="0" err="1"/>
              <a:t>method</a:t>
            </a:r>
            <a:r>
              <a:rPr lang="fr-FR" dirty="0"/>
              <a:t>, how </a:t>
            </a:r>
            <a:r>
              <a:rPr lang="fr-FR" dirty="0" err="1"/>
              <a:t>many</a:t>
            </a:r>
            <a:r>
              <a:rPr lang="fr-FR" dirty="0"/>
              <a:t> people, etc. etc.</a:t>
            </a:r>
            <a:br>
              <a:rPr lang="fr-FR" dirty="0"/>
            </a:br>
            <a:r>
              <a:rPr lang="fr-FR" dirty="0" err="1"/>
              <a:t>Then</a:t>
            </a:r>
            <a:r>
              <a:rPr lang="fr-FR" dirty="0"/>
              <a:t> </a:t>
            </a:r>
            <a:r>
              <a:rPr lang="fr-FR" dirty="0" err="1"/>
              <a:t>you</a:t>
            </a:r>
            <a:r>
              <a:rPr lang="fr-FR" dirty="0"/>
              <a:t> </a:t>
            </a:r>
            <a:r>
              <a:rPr lang="fr-FR" dirty="0" err="1"/>
              <a:t>need</a:t>
            </a:r>
            <a:r>
              <a:rPr lang="fr-FR" dirty="0"/>
              <a:t> a pilot to test </a:t>
            </a:r>
            <a:r>
              <a:rPr lang="fr-FR" dirty="0" err="1"/>
              <a:t>it</a:t>
            </a:r>
            <a:r>
              <a:rPr lang="fr-FR" dirty="0"/>
              <a:t>, to </a:t>
            </a:r>
            <a:r>
              <a:rPr lang="fr-FR" dirty="0" err="1"/>
              <a:t>be</a:t>
            </a:r>
            <a:r>
              <a:rPr lang="fr-FR" dirty="0"/>
              <a:t> sure </a:t>
            </a:r>
            <a:r>
              <a:rPr lang="fr-FR" dirty="0" err="1"/>
              <a:t>that</a:t>
            </a:r>
            <a:r>
              <a:rPr lang="fr-FR" dirty="0"/>
              <a:t> people </a:t>
            </a:r>
            <a:r>
              <a:rPr lang="fr-FR" dirty="0" err="1"/>
              <a:t>understand</a:t>
            </a:r>
            <a:r>
              <a:rPr lang="fr-FR" dirty="0"/>
              <a:t> </a:t>
            </a:r>
            <a:r>
              <a:rPr lang="fr-FR" dirty="0" err="1"/>
              <a:t>it</a:t>
            </a:r>
            <a:r>
              <a:rPr lang="fr-FR" dirty="0"/>
              <a:t> and to tackle </a:t>
            </a:r>
            <a:r>
              <a:rPr lang="fr-FR" dirty="0" err="1"/>
              <a:t>any</a:t>
            </a:r>
            <a:r>
              <a:rPr lang="fr-FR" dirty="0"/>
              <a:t> </a:t>
            </a:r>
            <a:r>
              <a:rPr lang="fr-FR" dirty="0" err="1"/>
              <a:t>potential</a:t>
            </a:r>
            <a:r>
              <a:rPr lang="fr-FR" dirty="0"/>
              <a:t> </a:t>
            </a:r>
            <a:r>
              <a:rPr lang="fr-FR" dirty="0" err="1"/>
              <a:t>problems</a:t>
            </a:r>
            <a:r>
              <a:rPr lang="fr-FR" dirty="0"/>
              <a:t> </a:t>
            </a:r>
            <a:r>
              <a:rPr lang="fr-FR" dirty="0" err="1"/>
              <a:t>that</a:t>
            </a:r>
            <a:r>
              <a:rPr lang="fr-FR" dirty="0"/>
              <a:t> </a:t>
            </a:r>
            <a:r>
              <a:rPr lang="fr-FR" dirty="0" err="1"/>
              <a:t>may</a:t>
            </a:r>
            <a:r>
              <a:rPr lang="fr-FR" dirty="0"/>
              <a:t> arise</a:t>
            </a:r>
          </a:p>
          <a:p>
            <a:r>
              <a:rPr lang="fr-FR" dirty="0" err="1"/>
              <a:t>Then</a:t>
            </a:r>
            <a:r>
              <a:rPr lang="fr-FR" dirty="0"/>
              <a:t> </a:t>
            </a:r>
            <a:r>
              <a:rPr lang="fr-FR" dirty="0" err="1"/>
              <a:t>you</a:t>
            </a:r>
            <a:r>
              <a:rPr lang="fr-FR" dirty="0"/>
              <a:t> </a:t>
            </a:r>
            <a:r>
              <a:rPr lang="fr-FR" dirty="0" err="1"/>
              <a:t>need</a:t>
            </a:r>
            <a:r>
              <a:rPr lang="fr-FR" dirty="0"/>
              <a:t> to </a:t>
            </a:r>
            <a:r>
              <a:rPr lang="fr-FR" dirty="0" err="1"/>
              <a:t>administer</a:t>
            </a:r>
            <a:r>
              <a:rPr lang="fr-FR" dirty="0"/>
              <a:t> </a:t>
            </a:r>
            <a:r>
              <a:rPr lang="fr-FR" dirty="0" err="1"/>
              <a:t>it</a:t>
            </a:r>
            <a:r>
              <a:rPr lang="fr-FR" dirty="0"/>
              <a:t> (</a:t>
            </a:r>
            <a:r>
              <a:rPr lang="fr-FR" dirty="0" err="1"/>
              <a:t>usually</a:t>
            </a:r>
            <a:r>
              <a:rPr lang="fr-FR" dirty="0"/>
              <a:t> </a:t>
            </a:r>
            <a:r>
              <a:rPr lang="fr-FR" dirty="0" err="1"/>
              <a:t>through</a:t>
            </a:r>
            <a:r>
              <a:rPr lang="fr-FR" dirty="0"/>
              <a:t> a polling </a:t>
            </a:r>
            <a:r>
              <a:rPr lang="fr-FR" dirty="0" err="1"/>
              <a:t>firm</a:t>
            </a:r>
            <a:r>
              <a:rPr lang="fr-FR" dirty="0"/>
              <a:t>, like l’IFOP, Kantar…)</a:t>
            </a:r>
            <a:endParaRPr lang="en-GB" dirty="0"/>
          </a:p>
        </p:txBody>
      </p:sp>
      <p:sp>
        <p:nvSpPr>
          <p:cNvPr id="4" name="Slide Number Placeholder 3">
            <a:extLst>
              <a:ext uri="{FF2B5EF4-FFF2-40B4-BE49-F238E27FC236}">
                <a16:creationId xmlns:a16="http://schemas.microsoft.com/office/drawing/2014/main" id="{CE6120F3-46DD-146E-EC69-AABBADECCF09}"/>
              </a:ext>
            </a:extLst>
          </p:cNvPr>
          <p:cNvSpPr>
            <a:spLocks noGrp="1"/>
          </p:cNvSpPr>
          <p:nvPr>
            <p:ph type="sldNum" sz="quarter" idx="5"/>
          </p:nvPr>
        </p:nvSpPr>
        <p:spPr/>
        <p:txBody>
          <a:bodyPr/>
          <a:lstStyle/>
          <a:p>
            <a:fld id="{A62EC21E-A6F6-4C42-B0A9-7BADF486F0B3}" type="slidenum">
              <a:rPr lang="en-GB" smtClean="0"/>
              <a:t>5</a:t>
            </a:fld>
            <a:endParaRPr lang="en-GB"/>
          </a:p>
        </p:txBody>
      </p:sp>
    </p:spTree>
    <p:extLst>
      <p:ext uri="{BB962C8B-B14F-4D97-AF65-F5344CB8AC3E}">
        <p14:creationId xmlns:p14="http://schemas.microsoft.com/office/powerpoint/2010/main" val="3964910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23</a:t>
            </a:fld>
            <a:endParaRPr lang="en-GB"/>
          </a:p>
        </p:txBody>
      </p:sp>
    </p:spTree>
    <p:extLst>
      <p:ext uri="{BB962C8B-B14F-4D97-AF65-F5344CB8AC3E}">
        <p14:creationId xmlns:p14="http://schemas.microsoft.com/office/powerpoint/2010/main" val="887633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24</a:t>
            </a:fld>
            <a:endParaRPr lang="en-GB"/>
          </a:p>
        </p:txBody>
      </p:sp>
    </p:spTree>
    <p:extLst>
      <p:ext uri="{BB962C8B-B14F-4D97-AF65-F5344CB8AC3E}">
        <p14:creationId xmlns:p14="http://schemas.microsoft.com/office/powerpoint/2010/main" val="3525233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25</a:t>
            </a:fld>
            <a:endParaRPr lang="en-GB"/>
          </a:p>
        </p:txBody>
      </p:sp>
    </p:spTree>
    <p:extLst>
      <p:ext uri="{BB962C8B-B14F-4D97-AF65-F5344CB8AC3E}">
        <p14:creationId xmlns:p14="http://schemas.microsoft.com/office/powerpoint/2010/main" val="1514697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26</a:t>
            </a:fld>
            <a:endParaRPr lang="en-GB"/>
          </a:p>
        </p:txBody>
      </p:sp>
    </p:spTree>
    <p:extLst>
      <p:ext uri="{BB962C8B-B14F-4D97-AF65-F5344CB8AC3E}">
        <p14:creationId xmlns:p14="http://schemas.microsoft.com/office/powerpoint/2010/main" val="3083437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person inputting the data was bored, or it was deliberately malicious: example of emergency care workers putting some diagnostics as a joke, like “Volcanic eruption at home”. Or, in surveys, people that deliberately answer wrong. Note: some people may argue that it is still valid data (I don’t entirely agree).</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27</a:t>
            </a:fld>
            <a:endParaRPr lang="en-GB"/>
          </a:p>
        </p:txBody>
      </p:sp>
    </p:spTree>
    <p:extLst>
      <p:ext uri="{BB962C8B-B14F-4D97-AF65-F5344CB8AC3E}">
        <p14:creationId xmlns:p14="http://schemas.microsoft.com/office/powerpoint/2010/main" val="1271846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you have to make do with the data you have. If an entire column is not usable, you can’t do anything about it, and trying to salvage it might make it worse.</a:t>
            </a:r>
          </a:p>
          <a:p>
            <a:r>
              <a:rPr lang="en-GB" dirty="0"/>
              <a:t>Also, sometimes it is better to have missing data than being unsure of the validity of a whole column</a:t>
            </a:r>
          </a:p>
        </p:txBody>
      </p:sp>
      <p:sp>
        <p:nvSpPr>
          <p:cNvPr id="4" name="Slide Number Placeholder 3"/>
          <p:cNvSpPr>
            <a:spLocks noGrp="1"/>
          </p:cNvSpPr>
          <p:nvPr>
            <p:ph type="sldNum" sz="quarter" idx="5"/>
          </p:nvPr>
        </p:nvSpPr>
        <p:spPr/>
        <p:txBody>
          <a:bodyPr/>
          <a:lstStyle/>
          <a:p>
            <a:fld id="{A62EC21E-A6F6-4C42-B0A9-7BADF486F0B3}" type="slidenum">
              <a:rPr lang="en-GB" smtClean="0"/>
              <a:t>28</a:t>
            </a:fld>
            <a:endParaRPr lang="en-GB"/>
          </a:p>
        </p:txBody>
      </p:sp>
    </p:spTree>
    <p:extLst>
      <p:ext uri="{BB962C8B-B14F-4D97-AF65-F5344CB8AC3E}">
        <p14:creationId xmlns:p14="http://schemas.microsoft.com/office/powerpoint/2010/main" val="1119292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 </a:t>
            </a:r>
            <a:r>
              <a:rPr lang="fr-FR" dirty="0" err="1"/>
              <a:t>don’t</a:t>
            </a:r>
            <a:r>
              <a:rPr lang="fr-FR" dirty="0"/>
              <a:t> know how </a:t>
            </a:r>
            <a:r>
              <a:rPr lang="fr-FR" dirty="0" err="1"/>
              <a:t>useful</a:t>
            </a:r>
            <a:r>
              <a:rPr lang="fr-FR" dirty="0"/>
              <a:t> </a:t>
            </a:r>
            <a:r>
              <a:rPr lang="fr-FR" dirty="0" err="1"/>
              <a:t>it</a:t>
            </a:r>
            <a:r>
              <a:rPr lang="fr-FR" dirty="0"/>
              <a:t> </a:t>
            </a:r>
            <a:r>
              <a:rPr lang="fr-FR" dirty="0" err="1"/>
              <a:t>is</a:t>
            </a:r>
            <a:r>
              <a:rPr lang="fr-FR" dirty="0"/>
              <a:t> to know </a:t>
            </a:r>
            <a:r>
              <a:rPr lang="fr-FR" dirty="0" err="1"/>
              <a:t>this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30</a:t>
            </a:fld>
            <a:endParaRPr lang="en-GB"/>
          </a:p>
        </p:txBody>
      </p:sp>
    </p:spTree>
    <p:extLst>
      <p:ext uri="{BB962C8B-B14F-4D97-AF65-F5344CB8AC3E}">
        <p14:creationId xmlns:p14="http://schemas.microsoft.com/office/powerpoint/2010/main" val="4008704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31</a:t>
            </a:fld>
            <a:endParaRPr lang="en-GB"/>
          </a:p>
        </p:txBody>
      </p:sp>
    </p:spTree>
    <p:extLst>
      <p:ext uri="{BB962C8B-B14F-4D97-AF65-F5344CB8AC3E}">
        <p14:creationId xmlns:p14="http://schemas.microsoft.com/office/powerpoint/2010/main" val="3930092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32</a:t>
            </a:fld>
            <a:endParaRPr lang="en-GB"/>
          </a:p>
        </p:txBody>
      </p:sp>
    </p:spTree>
    <p:extLst>
      <p:ext uri="{BB962C8B-B14F-4D97-AF65-F5344CB8AC3E}">
        <p14:creationId xmlns:p14="http://schemas.microsoft.com/office/powerpoint/2010/main" val="2635244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33</a:t>
            </a:fld>
            <a:endParaRPr lang="en-GB"/>
          </a:p>
        </p:txBody>
      </p:sp>
    </p:spTree>
    <p:extLst>
      <p:ext uri="{BB962C8B-B14F-4D97-AF65-F5344CB8AC3E}">
        <p14:creationId xmlns:p14="http://schemas.microsoft.com/office/powerpoint/2010/main" val="118630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A502E-64A6-87E1-C2B0-E607FF61AF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867C7-D120-779A-1A1E-979E4484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0B74B-49E4-0310-5C45-B3A11E52385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3E5165-5011-E955-7C04-C2B6767492A1}"/>
              </a:ext>
            </a:extLst>
          </p:cNvPr>
          <p:cNvSpPr>
            <a:spLocks noGrp="1"/>
          </p:cNvSpPr>
          <p:nvPr>
            <p:ph type="sldNum" sz="quarter" idx="5"/>
          </p:nvPr>
        </p:nvSpPr>
        <p:spPr/>
        <p:txBody>
          <a:bodyPr/>
          <a:lstStyle/>
          <a:p>
            <a:fld id="{A62EC21E-A6F6-4C42-B0A9-7BADF486F0B3}" type="slidenum">
              <a:rPr lang="en-GB" smtClean="0"/>
              <a:t>6</a:t>
            </a:fld>
            <a:endParaRPr lang="en-GB"/>
          </a:p>
        </p:txBody>
      </p:sp>
    </p:spTree>
    <p:extLst>
      <p:ext uri="{BB962C8B-B14F-4D97-AF65-F5344CB8AC3E}">
        <p14:creationId xmlns:p14="http://schemas.microsoft.com/office/powerpoint/2010/main" val="3541074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34</a:t>
            </a:fld>
            <a:endParaRPr lang="en-GB"/>
          </a:p>
        </p:txBody>
      </p:sp>
    </p:spTree>
    <p:extLst>
      <p:ext uri="{BB962C8B-B14F-4D97-AF65-F5344CB8AC3E}">
        <p14:creationId xmlns:p14="http://schemas.microsoft.com/office/powerpoint/2010/main" val="2655865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35</a:t>
            </a:fld>
            <a:endParaRPr lang="en-GB"/>
          </a:p>
        </p:txBody>
      </p:sp>
    </p:spTree>
    <p:extLst>
      <p:ext uri="{BB962C8B-B14F-4D97-AF65-F5344CB8AC3E}">
        <p14:creationId xmlns:p14="http://schemas.microsoft.com/office/powerpoint/2010/main" val="3033008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36</a:t>
            </a:fld>
            <a:endParaRPr lang="en-GB"/>
          </a:p>
        </p:txBody>
      </p:sp>
    </p:spTree>
    <p:extLst>
      <p:ext uri="{BB962C8B-B14F-4D97-AF65-F5344CB8AC3E}">
        <p14:creationId xmlns:p14="http://schemas.microsoft.com/office/powerpoint/2010/main" val="4113451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a:t>
            </a:r>
            <a:r>
              <a:rPr lang="fr-FR" dirty="0" err="1"/>
              <a:t>usually</a:t>
            </a:r>
            <a:r>
              <a:rPr lang="fr-FR" dirty="0"/>
              <a:t> do </a:t>
            </a:r>
            <a:r>
              <a:rPr lang="fr-FR" dirty="0" err="1"/>
              <a:t>this</a:t>
            </a:r>
            <a:r>
              <a:rPr lang="fr-FR" dirty="0"/>
              <a:t> to </a:t>
            </a:r>
            <a:r>
              <a:rPr lang="fr-FR" dirty="0" err="1"/>
              <a:t>create</a:t>
            </a:r>
            <a:r>
              <a:rPr lang="fr-FR" dirty="0"/>
              <a:t> variables </a:t>
            </a:r>
            <a:r>
              <a:rPr lang="fr-FR" dirty="0" err="1"/>
              <a:t>that</a:t>
            </a:r>
            <a:r>
              <a:rPr lang="fr-FR" dirty="0"/>
              <a:t> are hard to </a:t>
            </a:r>
            <a:r>
              <a:rPr lang="fr-FR" dirty="0" err="1"/>
              <a:t>measure</a:t>
            </a:r>
            <a:r>
              <a:rPr lang="fr-FR" dirty="0"/>
              <a:t>: </a:t>
            </a:r>
            <a:r>
              <a:rPr lang="fr-FR" dirty="0" err="1"/>
              <a:t>happiness</a:t>
            </a:r>
            <a:r>
              <a:rPr lang="fr-FR" dirty="0"/>
              <a:t>, </a:t>
            </a:r>
            <a:r>
              <a:rPr lang="fr-FR" dirty="0" err="1"/>
              <a:t>political</a:t>
            </a:r>
            <a:r>
              <a:rPr lang="fr-FR" dirty="0"/>
              <a:t> affiliation, </a:t>
            </a:r>
            <a:r>
              <a:rPr lang="fr-FR" dirty="0" err="1"/>
              <a:t>quality</a:t>
            </a:r>
            <a:r>
              <a:rPr lang="fr-FR" dirty="0"/>
              <a:t> of life </a:t>
            </a:r>
            <a:r>
              <a:rPr lang="fr-FR" dirty="0" err="1"/>
              <a:t>measures</a:t>
            </a:r>
            <a:r>
              <a:rPr lang="fr-FR" dirty="0"/>
              <a:t>, opinions… </a:t>
            </a:r>
            <a:r>
              <a:rPr lang="fr-FR" dirty="0" err="1"/>
              <a:t>We</a:t>
            </a:r>
            <a:r>
              <a:rPr lang="fr-FR" dirty="0"/>
              <a:t> </a:t>
            </a:r>
            <a:r>
              <a:rPr lang="fr-FR" dirty="0" err="1"/>
              <a:t>can’t</a:t>
            </a:r>
            <a:r>
              <a:rPr lang="fr-FR" dirty="0"/>
              <a:t> </a:t>
            </a:r>
            <a:r>
              <a:rPr lang="fr-FR" dirty="0" err="1"/>
              <a:t>ask</a:t>
            </a:r>
            <a:r>
              <a:rPr lang="fr-FR" dirty="0"/>
              <a:t> </a:t>
            </a:r>
            <a:r>
              <a:rPr lang="fr-FR" dirty="0" err="1"/>
              <a:t>these</a:t>
            </a:r>
            <a:r>
              <a:rPr lang="fr-FR" dirty="0"/>
              <a:t> questions </a:t>
            </a:r>
            <a:r>
              <a:rPr lang="fr-FR" dirty="0" err="1"/>
              <a:t>directly</a:t>
            </a:r>
            <a:r>
              <a:rPr lang="fr-FR" dirty="0"/>
              <a:t>, </a:t>
            </a:r>
            <a:r>
              <a:rPr lang="fr-FR" dirty="0" err="1"/>
              <a:t>answers</a:t>
            </a:r>
            <a:r>
              <a:rPr lang="fr-FR" dirty="0"/>
              <a:t> are not </a:t>
            </a:r>
            <a:r>
              <a:rPr lang="fr-FR" dirty="0" err="1"/>
              <a:t>very</a:t>
            </a:r>
            <a:r>
              <a:rPr lang="fr-FR" dirty="0"/>
              <a:t> reliable.</a:t>
            </a:r>
          </a:p>
          <a:p>
            <a:r>
              <a:rPr lang="fr-FR" dirty="0"/>
              <a:t>Super </a:t>
            </a:r>
            <a:r>
              <a:rPr lang="fr-FR" dirty="0" err="1"/>
              <a:t>common</a:t>
            </a:r>
            <a:r>
              <a:rPr lang="fr-FR" dirty="0"/>
              <a:t> in </a:t>
            </a:r>
            <a:r>
              <a:rPr lang="fr-FR" dirty="0" err="1"/>
              <a:t>statistics</a:t>
            </a:r>
            <a:r>
              <a:rPr lang="fr-FR" dirty="0"/>
              <a:t>. </a:t>
            </a:r>
            <a:r>
              <a:rPr lang="fr-FR" dirty="0" err="1"/>
              <a:t>Famous</a:t>
            </a:r>
            <a:r>
              <a:rPr lang="fr-FR" dirty="0"/>
              <a:t> </a:t>
            </a:r>
            <a:r>
              <a:rPr lang="fr-FR" dirty="0" err="1"/>
              <a:t>example</a:t>
            </a:r>
            <a:r>
              <a:rPr lang="fr-FR" dirty="0"/>
              <a:t>: french </a:t>
            </a:r>
            <a:r>
              <a:rPr lang="fr-FR" dirty="0" err="1"/>
              <a:t>deprivation</a:t>
            </a:r>
            <a:r>
              <a:rPr lang="fr-FR" dirty="0"/>
              <a:t> index</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37</a:t>
            </a:fld>
            <a:endParaRPr lang="en-GB"/>
          </a:p>
        </p:txBody>
      </p:sp>
    </p:spTree>
    <p:extLst>
      <p:ext uri="{BB962C8B-B14F-4D97-AF65-F5344CB8AC3E}">
        <p14:creationId xmlns:p14="http://schemas.microsoft.com/office/powerpoint/2010/main" val="1577263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38</a:t>
            </a:fld>
            <a:endParaRPr lang="en-GB"/>
          </a:p>
        </p:txBody>
      </p:sp>
    </p:spTree>
    <p:extLst>
      <p:ext uri="{BB962C8B-B14F-4D97-AF65-F5344CB8AC3E}">
        <p14:creationId xmlns:p14="http://schemas.microsoft.com/office/powerpoint/2010/main" val="452215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name</a:t>
            </a:r>
            <a:r>
              <a:rPr lang="fr-FR" dirty="0"/>
              <a:t> MAR </a:t>
            </a:r>
            <a:r>
              <a:rPr lang="fr-FR" dirty="0" err="1"/>
              <a:t>is</a:t>
            </a:r>
            <a:r>
              <a:rPr lang="fr-FR" dirty="0"/>
              <a:t> a bit </a:t>
            </a:r>
            <a:r>
              <a:rPr lang="fr-FR" dirty="0" err="1"/>
              <a:t>misleading</a:t>
            </a:r>
            <a:r>
              <a:rPr lang="fr-FR" dirty="0"/>
              <a:t>, I </a:t>
            </a:r>
            <a:r>
              <a:rPr lang="fr-FR" dirty="0" err="1"/>
              <a:t>think</a:t>
            </a:r>
            <a:r>
              <a:rPr lang="fr-FR" dirty="0"/>
              <a:t> </a:t>
            </a:r>
            <a:r>
              <a:rPr lang="fr-FR" dirty="0" err="1"/>
              <a:t>it</a:t>
            </a:r>
            <a:r>
              <a:rPr lang="fr-FR" dirty="0"/>
              <a:t> </a:t>
            </a:r>
            <a:r>
              <a:rPr lang="fr-FR" dirty="0" err="1"/>
              <a:t>should</a:t>
            </a:r>
            <a:r>
              <a:rPr lang="fr-FR" dirty="0"/>
              <a:t> </a:t>
            </a:r>
            <a:r>
              <a:rPr lang="fr-FR" dirty="0" err="1"/>
              <a:t>be</a:t>
            </a:r>
            <a:r>
              <a:rPr lang="fr-FR" dirty="0"/>
              <a:t> </a:t>
            </a:r>
            <a:r>
              <a:rPr lang="fr-FR" dirty="0" err="1"/>
              <a:t>called</a:t>
            </a:r>
            <a:r>
              <a:rPr lang="fr-FR" dirty="0"/>
              <a:t> « </a:t>
            </a:r>
            <a:r>
              <a:rPr lang="fr-FR" dirty="0" err="1"/>
              <a:t>missing</a:t>
            </a:r>
            <a:r>
              <a:rPr lang="fr-FR" dirty="0"/>
              <a:t> </a:t>
            </a:r>
            <a:r>
              <a:rPr lang="fr-FR" dirty="0" err="1"/>
              <a:t>conditionally</a:t>
            </a:r>
            <a:r>
              <a:rPr lang="fr-FR" dirty="0"/>
              <a:t> at </a:t>
            </a:r>
            <a:r>
              <a:rPr lang="fr-FR" dirty="0" err="1"/>
              <a:t>random</a:t>
            </a:r>
            <a:r>
              <a:rPr lang="fr-FR" dirty="0"/>
              <a:t> »</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39</a:t>
            </a:fld>
            <a:endParaRPr lang="en-GB"/>
          </a:p>
        </p:txBody>
      </p:sp>
    </p:spTree>
    <p:extLst>
      <p:ext uri="{BB962C8B-B14F-4D97-AF65-F5344CB8AC3E}">
        <p14:creationId xmlns:p14="http://schemas.microsoft.com/office/powerpoint/2010/main" val="366689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40</a:t>
            </a:fld>
            <a:endParaRPr lang="en-GB"/>
          </a:p>
        </p:txBody>
      </p:sp>
    </p:spTree>
    <p:extLst>
      <p:ext uri="{BB962C8B-B14F-4D97-AF65-F5344CB8AC3E}">
        <p14:creationId xmlns:p14="http://schemas.microsoft.com/office/powerpoint/2010/main" val="3732808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41</a:t>
            </a:fld>
            <a:endParaRPr lang="en-GB"/>
          </a:p>
        </p:txBody>
      </p:sp>
    </p:spTree>
    <p:extLst>
      <p:ext uri="{BB962C8B-B14F-4D97-AF65-F5344CB8AC3E}">
        <p14:creationId xmlns:p14="http://schemas.microsoft.com/office/powerpoint/2010/main" val="3917979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Reason </a:t>
            </a:r>
            <a:r>
              <a:rPr lang="fr-FR" dirty="0" err="1"/>
              <a:t>why</a:t>
            </a:r>
            <a:r>
              <a:rPr lang="fr-FR" dirty="0"/>
              <a:t> </a:t>
            </a:r>
            <a:r>
              <a:rPr lang="fr-FR" dirty="0" err="1"/>
              <a:t>we</a:t>
            </a:r>
            <a:r>
              <a:rPr lang="fr-FR" dirty="0"/>
              <a:t> </a:t>
            </a:r>
            <a:r>
              <a:rPr lang="fr-FR" dirty="0" err="1"/>
              <a:t>mostly</a:t>
            </a:r>
            <a:r>
              <a:rPr lang="fr-FR" dirty="0"/>
              <a:t> do imputation: time and </a:t>
            </a:r>
            <a:r>
              <a:rPr lang="fr-FR" dirty="0" err="1"/>
              <a:t>lack</a:t>
            </a:r>
            <a:r>
              <a:rPr lang="fr-FR" dirty="0"/>
              <a:t> of </a:t>
            </a:r>
            <a:r>
              <a:rPr lang="fr-FR" dirty="0" err="1"/>
              <a:t>knowledge</a:t>
            </a:r>
            <a:r>
              <a:rPr lang="fr-FR" dirty="0"/>
              <a:t> about more </a:t>
            </a:r>
            <a:r>
              <a:rPr lang="fr-FR" dirty="0" err="1"/>
              <a:t>complicated</a:t>
            </a:r>
            <a:r>
              <a:rPr lang="fr-FR" dirty="0"/>
              <a:t> </a:t>
            </a:r>
            <a:r>
              <a:rPr lang="fr-FR" dirty="0" err="1"/>
              <a:t>methods</a:t>
            </a:r>
            <a:r>
              <a:rPr lang="fr-FR" dirty="0"/>
              <a:t>, I </a:t>
            </a:r>
            <a:r>
              <a:rPr lang="fr-FR" dirty="0" err="1"/>
              <a:t>guess</a:t>
            </a:r>
            <a:r>
              <a:rPr lang="fr-FR" dirty="0"/>
              <a:t>. </a:t>
            </a:r>
            <a:r>
              <a:rPr lang="fr-FR" dirty="0" err="1"/>
              <a:t>It’s</a:t>
            </a:r>
            <a:r>
              <a:rPr lang="fr-FR" dirty="0"/>
              <a:t> </a:t>
            </a:r>
            <a:r>
              <a:rPr lang="fr-FR" dirty="0" err="1"/>
              <a:t>very</a:t>
            </a:r>
            <a:r>
              <a:rPr lang="fr-FR" dirty="0"/>
              <a:t> time </a:t>
            </a:r>
            <a:r>
              <a:rPr lang="fr-FR" dirty="0" err="1"/>
              <a:t>consuming</a:t>
            </a:r>
            <a:r>
              <a:rPr lang="fr-FR" dirty="0"/>
              <a:t> to do, and </a:t>
            </a:r>
            <a:r>
              <a:rPr lang="fr-FR" dirty="0" err="1"/>
              <a:t>you</a:t>
            </a:r>
            <a:r>
              <a:rPr lang="fr-FR" dirty="0"/>
              <a:t> </a:t>
            </a:r>
            <a:r>
              <a:rPr lang="fr-FR" dirty="0" err="1"/>
              <a:t>don’t</a:t>
            </a:r>
            <a:r>
              <a:rPr lang="fr-FR" dirty="0"/>
              <a:t> have </a:t>
            </a:r>
            <a:r>
              <a:rPr lang="fr-FR" dirty="0" err="1"/>
              <a:t>infinite</a:t>
            </a:r>
            <a:r>
              <a:rPr lang="fr-FR" dirty="0"/>
              <a:t> time </a:t>
            </a:r>
            <a:r>
              <a:rPr lang="fr-FR" dirty="0" err="1"/>
              <a:t>when</a:t>
            </a:r>
            <a:r>
              <a:rPr lang="fr-FR" dirty="0"/>
              <a:t> </a:t>
            </a:r>
            <a:r>
              <a:rPr lang="fr-FR" dirty="0" err="1"/>
              <a:t>working</a:t>
            </a:r>
            <a:r>
              <a:rPr lang="fr-FR" dirty="0"/>
              <a:t> on </a:t>
            </a:r>
            <a:r>
              <a:rPr lang="fr-FR" dirty="0" err="1"/>
              <a:t>projects</a:t>
            </a:r>
            <a:r>
              <a:rPr lang="fr-FR" dirty="0"/>
              <a:t>. </a:t>
            </a:r>
            <a:r>
              <a:rPr lang="fr-FR" dirty="0" err="1"/>
              <a:t>We</a:t>
            </a:r>
            <a:r>
              <a:rPr lang="fr-FR" dirty="0"/>
              <a:t> are </a:t>
            </a:r>
            <a:r>
              <a:rPr lang="fr-FR" dirty="0" err="1"/>
              <a:t>usually</a:t>
            </a:r>
            <a:r>
              <a:rPr lang="fr-FR" dirty="0"/>
              <a:t> </a:t>
            </a:r>
            <a:r>
              <a:rPr lang="fr-FR" dirty="0" err="1"/>
              <a:t>aware</a:t>
            </a:r>
            <a:r>
              <a:rPr lang="fr-FR" dirty="0"/>
              <a:t> of </a:t>
            </a:r>
            <a:r>
              <a:rPr lang="fr-FR" dirty="0" err="1"/>
              <a:t>these</a:t>
            </a:r>
            <a:r>
              <a:rPr lang="fr-FR" dirty="0"/>
              <a:t> limitations.</a:t>
            </a:r>
            <a:endParaRPr lang="en-GB"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42</a:t>
            </a:fld>
            <a:endParaRPr lang="en-GB"/>
          </a:p>
        </p:txBody>
      </p:sp>
    </p:spTree>
    <p:extLst>
      <p:ext uri="{BB962C8B-B14F-4D97-AF65-F5344CB8AC3E}">
        <p14:creationId xmlns:p14="http://schemas.microsoft.com/office/powerpoint/2010/main" val="158638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Example: in a questionnaire </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43</a:t>
            </a:fld>
            <a:endParaRPr lang="en-GB"/>
          </a:p>
        </p:txBody>
      </p:sp>
    </p:spTree>
    <p:extLst>
      <p:ext uri="{BB962C8B-B14F-4D97-AF65-F5344CB8AC3E}">
        <p14:creationId xmlns:p14="http://schemas.microsoft.com/office/powerpoint/2010/main" val="68378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84791-D509-4E5D-0289-0197FDF4E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90DD7-66CD-661C-5119-53D9CC18AA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FD0DCA-4249-7B4D-1E3F-5F46D79802A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8D80847-086E-8AE7-FE4B-3E8B00F89786}"/>
              </a:ext>
            </a:extLst>
          </p:cNvPr>
          <p:cNvSpPr>
            <a:spLocks noGrp="1"/>
          </p:cNvSpPr>
          <p:nvPr>
            <p:ph type="sldNum" sz="quarter" idx="5"/>
          </p:nvPr>
        </p:nvSpPr>
        <p:spPr/>
        <p:txBody>
          <a:bodyPr/>
          <a:lstStyle/>
          <a:p>
            <a:fld id="{A62EC21E-A6F6-4C42-B0A9-7BADF486F0B3}" type="slidenum">
              <a:rPr lang="en-GB" smtClean="0"/>
              <a:t>7</a:t>
            </a:fld>
            <a:endParaRPr lang="en-GB"/>
          </a:p>
        </p:txBody>
      </p:sp>
    </p:spTree>
    <p:extLst>
      <p:ext uri="{BB962C8B-B14F-4D97-AF65-F5344CB8AC3E}">
        <p14:creationId xmlns:p14="http://schemas.microsoft.com/office/powerpoint/2010/main" val="1132631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Longitudinal: </a:t>
            </a:r>
            <a:r>
              <a:rPr lang="fr-FR" dirty="0" err="1"/>
              <a:t>reason</a:t>
            </a:r>
            <a:r>
              <a:rPr lang="fr-FR" dirty="0"/>
              <a:t> </a:t>
            </a:r>
            <a:r>
              <a:rPr lang="fr-FR" dirty="0" err="1"/>
              <a:t>is</a:t>
            </a:r>
            <a:r>
              <a:rPr lang="fr-FR" dirty="0"/>
              <a:t> </a:t>
            </a:r>
            <a:r>
              <a:rPr lang="fr-FR" dirty="0" err="1"/>
              <a:t>that</a:t>
            </a:r>
            <a:r>
              <a:rPr lang="fr-FR" dirty="0"/>
              <a:t> </a:t>
            </a:r>
            <a:r>
              <a:rPr lang="fr-FR" dirty="0" err="1"/>
              <a:t>you</a:t>
            </a:r>
            <a:r>
              <a:rPr lang="fr-FR" dirty="0"/>
              <a:t> </a:t>
            </a:r>
            <a:r>
              <a:rPr lang="fr-FR" dirty="0" err="1"/>
              <a:t>risk</a:t>
            </a:r>
            <a:r>
              <a:rPr lang="fr-FR" dirty="0"/>
              <a:t> </a:t>
            </a:r>
            <a:r>
              <a:rPr lang="fr-FR" dirty="0" err="1"/>
              <a:t>imputing</a:t>
            </a:r>
            <a:r>
              <a:rPr lang="fr-FR" dirty="0"/>
              <a:t>, for </a:t>
            </a:r>
            <a:r>
              <a:rPr lang="fr-FR" dirty="0" err="1"/>
              <a:t>some</a:t>
            </a:r>
            <a:r>
              <a:rPr lang="fr-FR" dirty="0"/>
              <a:t> variable for </a:t>
            </a:r>
            <a:r>
              <a:rPr lang="fr-FR" dirty="0" err="1"/>
              <a:t>person</a:t>
            </a:r>
            <a:r>
              <a:rPr lang="fr-FR" dirty="0"/>
              <a:t> x at time t, an </a:t>
            </a:r>
            <a:r>
              <a:rPr lang="fr-FR" dirty="0" err="1"/>
              <a:t>average</a:t>
            </a:r>
            <a:r>
              <a:rPr lang="fr-FR" dirty="0"/>
              <a:t> </a:t>
            </a:r>
            <a:r>
              <a:rPr lang="fr-FR" dirty="0" err="1"/>
              <a:t>that</a:t>
            </a:r>
            <a:r>
              <a:rPr lang="fr-FR" dirty="0"/>
              <a:t> </a:t>
            </a:r>
            <a:r>
              <a:rPr lang="fr-FR" dirty="0" err="1"/>
              <a:t>is</a:t>
            </a:r>
            <a:r>
              <a:rPr lang="fr-FR" dirty="0"/>
              <a:t> </a:t>
            </a:r>
            <a:r>
              <a:rPr lang="fr-FR" dirty="0" err="1"/>
              <a:t>totally</a:t>
            </a:r>
            <a:r>
              <a:rPr lang="fr-FR" dirty="0"/>
              <a:t> </a:t>
            </a:r>
            <a:r>
              <a:rPr lang="fr-FR" dirty="0" err="1"/>
              <a:t>unrelated</a:t>
            </a:r>
            <a:r>
              <a:rPr lang="fr-FR" dirty="0"/>
              <a:t> to the value of the variable at time t-1 or t+1</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don’t trust imputation at all: it is common practice in big national surveys to have missing data already imputed, some researchers or data scientists immediately drop this data</a:t>
            </a:r>
          </a:p>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49</a:t>
            </a:fld>
            <a:endParaRPr lang="en-GB"/>
          </a:p>
        </p:txBody>
      </p:sp>
    </p:spTree>
    <p:extLst>
      <p:ext uri="{BB962C8B-B14F-4D97-AF65-F5344CB8AC3E}">
        <p14:creationId xmlns:p14="http://schemas.microsoft.com/office/powerpoint/2010/main" val="198880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Ask</a:t>
            </a:r>
            <a:r>
              <a:rPr lang="fr-FR" dirty="0"/>
              <a:t> </a:t>
            </a:r>
            <a:r>
              <a:rPr lang="fr-FR" dirty="0" err="1"/>
              <a:t>students</a:t>
            </a:r>
            <a:r>
              <a:rPr lang="fr-FR" dirty="0"/>
              <a:t> </a:t>
            </a:r>
            <a:r>
              <a:rPr lang="fr-FR" dirty="0" err="1"/>
              <a:t>why</a:t>
            </a:r>
            <a:r>
              <a:rPr lang="fr-FR" dirty="0"/>
              <a:t> </a:t>
            </a:r>
            <a:r>
              <a:rPr lang="fr-FR" dirty="0" err="1"/>
              <a:t>taking</a:t>
            </a:r>
            <a:r>
              <a:rPr lang="fr-FR" dirty="0"/>
              <a:t> the </a:t>
            </a:r>
            <a:r>
              <a:rPr lang="fr-FR" dirty="0" err="1"/>
              <a:t>mean</a:t>
            </a:r>
            <a:r>
              <a:rPr lang="fr-FR" dirty="0"/>
              <a:t> of 2017_weight </a:t>
            </a:r>
            <a:r>
              <a:rPr lang="fr-FR" dirty="0" err="1"/>
              <a:t>would</a:t>
            </a:r>
            <a:r>
              <a:rPr lang="fr-FR" dirty="0"/>
              <a:t> not </a:t>
            </a:r>
            <a:r>
              <a:rPr lang="fr-FR" dirty="0" err="1"/>
              <a:t>work</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50</a:t>
            </a:fld>
            <a:endParaRPr lang="en-GB"/>
          </a:p>
        </p:txBody>
      </p:sp>
    </p:spTree>
    <p:extLst>
      <p:ext uri="{BB962C8B-B14F-4D97-AF65-F5344CB8AC3E}">
        <p14:creationId xmlns:p14="http://schemas.microsoft.com/office/powerpoint/2010/main" val="898889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Credibility: in the data of an emergency service, if half of patients come by helicopter (which is not possible in real life), then you can safely assume the data is very unreliable. Problem is: now you don’t know how much of the data is really usable.</a:t>
            </a:r>
          </a:p>
        </p:txBody>
      </p:sp>
      <p:sp>
        <p:nvSpPr>
          <p:cNvPr id="4" name="Slide Number Placeholder 3"/>
          <p:cNvSpPr>
            <a:spLocks noGrp="1"/>
          </p:cNvSpPr>
          <p:nvPr>
            <p:ph type="sldNum" sz="quarter" idx="5"/>
          </p:nvPr>
        </p:nvSpPr>
        <p:spPr/>
        <p:txBody>
          <a:bodyPr/>
          <a:lstStyle/>
          <a:p>
            <a:fld id="{A62EC21E-A6F6-4C42-B0A9-7BADF486F0B3}" type="slidenum">
              <a:rPr lang="en-GB" smtClean="0"/>
              <a:t>51</a:t>
            </a:fld>
            <a:endParaRPr lang="en-GB"/>
          </a:p>
        </p:txBody>
      </p:sp>
    </p:spTree>
    <p:extLst>
      <p:ext uri="{BB962C8B-B14F-4D97-AF65-F5344CB8AC3E}">
        <p14:creationId xmlns:p14="http://schemas.microsoft.com/office/powerpoint/2010/main" val="3678823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52</a:t>
            </a:fld>
            <a:endParaRPr lang="en-GB"/>
          </a:p>
        </p:txBody>
      </p:sp>
    </p:spTree>
    <p:extLst>
      <p:ext uri="{BB962C8B-B14F-4D97-AF65-F5344CB8AC3E}">
        <p14:creationId xmlns:p14="http://schemas.microsoft.com/office/powerpoint/2010/main" val="826901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53</a:t>
            </a:fld>
            <a:endParaRPr lang="en-GB"/>
          </a:p>
        </p:txBody>
      </p:sp>
    </p:spTree>
    <p:extLst>
      <p:ext uri="{BB962C8B-B14F-4D97-AF65-F5344CB8AC3E}">
        <p14:creationId xmlns:p14="http://schemas.microsoft.com/office/powerpoint/2010/main" val="2073306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54</a:t>
            </a:fld>
            <a:endParaRPr lang="en-GB"/>
          </a:p>
        </p:txBody>
      </p:sp>
    </p:spTree>
    <p:extLst>
      <p:ext uri="{BB962C8B-B14F-4D97-AF65-F5344CB8AC3E}">
        <p14:creationId xmlns:p14="http://schemas.microsoft.com/office/powerpoint/2010/main" val="3798961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Explain</a:t>
            </a:r>
            <a:r>
              <a:rPr lang="fr-FR" dirty="0"/>
              <a:t> the </a:t>
            </a:r>
            <a:r>
              <a:rPr lang="fr-FR" dirty="0" err="1"/>
              <a:t>example</a:t>
            </a:r>
            <a:r>
              <a:rPr lang="fr-FR" dirty="0"/>
              <a:t> </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55</a:t>
            </a:fld>
            <a:endParaRPr lang="en-GB"/>
          </a:p>
        </p:txBody>
      </p:sp>
    </p:spTree>
    <p:extLst>
      <p:ext uri="{BB962C8B-B14F-4D97-AF65-F5344CB8AC3E}">
        <p14:creationId xmlns:p14="http://schemas.microsoft.com/office/powerpoint/2010/main" val="1602901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5E378-2BC8-2057-E150-FC15EFAE2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C135E-81AC-5AE8-1666-BDB7B922D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AAC3AA-B214-21AD-8659-E83C45CA3888}"/>
              </a:ext>
            </a:extLst>
          </p:cNvPr>
          <p:cNvSpPr>
            <a:spLocks noGrp="1"/>
          </p:cNvSpPr>
          <p:nvPr>
            <p:ph type="body" idx="1"/>
          </p:nvPr>
        </p:nvSpPr>
        <p:spPr/>
        <p:txBody>
          <a:bodyPr/>
          <a:lstStyle/>
          <a:p>
            <a:r>
              <a:rPr lang="fr-FR" dirty="0" err="1"/>
              <a:t>Why</a:t>
            </a:r>
            <a:r>
              <a:rPr lang="fr-FR" dirty="0"/>
              <a:t> </a:t>
            </a:r>
            <a:r>
              <a:rPr lang="fr-FR" dirty="0" err="1"/>
              <a:t>would</a:t>
            </a:r>
            <a:r>
              <a:rPr lang="fr-FR" dirty="0"/>
              <a:t> </a:t>
            </a:r>
            <a:r>
              <a:rPr lang="fr-FR" dirty="0" err="1"/>
              <a:t>you</a:t>
            </a:r>
            <a:r>
              <a:rPr lang="fr-FR" dirty="0"/>
              <a:t> not impute </a:t>
            </a:r>
            <a:r>
              <a:rPr lang="fr-FR" dirty="0" err="1"/>
              <a:t>it</a:t>
            </a:r>
            <a:r>
              <a:rPr lang="fr-FR" dirty="0"/>
              <a:t>?</a:t>
            </a:r>
          </a:p>
          <a:p>
            <a:r>
              <a:rPr lang="fr-FR" dirty="0"/>
              <a:t>By </a:t>
            </a:r>
            <a:r>
              <a:rPr lang="fr-FR" dirty="0" err="1"/>
              <a:t>deleting</a:t>
            </a:r>
            <a:r>
              <a:rPr lang="fr-FR" dirty="0"/>
              <a:t> </a:t>
            </a:r>
            <a:r>
              <a:rPr lang="fr-FR" dirty="0" err="1"/>
              <a:t>it</a:t>
            </a:r>
            <a:r>
              <a:rPr lang="fr-FR" dirty="0"/>
              <a:t>, </a:t>
            </a:r>
            <a:r>
              <a:rPr lang="fr-FR" dirty="0" err="1"/>
              <a:t>you</a:t>
            </a:r>
            <a:r>
              <a:rPr lang="fr-FR" dirty="0"/>
              <a:t> </a:t>
            </a:r>
            <a:r>
              <a:rPr lang="fr-FR" dirty="0" err="1"/>
              <a:t>will</a:t>
            </a:r>
            <a:r>
              <a:rPr lang="fr-FR" dirty="0"/>
              <a:t> </a:t>
            </a:r>
            <a:r>
              <a:rPr lang="fr-FR" dirty="0" err="1"/>
              <a:t>make</a:t>
            </a:r>
            <a:r>
              <a:rPr lang="fr-FR" dirty="0"/>
              <a:t> the </a:t>
            </a:r>
            <a:r>
              <a:rPr lang="fr-FR" dirty="0" err="1"/>
              <a:t>choice</a:t>
            </a:r>
            <a:r>
              <a:rPr lang="fr-FR" dirty="0"/>
              <a:t> of not modeling </a:t>
            </a:r>
            <a:r>
              <a:rPr lang="fr-FR" dirty="0" err="1"/>
              <a:t>it</a:t>
            </a:r>
            <a:r>
              <a:rPr lang="fr-FR" dirty="0"/>
              <a:t>.</a:t>
            </a:r>
          </a:p>
          <a:p>
            <a:endParaRPr lang="fr-FR" dirty="0"/>
          </a:p>
          <a:p>
            <a:r>
              <a:rPr lang="fr-FR" dirty="0" err="1"/>
              <a:t>Examples</a:t>
            </a:r>
            <a:r>
              <a:rPr lang="fr-FR" dirty="0"/>
              <a:t>:</a:t>
            </a:r>
          </a:p>
          <a:p>
            <a:r>
              <a:rPr lang="fr-FR" dirty="0"/>
              <a:t>* </a:t>
            </a:r>
            <a:r>
              <a:rPr lang="fr-FR" dirty="0" err="1"/>
              <a:t>Merging</a:t>
            </a:r>
            <a:r>
              <a:rPr lang="fr-FR" dirty="0"/>
              <a:t> non-</a:t>
            </a:r>
            <a:r>
              <a:rPr lang="fr-FR" dirty="0" err="1"/>
              <a:t>binary</a:t>
            </a:r>
            <a:r>
              <a:rPr lang="fr-FR" dirty="0"/>
              <a:t> </a:t>
            </a:r>
            <a:r>
              <a:rPr lang="fr-FR" dirty="0" err="1"/>
              <a:t>persons</a:t>
            </a:r>
            <a:r>
              <a:rPr lang="fr-FR" dirty="0"/>
              <a:t> </a:t>
            </a:r>
            <a:r>
              <a:rPr lang="fr-FR" dirty="0" err="1"/>
              <a:t>with</a:t>
            </a:r>
            <a:r>
              <a:rPr lang="fr-FR" dirty="0"/>
              <a:t> </a:t>
            </a:r>
            <a:r>
              <a:rPr lang="fr-FR" dirty="0" err="1"/>
              <a:t>another</a:t>
            </a:r>
            <a:r>
              <a:rPr lang="fr-FR" dirty="0"/>
              <a:t> </a:t>
            </a:r>
            <a:r>
              <a:rPr lang="fr-FR" dirty="0" err="1"/>
              <a:t>gender</a:t>
            </a:r>
            <a:r>
              <a:rPr lang="fr-FR" dirty="0"/>
              <a:t> (due to </a:t>
            </a:r>
            <a:r>
              <a:rPr lang="fr-FR" dirty="0" err="1"/>
              <a:t>lack</a:t>
            </a:r>
            <a:r>
              <a:rPr lang="fr-FR" dirty="0"/>
              <a:t> of </a:t>
            </a:r>
            <a:r>
              <a:rPr lang="fr-FR" dirty="0" err="1"/>
              <a:t>statistical</a:t>
            </a:r>
            <a:r>
              <a:rPr lang="fr-FR" dirty="0"/>
              <a:t> power for </a:t>
            </a:r>
            <a:r>
              <a:rPr lang="fr-FR" dirty="0" err="1"/>
              <a:t>them</a:t>
            </a:r>
            <a:r>
              <a:rPr lang="fr-FR" dirty="0"/>
              <a:t>)</a:t>
            </a:r>
          </a:p>
          <a:p>
            <a:r>
              <a:rPr lang="fr-FR" dirty="0"/>
              <a:t>* In </a:t>
            </a:r>
            <a:r>
              <a:rPr lang="fr-FR" dirty="0" err="1"/>
              <a:t>my</a:t>
            </a:r>
            <a:r>
              <a:rPr lang="fr-FR" dirty="0"/>
              <a:t> </a:t>
            </a:r>
            <a:r>
              <a:rPr lang="fr-FR" dirty="0" err="1"/>
              <a:t>experience</a:t>
            </a:r>
            <a:r>
              <a:rPr lang="fr-FR" dirty="0"/>
              <a:t>, </a:t>
            </a:r>
            <a:r>
              <a:rPr lang="fr-FR" dirty="0" err="1"/>
              <a:t>overseas</a:t>
            </a:r>
            <a:r>
              <a:rPr lang="fr-FR" dirty="0"/>
              <a:t> France </a:t>
            </a:r>
            <a:r>
              <a:rPr lang="fr-FR" dirty="0" err="1"/>
              <a:t>may</a:t>
            </a:r>
            <a:r>
              <a:rPr lang="fr-FR" dirty="0"/>
              <a:t> </a:t>
            </a:r>
            <a:r>
              <a:rPr lang="fr-FR" dirty="0" err="1"/>
              <a:t>be</a:t>
            </a:r>
            <a:r>
              <a:rPr lang="fr-FR" dirty="0"/>
              <a:t> </a:t>
            </a:r>
            <a:r>
              <a:rPr lang="fr-FR" dirty="0" err="1"/>
              <a:t>considered</a:t>
            </a:r>
            <a:r>
              <a:rPr lang="fr-FR" dirty="0"/>
              <a:t> </a:t>
            </a:r>
            <a:r>
              <a:rPr lang="fr-FR" dirty="0" err="1"/>
              <a:t>outliers</a:t>
            </a:r>
            <a:r>
              <a:rPr lang="fr-FR" dirty="0"/>
              <a:t> or not </a:t>
            </a:r>
            <a:r>
              <a:rPr lang="fr-FR" dirty="0" err="1"/>
              <a:t>considered</a:t>
            </a:r>
            <a:r>
              <a:rPr lang="fr-FR" dirty="0"/>
              <a:t> in analyses</a:t>
            </a:r>
          </a:p>
          <a:p>
            <a:endParaRPr lang="en-GB" dirty="0"/>
          </a:p>
        </p:txBody>
      </p:sp>
      <p:sp>
        <p:nvSpPr>
          <p:cNvPr id="4" name="Slide Number Placeholder 3">
            <a:extLst>
              <a:ext uri="{FF2B5EF4-FFF2-40B4-BE49-F238E27FC236}">
                <a16:creationId xmlns:a16="http://schemas.microsoft.com/office/drawing/2014/main" id="{A3B35C7E-FB5C-EC79-5B8D-718C7BCFD3CA}"/>
              </a:ext>
            </a:extLst>
          </p:cNvPr>
          <p:cNvSpPr>
            <a:spLocks noGrp="1"/>
          </p:cNvSpPr>
          <p:nvPr>
            <p:ph type="sldNum" sz="quarter" idx="5"/>
          </p:nvPr>
        </p:nvSpPr>
        <p:spPr/>
        <p:txBody>
          <a:bodyPr/>
          <a:lstStyle/>
          <a:p>
            <a:fld id="{A62EC21E-A6F6-4C42-B0A9-7BADF486F0B3}" type="slidenum">
              <a:rPr lang="en-GB" smtClean="0"/>
              <a:t>56</a:t>
            </a:fld>
            <a:endParaRPr lang="en-GB"/>
          </a:p>
        </p:txBody>
      </p:sp>
    </p:spTree>
    <p:extLst>
      <p:ext uri="{BB962C8B-B14F-4D97-AF65-F5344CB8AC3E}">
        <p14:creationId xmlns:p14="http://schemas.microsoft.com/office/powerpoint/2010/main" val="3702392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Why</a:t>
            </a:r>
            <a:r>
              <a:rPr lang="fr-FR" dirty="0"/>
              <a:t> </a:t>
            </a:r>
            <a:r>
              <a:rPr lang="fr-FR" dirty="0" err="1"/>
              <a:t>would</a:t>
            </a:r>
            <a:r>
              <a:rPr lang="fr-FR" dirty="0"/>
              <a:t> </a:t>
            </a:r>
            <a:r>
              <a:rPr lang="fr-FR" dirty="0" err="1"/>
              <a:t>you</a:t>
            </a:r>
            <a:r>
              <a:rPr lang="fr-FR" dirty="0"/>
              <a:t> not impute </a:t>
            </a:r>
            <a:r>
              <a:rPr lang="fr-FR" dirty="0" err="1"/>
              <a:t>it</a:t>
            </a:r>
            <a:r>
              <a:rPr lang="fr-FR" dirty="0"/>
              <a:t>?</a:t>
            </a:r>
          </a:p>
          <a:p>
            <a:r>
              <a:rPr lang="fr-FR" dirty="0"/>
              <a:t>By </a:t>
            </a:r>
            <a:r>
              <a:rPr lang="fr-FR" dirty="0" err="1"/>
              <a:t>deleting</a:t>
            </a:r>
            <a:r>
              <a:rPr lang="fr-FR" dirty="0"/>
              <a:t> </a:t>
            </a:r>
            <a:r>
              <a:rPr lang="fr-FR" dirty="0" err="1"/>
              <a:t>it</a:t>
            </a:r>
            <a:r>
              <a:rPr lang="fr-FR" dirty="0"/>
              <a:t>, </a:t>
            </a:r>
            <a:r>
              <a:rPr lang="fr-FR" dirty="0" err="1"/>
              <a:t>you</a:t>
            </a:r>
            <a:r>
              <a:rPr lang="fr-FR" dirty="0"/>
              <a:t> </a:t>
            </a:r>
            <a:r>
              <a:rPr lang="fr-FR" dirty="0" err="1"/>
              <a:t>will</a:t>
            </a:r>
            <a:r>
              <a:rPr lang="fr-FR" dirty="0"/>
              <a:t> </a:t>
            </a:r>
            <a:r>
              <a:rPr lang="fr-FR" dirty="0" err="1"/>
              <a:t>make</a:t>
            </a:r>
            <a:r>
              <a:rPr lang="fr-FR" dirty="0"/>
              <a:t> the </a:t>
            </a:r>
            <a:r>
              <a:rPr lang="fr-FR" dirty="0" err="1"/>
              <a:t>choice</a:t>
            </a:r>
            <a:r>
              <a:rPr lang="fr-FR" dirty="0"/>
              <a:t> of not modeling </a:t>
            </a:r>
            <a:r>
              <a:rPr lang="fr-FR" dirty="0" err="1"/>
              <a:t>it</a:t>
            </a:r>
            <a:r>
              <a:rPr lang="fr-FR" dirty="0"/>
              <a:t>.</a:t>
            </a:r>
          </a:p>
          <a:p>
            <a:endParaRPr lang="fr-FR" dirty="0"/>
          </a:p>
          <a:p>
            <a:r>
              <a:rPr lang="fr-FR" dirty="0" err="1"/>
              <a:t>Examples</a:t>
            </a:r>
            <a:r>
              <a:rPr lang="fr-FR" dirty="0"/>
              <a:t>:</a:t>
            </a:r>
          </a:p>
          <a:p>
            <a:r>
              <a:rPr lang="fr-FR" dirty="0"/>
              <a:t>* </a:t>
            </a:r>
            <a:r>
              <a:rPr lang="fr-FR" dirty="0" err="1"/>
              <a:t>Merging</a:t>
            </a:r>
            <a:r>
              <a:rPr lang="fr-FR" dirty="0"/>
              <a:t> non-</a:t>
            </a:r>
            <a:r>
              <a:rPr lang="fr-FR" dirty="0" err="1"/>
              <a:t>binary</a:t>
            </a:r>
            <a:r>
              <a:rPr lang="fr-FR" dirty="0"/>
              <a:t> </a:t>
            </a:r>
            <a:r>
              <a:rPr lang="fr-FR" dirty="0" err="1"/>
              <a:t>persons</a:t>
            </a:r>
            <a:r>
              <a:rPr lang="fr-FR" dirty="0"/>
              <a:t> </a:t>
            </a:r>
            <a:r>
              <a:rPr lang="fr-FR" dirty="0" err="1"/>
              <a:t>with</a:t>
            </a:r>
            <a:r>
              <a:rPr lang="fr-FR" dirty="0"/>
              <a:t> </a:t>
            </a:r>
            <a:r>
              <a:rPr lang="fr-FR" dirty="0" err="1"/>
              <a:t>another</a:t>
            </a:r>
            <a:r>
              <a:rPr lang="fr-FR" dirty="0"/>
              <a:t> </a:t>
            </a:r>
            <a:r>
              <a:rPr lang="fr-FR" dirty="0" err="1"/>
              <a:t>gender</a:t>
            </a:r>
            <a:r>
              <a:rPr lang="fr-FR" dirty="0"/>
              <a:t> (due to </a:t>
            </a:r>
            <a:r>
              <a:rPr lang="fr-FR" dirty="0" err="1"/>
              <a:t>lack</a:t>
            </a:r>
            <a:r>
              <a:rPr lang="fr-FR" dirty="0"/>
              <a:t> of </a:t>
            </a:r>
            <a:r>
              <a:rPr lang="fr-FR" dirty="0" err="1"/>
              <a:t>statistical</a:t>
            </a:r>
            <a:r>
              <a:rPr lang="fr-FR" dirty="0"/>
              <a:t> power for </a:t>
            </a:r>
            <a:r>
              <a:rPr lang="fr-FR" dirty="0" err="1"/>
              <a:t>them</a:t>
            </a:r>
            <a:r>
              <a:rPr lang="fr-FR" dirty="0"/>
              <a:t>)</a:t>
            </a:r>
          </a:p>
          <a:p>
            <a:r>
              <a:rPr lang="fr-FR" dirty="0"/>
              <a:t>* In </a:t>
            </a:r>
            <a:r>
              <a:rPr lang="fr-FR" dirty="0" err="1"/>
              <a:t>my</a:t>
            </a:r>
            <a:r>
              <a:rPr lang="fr-FR" dirty="0"/>
              <a:t> </a:t>
            </a:r>
            <a:r>
              <a:rPr lang="fr-FR" dirty="0" err="1"/>
              <a:t>experience</a:t>
            </a:r>
            <a:r>
              <a:rPr lang="fr-FR" dirty="0"/>
              <a:t>, </a:t>
            </a:r>
            <a:r>
              <a:rPr lang="fr-FR" dirty="0" err="1"/>
              <a:t>overseas</a:t>
            </a:r>
            <a:r>
              <a:rPr lang="fr-FR" dirty="0"/>
              <a:t> France </a:t>
            </a:r>
            <a:r>
              <a:rPr lang="fr-FR" dirty="0" err="1"/>
              <a:t>may</a:t>
            </a:r>
            <a:r>
              <a:rPr lang="fr-FR" dirty="0"/>
              <a:t> </a:t>
            </a:r>
            <a:r>
              <a:rPr lang="fr-FR" dirty="0" err="1"/>
              <a:t>be</a:t>
            </a:r>
            <a:r>
              <a:rPr lang="fr-FR" dirty="0"/>
              <a:t> </a:t>
            </a:r>
            <a:r>
              <a:rPr lang="fr-FR" dirty="0" err="1"/>
              <a:t>considered</a:t>
            </a:r>
            <a:r>
              <a:rPr lang="fr-FR" dirty="0"/>
              <a:t> </a:t>
            </a:r>
            <a:r>
              <a:rPr lang="fr-FR" dirty="0" err="1"/>
              <a:t>outliers</a:t>
            </a:r>
            <a:r>
              <a:rPr lang="fr-FR" dirty="0"/>
              <a:t> or not </a:t>
            </a:r>
            <a:r>
              <a:rPr lang="fr-FR" dirty="0" err="1"/>
              <a:t>considered</a:t>
            </a:r>
            <a:r>
              <a:rPr lang="fr-FR" dirty="0"/>
              <a:t> in analyses</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57</a:t>
            </a:fld>
            <a:endParaRPr lang="en-GB"/>
          </a:p>
        </p:txBody>
      </p:sp>
    </p:spTree>
    <p:extLst>
      <p:ext uri="{BB962C8B-B14F-4D97-AF65-F5344CB8AC3E}">
        <p14:creationId xmlns:p14="http://schemas.microsoft.com/office/powerpoint/2010/main" val="3797052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1.5? Something to do with the gaussian distribution</a:t>
            </a:r>
          </a:p>
          <a:p>
            <a:r>
              <a:rPr lang="en-GB" dirty="0"/>
              <a:t>You can change this, by the way. It’s not set in stone. You can choose 2, or 3, if you want to be really stringent. Plus, you should not use this threshold if your data is not normal.</a:t>
            </a:r>
          </a:p>
        </p:txBody>
      </p:sp>
      <p:sp>
        <p:nvSpPr>
          <p:cNvPr id="4" name="Slide Number Placeholder 3"/>
          <p:cNvSpPr>
            <a:spLocks noGrp="1"/>
          </p:cNvSpPr>
          <p:nvPr>
            <p:ph type="sldNum" sz="quarter" idx="5"/>
          </p:nvPr>
        </p:nvSpPr>
        <p:spPr/>
        <p:txBody>
          <a:bodyPr/>
          <a:lstStyle/>
          <a:p>
            <a:fld id="{A62EC21E-A6F6-4C42-B0A9-7BADF486F0B3}" type="slidenum">
              <a:rPr lang="en-GB" smtClean="0"/>
              <a:t>58</a:t>
            </a:fld>
            <a:endParaRPr lang="en-GB"/>
          </a:p>
        </p:txBody>
      </p:sp>
    </p:spTree>
    <p:extLst>
      <p:ext uri="{BB962C8B-B14F-4D97-AF65-F5344CB8AC3E}">
        <p14:creationId xmlns:p14="http://schemas.microsoft.com/office/powerpoint/2010/main" val="19411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Some</a:t>
            </a:r>
            <a:r>
              <a:rPr lang="fr-FR" dirty="0"/>
              <a:t> </a:t>
            </a:r>
            <a:r>
              <a:rPr lang="fr-FR" dirty="0" err="1"/>
              <a:t>don’t</a:t>
            </a:r>
            <a:r>
              <a:rPr lang="fr-FR" dirty="0"/>
              <a:t> look at </a:t>
            </a:r>
            <a:r>
              <a:rPr lang="fr-FR" dirty="0" err="1"/>
              <a:t>it</a:t>
            </a:r>
            <a:r>
              <a:rPr lang="fr-FR" dirty="0"/>
              <a:t>.</a:t>
            </a:r>
          </a:p>
          <a:p>
            <a:r>
              <a:rPr lang="fr-FR" dirty="0"/>
              <a:t>LOOK AT IT.</a:t>
            </a:r>
          </a:p>
          <a:p>
            <a:r>
              <a:rPr lang="fr-FR" dirty="0" err="1"/>
              <a:t>Otherwise</a:t>
            </a:r>
            <a:r>
              <a:rPr lang="fr-FR" dirty="0"/>
              <a:t> </a:t>
            </a:r>
            <a:r>
              <a:rPr lang="fr-FR" dirty="0" err="1"/>
              <a:t>it’s</a:t>
            </a:r>
            <a:r>
              <a:rPr lang="fr-FR" dirty="0"/>
              <a:t> like </a:t>
            </a:r>
            <a:r>
              <a:rPr lang="fr-FR" dirty="0" err="1"/>
              <a:t>you</a:t>
            </a:r>
            <a:r>
              <a:rPr lang="fr-FR" dirty="0"/>
              <a:t> </a:t>
            </a:r>
            <a:r>
              <a:rPr lang="fr-FR" dirty="0" err="1"/>
              <a:t>wanna</a:t>
            </a:r>
            <a:r>
              <a:rPr lang="fr-FR" dirty="0"/>
              <a:t> </a:t>
            </a:r>
            <a:r>
              <a:rPr lang="fr-FR" dirty="0" err="1"/>
              <a:t>paint</a:t>
            </a:r>
            <a:r>
              <a:rPr lang="fr-FR" dirty="0"/>
              <a:t>, but </a:t>
            </a:r>
            <a:r>
              <a:rPr lang="fr-FR" dirty="0" err="1"/>
              <a:t>you</a:t>
            </a:r>
            <a:r>
              <a:rPr lang="fr-FR" dirty="0"/>
              <a:t> </a:t>
            </a:r>
            <a:r>
              <a:rPr lang="fr-FR" dirty="0" err="1"/>
              <a:t>don’t</a:t>
            </a:r>
            <a:r>
              <a:rPr lang="fr-FR" dirty="0"/>
              <a:t> </a:t>
            </a:r>
            <a:r>
              <a:rPr lang="fr-FR" dirty="0" err="1"/>
              <a:t>even</a:t>
            </a:r>
            <a:r>
              <a:rPr lang="fr-FR" dirty="0"/>
              <a:t> know </a:t>
            </a:r>
            <a:r>
              <a:rPr lang="fr-FR" dirty="0" err="1"/>
              <a:t>what</a:t>
            </a:r>
            <a:r>
              <a:rPr lang="fr-FR" dirty="0"/>
              <a:t> </a:t>
            </a:r>
            <a:r>
              <a:rPr lang="fr-FR" dirty="0" err="1"/>
              <a:t>colours</a:t>
            </a:r>
            <a:r>
              <a:rPr lang="fr-FR" dirty="0"/>
              <a:t> </a:t>
            </a:r>
            <a:r>
              <a:rPr lang="fr-FR" dirty="0" err="1"/>
              <a:t>you</a:t>
            </a:r>
            <a:r>
              <a:rPr lang="fr-FR" dirty="0"/>
              <a:t> have</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8</a:t>
            </a:fld>
            <a:endParaRPr lang="en-GB"/>
          </a:p>
        </p:txBody>
      </p:sp>
    </p:spTree>
    <p:extLst>
      <p:ext uri="{BB962C8B-B14F-4D97-AF65-F5344CB8AC3E}">
        <p14:creationId xmlns:p14="http://schemas.microsoft.com/office/powerpoint/2010/main" val="565421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Never have had the use of these methods, personally. It’s there if needed.</a:t>
            </a:r>
          </a:p>
          <a:p>
            <a:endParaRPr lang="en-GB" dirty="0"/>
          </a:p>
          <a:p>
            <a:r>
              <a:rPr lang="en-GB" dirty="0"/>
              <a:t>Threshold: at which value of the score do you decide to define data points above it as outliers</a:t>
            </a:r>
          </a:p>
        </p:txBody>
      </p:sp>
      <p:sp>
        <p:nvSpPr>
          <p:cNvPr id="4" name="Slide Number Placeholder 3"/>
          <p:cNvSpPr>
            <a:spLocks noGrp="1"/>
          </p:cNvSpPr>
          <p:nvPr>
            <p:ph type="sldNum" sz="quarter" idx="5"/>
          </p:nvPr>
        </p:nvSpPr>
        <p:spPr/>
        <p:txBody>
          <a:bodyPr/>
          <a:lstStyle/>
          <a:p>
            <a:fld id="{A62EC21E-A6F6-4C42-B0A9-7BADF486F0B3}" type="slidenum">
              <a:rPr lang="en-GB" smtClean="0"/>
              <a:t>59</a:t>
            </a:fld>
            <a:endParaRPr lang="en-GB"/>
          </a:p>
        </p:txBody>
      </p:sp>
    </p:spTree>
    <p:extLst>
      <p:ext uri="{BB962C8B-B14F-4D97-AF65-F5344CB8AC3E}">
        <p14:creationId xmlns:p14="http://schemas.microsoft.com/office/powerpoint/2010/main" val="462287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 data science, </a:t>
            </a:r>
            <a:r>
              <a:rPr lang="fr-FR" dirty="0" err="1"/>
              <a:t>you</a:t>
            </a:r>
            <a:r>
              <a:rPr lang="fr-FR" dirty="0"/>
              <a:t> </a:t>
            </a:r>
            <a:r>
              <a:rPr lang="fr-FR" dirty="0" err="1"/>
              <a:t>will</a:t>
            </a:r>
            <a:r>
              <a:rPr lang="fr-FR" dirty="0"/>
              <a:t> </a:t>
            </a:r>
            <a:r>
              <a:rPr lang="fr-FR" dirty="0" err="1"/>
              <a:t>often</a:t>
            </a:r>
            <a:r>
              <a:rPr lang="fr-FR" dirty="0"/>
              <a:t> have to </a:t>
            </a:r>
            <a:r>
              <a:rPr lang="fr-FR" dirty="0" err="1"/>
              <a:t>define</a:t>
            </a:r>
            <a:r>
              <a:rPr lang="fr-FR" dirty="0"/>
              <a:t> </a:t>
            </a:r>
            <a:r>
              <a:rPr lang="fr-FR" dirty="0" err="1"/>
              <a:t>thresholds</a:t>
            </a:r>
            <a:r>
              <a:rPr lang="fr-FR" dirty="0"/>
              <a:t>: </a:t>
            </a:r>
            <a:r>
              <a:rPr lang="fr-FR" dirty="0" err="1"/>
              <a:t>here</a:t>
            </a:r>
            <a:r>
              <a:rPr lang="fr-FR" dirty="0"/>
              <a:t> for </a:t>
            </a:r>
            <a:r>
              <a:rPr lang="fr-FR" dirty="0" err="1"/>
              <a:t>outlier</a:t>
            </a:r>
            <a:r>
              <a:rPr lang="fr-FR" dirty="0"/>
              <a:t> </a:t>
            </a:r>
            <a:r>
              <a:rPr lang="fr-FR" dirty="0" err="1"/>
              <a:t>deletion</a:t>
            </a:r>
            <a:r>
              <a:rPr lang="fr-FR" dirty="0"/>
              <a:t>, but </a:t>
            </a:r>
            <a:r>
              <a:rPr lang="fr-FR" dirty="0" err="1"/>
              <a:t>also</a:t>
            </a:r>
            <a:r>
              <a:rPr lang="fr-FR" dirty="0"/>
              <a:t> for </a:t>
            </a:r>
            <a:r>
              <a:rPr lang="fr-FR" dirty="0" err="1"/>
              <a:t>example</a:t>
            </a:r>
            <a:r>
              <a:rPr lang="fr-FR" dirty="0"/>
              <a:t>, </a:t>
            </a:r>
            <a:r>
              <a:rPr lang="fr-FR" dirty="0" err="1"/>
              <a:t>after</a:t>
            </a:r>
            <a:r>
              <a:rPr lang="fr-FR" dirty="0"/>
              <a:t> a </a:t>
            </a:r>
            <a:r>
              <a:rPr lang="fr-FR" dirty="0" err="1"/>
              <a:t>logistic</a:t>
            </a:r>
            <a:r>
              <a:rPr lang="fr-FR" dirty="0"/>
              <a:t> </a:t>
            </a:r>
            <a:r>
              <a:rPr lang="fr-FR" dirty="0" err="1"/>
              <a:t>regression</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60</a:t>
            </a:fld>
            <a:endParaRPr lang="en-GB"/>
          </a:p>
        </p:txBody>
      </p:sp>
    </p:spTree>
    <p:extLst>
      <p:ext uri="{BB962C8B-B14F-4D97-AF65-F5344CB8AC3E}">
        <p14:creationId xmlns:p14="http://schemas.microsoft.com/office/powerpoint/2010/main" val="3104138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61</a:t>
            </a:fld>
            <a:endParaRPr lang="en-GB"/>
          </a:p>
        </p:txBody>
      </p:sp>
    </p:spTree>
    <p:extLst>
      <p:ext uri="{BB962C8B-B14F-4D97-AF65-F5344CB8AC3E}">
        <p14:creationId xmlns:p14="http://schemas.microsoft.com/office/powerpoint/2010/main" val="1566002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Random</a:t>
            </a:r>
            <a:r>
              <a:rPr lang="fr-FR" dirty="0"/>
              <a:t>: </a:t>
            </a:r>
            <a:r>
              <a:rPr lang="fr-FR" dirty="0" err="1"/>
              <a:t>think</a:t>
            </a:r>
            <a:r>
              <a:rPr lang="fr-FR" dirty="0"/>
              <a:t> of </a:t>
            </a:r>
            <a:r>
              <a:rPr lang="fr-FR" dirty="0" err="1"/>
              <a:t>it</a:t>
            </a:r>
            <a:r>
              <a:rPr lang="fr-FR" dirty="0"/>
              <a:t> like </a:t>
            </a:r>
            <a:r>
              <a:rPr lang="fr-FR" dirty="0" err="1"/>
              <a:t>some</a:t>
            </a:r>
            <a:r>
              <a:rPr lang="fr-FR" dirty="0"/>
              <a:t> </a:t>
            </a:r>
            <a:r>
              <a:rPr lang="fr-FR" dirty="0" err="1"/>
              <a:t>faulty</a:t>
            </a:r>
            <a:r>
              <a:rPr lang="fr-FR" dirty="0"/>
              <a:t> </a:t>
            </a:r>
            <a:r>
              <a:rPr lang="fr-FR" dirty="0" err="1"/>
              <a:t>equipment</a:t>
            </a:r>
            <a:r>
              <a:rPr lang="fr-FR" dirty="0"/>
              <a:t> </a:t>
            </a:r>
            <a:r>
              <a:rPr lang="fr-FR" dirty="0" err="1"/>
              <a:t>that</a:t>
            </a:r>
            <a:r>
              <a:rPr lang="fr-FR" dirty="0"/>
              <a:t> </a:t>
            </a:r>
            <a:r>
              <a:rPr lang="fr-FR" dirty="0" err="1"/>
              <a:t>randomly</a:t>
            </a:r>
            <a:r>
              <a:rPr lang="fr-FR" dirty="0"/>
              <a:t> moves </a:t>
            </a:r>
            <a:r>
              <a:rPr lang="fr-FR" dirty="0" err="1"/>
              <a:t>your</a:t>
            </a:r>
            <a:r>
              <a:rPr lang="fr-FR" dirty="0"/>
              <a:t> data points </a:t>
            </a:r>
            <a:r>
              <a:rPr lang="fr-FR" dirty="0" err="1"/>
              <a:t>away</a:t>
            </a:r>
            <a:r>
              <a:rPr lang="fr-FR" dirty="0"/>
              <a:t> </a:t>
            </a:r>
            <a:r>
              <a:rPr lang="fr-FR" dirty="0" err="1"/>
              <a:t>from</a:t>
            </a:r>
            <a:r>
              <a:rPr lang="fr-FR" dirty="0"/>
              <a:t> </a:t>
            </a:r>
            <a:r>
              <a:rPr lang="fr-FR" dirty="0" err="1"/>
              <a:t>their</a:t>
            </a:r>
            <a:r>
              <a:rPr lang="fr-FR" dirty="0"/>
              <a:t> </a:t>
            </a:r>
            <a:r>
              <a:rPr lang="fr-FR" dirty="0" err="1"/>
              <a:t>true</a:t>
            </a:r>
            <a:r>
              <a:rPr lang="fr-FR" dirty="0"/>
              <a:t> values. Like a </a:t>
            </a:r>
            <a:r>
              <a:rPr lang="fr-FR" dirty="0" err="1"/>
              <a:t>scale</a:t>
            </a:r>
            <a:r>
              <a:rPr lang="fr-FR" dirty="0"/>
              <a:t> </a:t>
            </a:r>
            <a:r>
              <a:rPr lang="fr-FR" dirty="0" err="1"/>
              <a:t>that</a:t>
            </a:r>
            <a:r>
              <a:rPr lang="fr-FR" dirty="0"/>
              <a:t> </a:t>
            </a:r>
            <a:r>
              <a:rPr lang="fr-FR" dirty="0" err="1"/>
              <a:t>randomly</a:t>
            </a:r>
            <a:r>
              <a:rPr lang="fr-FR" dirty="0"/>
              <a:t> </a:t>
            </a:r>
            <a:r>
              <a:rPr lang="fr-FR" dirty="0" err="1"/>
              <a:t>adds</a:t>
            </a:r>
            <a:r>
              <a:rPr lang="fr-FR" dirty="0"/>
              <a:t> or </a:t>
            </a:r>
            <a:r>
              <a:rPr lang="fr-FR" dirty="0" err="1"/>
              <a:t>substracts</a:t>
            </a:r>
            <a:r>
              <a:rPr lang="fr-FR" dirty="0"/>
              <a:t> up to one kg</a:t>
            </a:r>
          </a:p>
        </p:txBody>
      </p:sp>
      <p:sp>
        <p:nvSpPr>
          <p:cNvPr id="4" name="Slide Number Placeholder 3"/>
          <p:cNvSpPr>
            <a:spLocks noGrp="1"/>
          </p:cNvSpPr>
          <p:nvPr>
            <p:ph type="sldNum" sz="quarter" idx="5"/>
          </p:nvPr>
        </p:nvSpPr>
        <p:spPr/>
        <p:txBody>
          <a:bodyPr/>
          <a:lstStyle/>
          <a:p>
            <a:fld id="{A62EC21E-A6F6-4C42-B0A9-7BADF486F0B3}" type="slidenum">
              <a:rPr lang="en-GB" smtClean="0"/>
              <a:t>62</a:t>
            </a:fld>
            <a:endParaRPr lang="en-GB"/>
          </a:p>
        </p:txBody>
      </p:sp>
    </p:spTree>
    <p:extLst>
      <p:ext uri="{BB962C8B-B14F-4D97-AF65-F5344CB8AC3E}">
        <p14:creationId xmlns:p14="http://schemas.microsoft.com/office/powerpoint/2010/main" val="2981392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67</a:t>
            </a:fld>
            <a:endParaRPr lang="en-GB"/>
          </a:p>
        </p:txBody>
      </p:sp>
    </p:spTree>
    <p:extLst>
      <p:ext uri="{BB962C8B-B14F-4D97-AF65-F5344CB8AC3E}">
        <p14:creationId xmlns:p14="http://schemas.microsoft.com/office/powerpoint/2010/main" val="475562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a:t>
            </a:r>
            <a:r>
              <a:rPr lang="fr-FR" dirty="0" err="1"/>
              <a:t>my</a:t>
            </a:r>
            <a:r>
              <a:rPr lang="fr-FR" dirty="0"/>
              <a:t> opinion, </a:t>
            </a:r>
            <a:r>
              <a:rPr lang="fr-FR" dirty="0" err="1"/>
              <a:t>it</a:t>
            </a:r>
            <a:r>
              <a:rPr lang="fr-FR" dirty="0"/>
              <a:t> </a:t>
            </a:r>
            <a:r>
              <a:rPr lang="fr-FR" dirty="0" err="1"/>
              <a:t>will</a:t>
            </a:r>
            <a:r>
              <a:rPr lang="fr-FR" dirty="0"/>
              <a:t> </a:t>
            </a:r>
            <a:r>
              <a:rPr lang="fr-FR" dirty="0" err="1"/>
              <a:t>be</a:t>
            </a:r>
            <a:r>
              <a:rPr lang="fr-FR" dirty="0"/>
              <a:t> the second </a:t>
            </a:r>
            <a:r>
              <a:rPr lang="fr-FR" dirty="0" err="1"/>
              <a:t>biggest</a:t>
            </a:r>
            <a:r>
              <a:rPr lang="fr-FR" dirty="0"/>
              <a:t> challenge. The first one </a:t>
            </a:r>
            <a:r>
              <a:rPr lang="fr-FR" dirty="0" err="1"/>
              <a:t>we</a:t>
            </a:r>
            <a:r>
              <a:rPr lang="fr-FR" dirty="0"/>
              <a:t> </a:t>
            </a:r>
            <a:r>
              <a:rPr lang="fr-FR" dirty="0" err="1"/>
              <a:t>will</a:t>
            </a:r>
            <a:r>
              <a:rPr lang="fr-FR" dirty="0"/>
              <a:t> </a:t>
            </a:r>
            <a:r>
              <a:rPr lang="fr-FR" dirty="0" err="1"/>
              <a:t>see</a:t>
            </a:r>
            <a:r>
              <a:rPr lang="fr-FR" dirty="0"/>
              <a:t> </a:t>
            </a:r>
            <a:r>
              <a:rPr lang="fr-FR" dirty="0" err="1"/>
              <a:t>it</a:t>
            </a:r>
            <a:r>
              <a:rPr lang="fr-FR" dirty="0"/>
              <a:t> </a:t>
            </a:r>
            <a:r>
              <a:rPr lang="fr-FR" dirty="0" err="1"/>
              <a:t>next</a:t>
            </a:r>
            <a:r>
              <a:rPr lang="fr-FR" dirty="0"/>
              <a:t> course.</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71</a:t>
            </a:fld>
            <a:endParaRPr lang="en-GB"/>
          </a:p>
        </p:txBody>
      </p:sp>
    </p:spTree>
    <p:extLst>
      <p:ext uri="{BB962C8B-B14F-4D97-AF65-F5344CB8AC3E}">
        <p14:creationId xmlns:p14="http://schemas.microsoft.com/office/powerpoint/2010/main" val="128538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Interference</a:t>
            </a:r>
            <a:r>
              <a:rPr lang="fr-FR" dirty="0"/>
              <a:t>: variables </a:t>
            </a:r>
            <a:r>
              <a:rPr lang="fr-FR" dirty="0" err="1"/>
              <a:t>that</a:t>
            </a:r>
            <a:r>
              <a:rPr lang="fr-FR" dirty="0"/>
              <a:t> affect or are </a:t>
            </a:r>
            <a:r>
              <a:rPr lang="fr-FR" dirty="0" err="1"/>
              <a:t>affected</a:t>
            </a:r>
            <a:r>
              <a:rPr lang="fr-FR" dirty="0"/>
              <a:t> by </a:t>
            </a:r>
            <a:r>
              <a:rPr lang="fr-FR" dirty="0" err="1"/>
              <a:t>both</a:t>
            </a:r>
            <a:r>
              <a:rPr lang="fr-FR" dirty="0"/>
              <a:t> X and Y</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73</a:t>
            </a:fld>
            <a:endParaRPr lang="en-GB"/>
          </a:p>
        </p:txBody>
      </p:sp>
    </p:spTree>
    <p:extLst>
      <p:ext uri="{BB962C8B-B14F-4D97-AF65-F5344CB8AC3E}">
        <p14:creationId xmlns:p14="http://schemas.microsoft.com/office/powerpoint/2010/main" val="3224033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FE4E-A7F4-3FF1-D310-139C3D2E8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D8A62-C4E9-808F-B5A7-1F6AA9E9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BDB98-12E2-921F-23EA-94BA2BC0018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54ADE99-EA6C-8ED7-B178-F62ABDE8C2F0}"/>
              </a:ext>
            </a:extLst>
          </p:cNvPr>
          <p:cNvSpPr>
            <a:spLocks noGrp="1"/>
          </p:cNvSpPr>
          <p:nvPr>
            <p:ph type="sldNum" sz="quarter" idx="5"/>
          </p:nvPr>
        </p:nvSpPr>
        <p:spPr/>
        <p:txBody>
          <a:bodyPr/>
          <a:lstStyle/>
          <a:p>
            <a:fld id="{A62EC21E-A6F6-4C42-B0A9-7BADF486F0B3}" type="slidenum">
              <a:rPr lang="en-GB" smtClean="0"/>
              <a:t>74</a:t>
            </a:fld>
            <a:endParaRPr lang="en-GB"/>
          </a:p>
        </p:txBody>
      </p:sp>
    </p:spTree>
    <p:extLst>
      <p:ext uri="{BB962C8B-B14F-4D97-AF65-F5344CB8AC3E}">
        <p14:creationId xmlns:p14="http://schemas.microsoft.com/office/powerpoint/2010/main" val="27121882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5CA79-F411-4392-A695-49147217E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08311-7AAA-6336-E475-6C43CFEABB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AF42B3-1A98-D288-BC0B-C5B8A3F3615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0C2CDF-11B1-5F7D-23C7-C0A998848597}"/>
              </a:ext>
            </a:extLst>
          </p:cNvPr>
          <p:cNvSpPr>
            <a:spLocks noGrp="1"/>
          </p:cNvSpPr>
          <p:nvPr>
            <p:ph type="sldNum" sz="quarter" idx="5"/>
          </p:nvPr>
        </p:nvSpPr>
        <p:spPr/>
        <p:txBody>
          <a:bodyPr/>
          <a:lstStyle/>
          <a:p>
            <a:fld id="{A62EC21E-A6F6-4C42-B0A9-7BADF486F0B3}" type="slidenum">
              <a:rPr lang="en-GB" smtClean="0"/>
              <a:t>75</a:t>
            </a:fld>
            <a:endParaRPr lang="en-GB"/>
          </a:p>
        </p:txBody>
      </p:sp>
    </p:spTree>
    <p:extLst>
      <p:ext uri="{BB962C8B-B14F-4D97-AF65-F5344CB8AC3E}">
        <p14:creationId xmlns:p14="http://schemas.microsoft.com/office/powerpoint/2010/main" val="1452659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F2296-1E11-F0BD-83E7-C027618D5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4C9E2-B3DD-17C5-FCE9-5A2F0A6E1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82B25-B7BD-EC55-410C-1BE8F44DF513}"/>
              </a:ext>
            </a:extLst>
          </p:cNvPr>
          <p:cNvSpPr>
            <a:spLocks noGrp="1"/>
          </p:cNvSpPr>
          <p:nvPr>
            <p:ph type="body" idx="1"/>
          </p:nvPr>
        </p:nvSpPr>
        <p:spPr/>
        <p:txBody>
          <a:bodyPr/>
          <a:lstStyle/>
          <a:p>
            <a:r>
              <a:rPr lang="fr-FR" dirty="0"/>
              <a:t>So </a:t>
            </a:r>
            <a:r>
              <a:rPr lang="fr-FR" dirty="0" err="1"/>
              <a:t>what</a:t>
            </a:r>
            <a:r>
              <a:rPr lang="fr-FR" dirty="0"/>
              <a:t> </a:t>
            </a:r>
            <a:r>
              <a:rPr lang="fr-FR" dirty="0" err="1"/>
              <a:t>does</a:t>
            </a:r>
            <a:r>
              <a:rPr lang="fr-FR" dirty="0"/>
              <a:t> </a:t>
            </a:r>
            <a:r>
              <a:rPr lang="fr-FR" dirty="0" err="1"/>
              <a:t>this</a:t>
            </a:r>
            <a:r>
              <a:rPr lang="fr-FR" dirty="0"/>
              <a:t> </a:t>
            </a:r>
            <a:r>
              <a:rPr lang="fr-FR" dirty="0" err="1"/>
              <a:t>mean</a:t>
            </a:r>
            <a:r>
              <a:rPr lang="fr-FR" dirty="0"/>
              <a:t> </a:t>
            </a:r>
            <a:r>
              <a:rPr lang="fr-FR" dirty="0" err="1"/>
              <a:t>really</a:t>
            </a:r>
            <a:r>
              <a:rPr lang="fr-FR" dirty="0"/>
              <a:t>? </a:t>
            </a:r>
            <a:r>
              <a:rPr lang="fr-FR" dirty="0" err="1"/>
              <a:t>Give</a:t>
            </a:r>
            <a:r>
              <a:rPr lang="fr-FR" dirty="0"/>
              <a:t> </a:t>
            </a:r>
            <a:r>
              <a:rPr lang="fr-FR" dirty="0" err="1"/>
              <a:t>example</a:t>
            </a:r>
            <a:r>
              <a:rPr lang="fr-FR" dirty="0"/>
              <a:t> of </a:t>
            </a:r>
            <a:r>
              <a:rPr lang="fr-FR" dirty="0" err="1"/>
              <a:t>giving</a:t>
            </a:r>
            <a:r>
              <a:rPr lang="fr-FR" dirty="0"/>
              <a:t> a vaccine </a:t>
            </a:r>
            <a:r>
              <a:rPr lang="fr-FR" dirty="0" err="1"/>
              <a:t>only</a:t>
            </a:r>
            <a:r>
              <a:rPr lang="fr-FR" dirty="0"/>
              <a:t> to </a:t>
            </a:r>
            <a:r>
              <a:rPr lang="fr-FR" dirty="0" err="1"/>
              <a:t>women</a:t>
            </a:r>
            <a:r>
              <a:rPr lang="fr-FR" dirty="0"/>
              <a:t>, and the men are the control. </a:t>
            </a:r>
            <a:r>
              <a:rPr lang="fr-FR" dirty="0" err="1"/>
              <a:t>Why</a:t>
            </a:r>
            <a:r>
              <a:rPr lang="fr-FR" dirty="0"/>
              <a:t> </a:t>
            </a:r>
            <a:r>
              <a:rPr lang="fr-FR" dirty="0" err="1"/>
              <a:t>wouldn’t</a:t>
            </a:r>
            <a:r>
              <a:rPr lang="fr-FR" dirty="0"/>
              <a:t> </a:t>
            </a:r>
            <a:r>
              <a:rPr lang="fr-FR" dirty="0" err="1"/>
              <a:t>it</a:t>
            </a:r>
            <a:r>
              <a:rPr lang="fr-FR" dirty="0"/>
              <a:t> </a:t>
            </a:r>
            <a:r>
              <a:rPr lang="fr-FR" dirty="0" err="1"/>
              <a:t>work</a:t>
            </a:r>
            <a:r>
              <a:rPr lang="fr-FR" dirty="0"/>
              <a:t>?</a:t>
            </a:r>
            <a:endParaRPr lang="en-GB" dirty="0"/>
          </a:p>
        </p:txBody>
      </p:sp>
      <p:sp>
        <p:nvSpPr>
          <p:cNvPr id="4" name="Slide Number Placeholder 3">
            <a:extLst>
              <a:ext uri="{FF2B5EF4-FFF2-40B4-BE49-F238E27FC236}">
                <a16:creationId xmlns:a16="http://schemas.microsoft.com/office/drawing/2014/main" id="{76EA0112-AF21-8D72-7695-E93DB65E876D}"/>
              </a:ext>
            </a:extLst>
          </p:cNvPr>
          <p:cNvSpPr>
            <a:spLocks noGrp="1"/>
          </p:cNvSpPr>
          <p:nvPr>
            <p:ph type="sldNum" sz="quarter" idx="5"/>
          </p:nvPr>
        </p:nvSpPr>
        <p:spPr/>
        <p:txBody>
          <a:bodyPr/>
          <a:lstStyle/>
          <a:p>
            <a:fld id="{A62EC21E-A6F6-4C42-B0A9-7BADF486F0B3}" type="slidenum">
              <a:rPr lang="en-GB" smtClean="0"/>
              <a:t>76</a:t>
            </a:fld>
            <a:endParaRPr lang="en-GB"/>
          </a:p>
        </p:txBody>
      </p:sp>
    </p:spTree>
    <p:extLst>
      <p:ext uri="{BB962C8B-B14F-4D97-AF65-F5344CB8AC3E}">
        <p14:creationId xmlns:p14="http://schemas.microsoft.com/office/powerpoint/2010/main" val="178348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files themselves? The content? Variables? Their names? Types? Missing values? </a:t>
            </a:r>
          </a:p>
        </p:txBody>
      </p:sp>
      <p:sp>
        <p:nvSpPr>
          <p:cNvPr id="4" name="Slide Number Placeholder 3"/>
          <p:cNvSpPr>
            <a:spLocks noGrp="1"/>
          </p:cNvSpPr>
          <p:nvPr>
            <p:ph type="sldNum" sz="quarter" idx="5"/>
          </p:nvPr>
        </p:nvSpPr>
        <p:spPr/>
        <p:txBody>
          <a:bodyPr/>
          <a:lstStyle/>
          <a:p>
            <a:fld id="{A62EC21E-A6F6-4C42-B0A9-7BADF486F0B3}" type="slidenum">
              <a:rPr lang="en-GB" smtClean="0"/>
              <a:t>9</a:t>
            </a:fld>
            <a:endParaRPr lang="en-GB"/>
          </a:p>
        </p:txBody>
      </p:sp>
    </p:spTree>
    <p:extLst>
      <p:ext uri="{BB962C8B-B14F-4D97-AF65-F5344CB8AC3E}">
        <p14:creationId xmlns:p14="http://schemas.microsoft.com/office/powerpoint/2010/main" val="2648995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Ask</a:t>
            </a:r>
            <a:r>
              <a:rPr lang="fr-FR" dirty="0"/>
              <a:t> </a:t>
            </a:r>
            <a:r>
              <a:rPr lang="fr-FR" dirty="0" err="1"/>
              <a:t>students</a:t>
            </a:r>
            <a:r>
              <a:rPr lang="fr-FR" dirty="0"/>
              <a:t> if </a:t>
            </a:r>
            <a:r>
              <a:rPr lang="fr-FR" dirty="0" err="1"/>
              <a:t>they</a:t>
            </a:r>
            <a:r>
              <a:rPr lang="fr-FR" dirty="0"/>
              <a:t> know of a </a:t>
            </a:r>
            <a:r>
              <a:rPr lang="fr-FR" dirty="0" err="1"/>
              <a:t>biased</a:t>
            </a:r>
            <a:r>
              <a:rPr lang="fr-FR" dirty="0"/>
              <a:t> </a:t>
            </a:r>
            <a:r>
              <a:rPr lang="fr-FR" dirty="0" err="1"/>
              <a:t>estimator</a:t>
            </a:r>
            <a:r>
              <a:rPr lang="fr-FR" dirty="0"/>
              <a:t>? </a:t>
            </a:r>
            <a:r>
              <a:rPr lang="fr-FR" dirty="0" err="1"/>
              <a:t>Biased</a:t>
            </a:r>
            <a:r>
              <a:rPr lang="fr-FR" dirty="0"/>
              <a:t> </a:t>
            </a:r>
            <a:r>
              <a:rPr lang="fr-FR" dirty="0" err="1"/>
              <a:t>estimators</a:t>
            </a:r>
            <a:r>
              <a:rPr lang="fr-FR" dirty="0"/>
              <a:t>: </a:t>
            </a:r>
            <a:r>
              <a:rPr lang="fr-FR" dirty="0" err="1"/>
              <a:t>think</a:t>
            </a:r>
            <a:r>
              <a:rPr lang="fr-FR" dirty="0"/>
              <a:t> </a:t>
            </a:r>
            <a:r>
              <a:rPr lang="fr-FR" dirty="0" err="1"/>
              <a:t>shrinkage</a:t>
            </a:r>
            <a:r>
              <a:rPr lang="fr-FR" dirty="0"/>
              <a:t> </a:t>
            </a:r>
            <a:r>
              <a:rPr lang="fr-FR" dirty="0" err="1"/>
              <a:t>estimators</a:t>
            </a:r>
            <a:r>
              <a:rPr lang="fr-FR" dirty="0"/>
              <a:t>, like lasso, </a:t>
            </a:r>
            <a:r>
              <a:rPr lang="fr-FR" dirty="0" err="1"/>
              <a:t>ridge</a:t>
            </a:r>
            <a:r>
              <a:rPr lang="fr-FR" dirty="0"/>
              <a:t>… </a:t>
            </a:r>
            <a:r>
              <a:rPr lang="fr-FR" dirty="0" err="1"/>
              <a:t>Sometimes</a:t>
            </a:r>
            <a:r>
              <a:rPr lang="fr-FR" dirty="0"/>
              <a:t> </a:t>
            </a:r>
            <a:r>
              <a:rPr lang="fr-FR" dirty="0" err="1"/>
              <a:t>you</a:t>
            </a:r>
            <a:r>
              <a:rPr lang="fr-FR" dirty="0"/>
              <a:t> can </a:t>
            </a:r>
            <a:r>
              <a:rPr lang="fr-FR" dirty="0" err="1"/>
              <a:t>get</a:t>
            </a:r>
            <a:r>
              <a:rPr lang="fr-FR" dirty="0"/>
              <a:t> more </a:t>
            </a:r>
            <a:r>
              <a:rPr lang="fr-FR" dirty="0" err="1"/>
              <a:t>accurate</a:t>
            </a:r>
            <a:r>
              <a:rPr lang="fr-FR" dirty="0"/>
              <a:t> </a:t>
            </a:r>
            <a:r>
              <a:rPr lang="fr-FR" dirty="0" err="1"/>
              <a:t>predictions</a:t>
            </a:r>
            <a:r>
              <a:rPr lang="fr-FR" dirty="0"/>
              <a:t> </a:t>
            </a:r>
            <a:r>
              <a:rPr lang="fr-FR" dirty="0" err="1"/>
              <a:t>using</a:t>
            </a:r>
            <a:r>
              <a:rPr lang="fr-FR" dirty="0"/>
              <a:t> </a:t>
            </a:r>
            <a:r>
              <a:rPr lang="fr-FR" dirty="0" err="1"/>
              <a:t>methods</a:t>
            </a:r>
            <a:r>
              <a:rPr lang="fr-FR" dirty="0"/>
              <a:t> </a:t>
            </a:r>
            <a:r>
              <a:rPr lang="fr-FR" dirty="0" err="1"/>
              <a:t>that</a:t>
            </a:r>
            <a:r>
              <a:rPr lang="fr-FR" dirty="0"/>
              <a:t> </a:t>
            </a:r>
            <a:r>
              <a:rPr lang="fr-FR" dirty="0" err="1"/>
              <a:t>yields</a:t>
            </a:r>
            <a:r>
              <a:rPr lang="fr-FR" dirty="0"/>
              <a:t> </a:t>
            </a:r>
            <a:r>
              <a:rPr lang="fr-FR" dirty="0" err="1"/>
              <a:t>purposely</a:t>
            </a:r>
            <a:r>
              <a:rPr lang="fr-FR" dirty="0"/>
              <a:t> « </a:t>
            </a:r>
            <a:r>
              <a:rPr lang="fr-FR" dirty="0" err="1"/>
              <a:t>wrong</a:t>
            </a:r>
            <a:r>
              <a:rPr lang="fr-FR" dirty="0"/>
              <a:t> » coefficients!</a:t>
            </a:r>
          </a:p>
          <a:p>
            <a:endParaRPr lang="fr-FR" dirty="0"/>
          </a:p>
          <a:p>
            <a:r>
              <a:rPr lang="fr-FR" dirty="0" err="1"/>
              <a:t>Systematic</a:t>
            </a:r>
            <a:r>
              <a:rPr lang="fr-FR" dirty="0"/>
              <a:t> </a:t>
            </a:r>
            <a:r>
              <a:rPr lang="fr-FR" dirty="0" err="1"/>
              <a:t>is</a:t>
            </a:r>
            <a:r>
              <a:rPr lang="fr-FR" dirty="0"/>
              <a:t> key: </a:t>
            </a:r>
            <a:r>
              <a:rPr lang="fr-FR" dirty="0" err="1"/>
              <a:t>you</a:t>
            </a:r>
            <a:r>
              <a:rPr lang="fr-FR" dirty="0"/>
              <a:t> can have </a:t>
            </a:r>
            <a:r>
              <a:rPr lang="fr-FR" dirty="0" err="1"/>
              <a:t>random</a:t>
            </a:r>
            <a:r>
              <a:rPr lang="fr-FR" dirty="0"/>
              <a:t> </a:t>
            </a:r>
            <a:r>
              <a:rPr lang="fr-FR" dirty="0" err="1"/>
              <a:t>bias</a:t>
            </a:r>
            <a:r>
              <a:rPr lang="fr-FR" dirty="0"/>
              <a:t>, </a:t>
            </a:r>
            <a:r>
              <a:rPr lang="fr-FR" dirty="0" err="1"/>
              <a:t>just</a:t>
            </a:r>
            <a:r>
              <a:rPr lang="fr-FR" dirty="0"/>
              <a:t> a </a:t>
            </a:r>
            <a:r>
              <a:rPr lang="fr-FR" dirty="0" err="1"/>
              <a:t>random</a:t>
            </a:r>
            <a:r>
              <a:rPr lang="fr-FR" dirty="0"/>
              <a:t> </a:t>
            </a:r>
            <a:r>
              <a:rPr lang="fr-FR" dirty="0" err="1"/>
              <a:t>distortion</a:t>
            </a:r>
            <a:r>
              <a:rPr lang="fr-FR" dirty="0"/>
              <a:t> in </a:t>
            </a:r>
            <a:r>
              <a:rPr lang="fr-FR" dirty="0" err="1"/>
              <a:t>some</a:t>
            </a:r>
            <a:r>
              <a:rPr lang="fr-FR" dirty="0"/>
              <a:t> observations. </a:t>
            </a:r>
            <a:r>
              <a:rPr lang="fr-FR" dirty="0" err="1"/>
              <a:t>Here</a:t>
            </a:r>
            <a:r>
              <a:rPr lang="fr-FR" dirty="0"/>
              <a:t>, the </a:t>
            </a:r>
            <a:r>
              <a:rPr lang="fr-FR" dirty="0" err="1"/>
              <a:t>subject</a:t>
            </a:r>
            <a:r>
              <a:rPr lang="fr-FR" dirty="0"/>
              <a:t> </a:t>
            </a:r>
            <a:r>
              <a:rPr lang="fr-FR" dirty="0" err="1"/>
              <a:t>is</a:t>
            </a:r>
            <a:r>
              <a:rPr lang="fr-FR" dirty="0"/>
              <a:t> a </a:t>
            </a:r>
            <a:r>
              <a:rPr lang="fr-FR" dirty="0" err="1"/>
              <a:t>distortion</a:t>
            </a:r>
            <a:r>
              <a:rPr lang="fr-FR" dirty="0"/>
              <a:t> </a:t>
            </a:r>
            <a:r>
              <a:rPr lang="fr-FR" dirty="0" err="1"/>
              <a:t>that</a:t>
            </a:r>
            <a:r>
              <a:rPr lang="fr-FR" dirty="0"/>
              <a:t> </a:t>
            </a:r>
            <a:r>
              <a:rPr lang="fr-FR" dirty="0" err="1"/>
              <a:t>is</a:t>
            </a:r>
            <a:r>
              <a:rPr lang="fr-FR" dirty="0"/>
              <a:t> </a:t>
            </a:r>
            <a:r>
              <a:rPr lang="fr-FR" dirty="0" err="1"/>
              <a:t>systematic</a:t>
            </a:r>
            <a:r>
              <a:rPr lang="fr-FR" dirty="0"/>
              <a:t>: people </a:t>
            </a:r>
            <a:r>
              <a:rPr lang="fr-FR" dirty="0" err="1"/>
              <a:t>that</a:t>
            </a:r>
            <a:r>
              <a:rPr lang="fr-FR" dirty="0"/>
              <a:t> </a:t>
            </a:r>
            <a:r>
              <a:rPr lang="fr-FR" dirty="0" err="1"/>
              <a:t>systematically</a:t>
            </a:r>
            <a:r>
              <a:rPr lang="fr-FR" dirty="0"/>
              <a:t> report a </a:t>
            </a:r>
            <a:r>
              <a:rPr lang="fr-FR" dirty="0" err="1"/>
              <a:t>wrong</a:t>
            </a:r>
            <a:r>
              <a:rPr lang="fr-FR" dirty="0"/>
              <a:t> </a:t>
            </a:r>
            <a:r>
              <a:rPr lang="fr-FR" dirty="0" err="1"/>
              <a:t>answer</a:t>
            </a:r>
            <a:r>
              <a:rPr lang="fr-FR" dirty="0"/>
              <a:t>, a machine </a:t>
            </a:r>
            <a:r>
              <a:rPr lang="fr-FR" dirty="0" err="1"/>
              <a:t>that</a:t>
            </a:r>
            <a:r>
              <a:rPr lang="fr-FR" dirty="0"/>
              <a:t> </a:t>
            </a:r>
            <a:r>
              <a:rPr lang="fr-FR" dirty="0" err="1"/>
              <a:t>is</a:t>
            </a:r>
            <a:r>
              <a:rPr lang="fr-FR" dirty="0"/>
              <a:t> </a:t>
            </a:r>
            <a:r>
              <a:rPr lang="fr-FR" dirty="0" err="1"/>
              <a:t>ever</a:t>
            </a:r>
            <a:r>
              <a:rPr lang="fr-FR" dirty="0"/>
              <a:t> </a:t>
            </a:r>
            <a:r>
              <a:rPr lang="fr-FR" dirty="0" err="1"/>
              <a:t>so</a:t>
            </a:r>
            <a:r>
              <a:rPr lang="fr-FR" dirty="0"/>
              <a:t> </a:t>
            </a:r>
            <a:r>
              <a:rPr lang="fr-FR" dirty="0" err="1"/>
              <a:t>slightly</a:t>
            </a:r>
            <a:r>
              <a:rPr lang="fr-FR" dirty="0"/>
              <a:t> </a:t>
            </a:r>
            <a:r>
              <a:rPr lang="fr-FR" dirty="0" err="1"/>
              <a:t>broken</a:t>
            </a:r>
            <a:r>
              <a:rPr lang="fr-FR" dirty="0"/>
              <a:t> </a:t>
            </a:r>
            <a:r>
              <a:rPr lang="fr-FR" dirty="0" err="1"/>
              <a:t>that</a:t>
            </a:r>
            <a:r>
              <a:rPr lang="fr-FR" dirty="0"/>
              <a:t> </a:t>
            </a:r>
            <a:r>
              <a:rPr lang="fr-FR" dirty="0" err="1"/>
              <a:t>it</a:t>
            </a:r>
            <a:r>
              <a:rPr lang="fr-FR" dirty="0"/>
              <a:t> </a:t>
            </a:r>
            <a:r>
              <a:rPr lang="fr-FR" dirty="0" err="1"/>
              <a:t>systematically</a:t>
            </a:r>
            <a:r>
              <a:rPr lang="fr-FR" dirty="0"/>
              <a:t> </a:t>
            </a:r>
            <a:r>
              <a:rPr lang="fr-FR" dirty="0" err="1"/>
              <a:t>underestimates</a:t>
            </a:r>
            <a:r>
              <a:rPr lang="fr-FR" dirty="0"/>
              <a:t> or </a:t>
            </a:r>
            <a:r>
              <a:rPr lang="fr-FR" dirty="0" err="1"/>
              <a:t>overestimates</a:t>
            </a:r>
            <a:r>
              <a:rPr lang="fr-FR" dirty="0"/>
              <a:t> </a:t>
            </a:r>
            <a:r>
              <a:rPr lang="fr-FR" dirty="0" err="1"/>
              <a:t>its</a:t>
            </a:r>
            <a:r>
              <a:rPr lang="fr-FR" dirty="0"/>
              <a:t> </a:t>
            </a:r>
            <a:r>
              <a:rPr lang="fr-FR" dirty="0" err="1"/>
              <a:t>measurement</a:t>
            </a:r>
            <a:r>
              <a:rPr lang="fr-FR" dirty="0"/>
              <a:t>…</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77</a:t>
            </a:fld>
            <a:endParaRPr lang="en-GB"/>
          </a:p>
        </p:txBody>
      </p:sp>
    </p:spTree>
    <p:extLst>
      <p:ext uri="{BB962C8B-B14F-4D97-AF65-F5344CB8AC3E}">
        <p14:creationId xmlns:p14="http://schemas.microsoft.com/office/powerpoint/2010/main" val="396245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78</a:t>
            </a:fld>
            <a:endParaRPr lang="en-GB"/>
          </a:p>
        </p:txBody>
      </p:sp>
    </p:spTree>
    <p:extLst>
      <p:ext uri="{BB962C8B-B14F-4D97-AF65-F5344CB8AC3E}">
        <p14:creationId xmlns:p14="http://schemas.microsoft.com/office/powerpoint/2010/main" val="23866363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Most data sets </a:t>
            </a:r>
            <a:r>
              <a:rPr lang="fr-FR" dirty="0" err="1"/>
              <a:t>will</a:t>
            </a:r>
            <a:r>
              <a:rPr lang="fr-FR" dirty="0"/>
              <a:t> </a:t>
            </a:r>
            <a:r>
              <a:rPr lang="fr-FR" dirty="0" err="1"/>
              <a:t>be</a:t>
            </a:r>
            <a:r>
              <a:rPr lang="fr-FR" dirty="0"/>
              <a:t> </a:t>
            </a:r>
            <a:r>
              <a:rPr lang="fr-FR" dirty="0" err="1"/>
              <a:t>sample</a:t>
            </a:r>
            <a:r>
              <a:rPr lang="fr-FR" dirty="0"/>
              <a:t> </a:t>
            </a:r>
            <a:r>
              <a:rPr lang="fr-FR" dirty="0" err="1"/>
              <a:t>from</a:t>
            </a:r>
            <a:r>
              <a:rPr lang="fr-FR" dirty="0"/>
              <a:t> a population</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80</a:t>
            </a:fld>
            <a:endParaRPr lang="en-GB"/>
          </a:p>
        </p:txBody>
      </p:sp>
    </p:spTree>
    <p:extLst>
      <p:ext uri="{BB962C8B-B14F-4D97-AF65-F5344CB8AC3E}">
        <p14:creationId xmlns:p14="http://schemas.microsoft.com/office/powerpoint/2010/main" val="36389444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8ACAA-5719-5A99-6C2E-F02428C4B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3FA15-17E2-537E-880C-19C5781F8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752C-E8A0-516B-98E6-83072ED398EB}"/>
              </a:ext>
            </a:extLst>
          </p:cNvPr>
          <p:cNvSpPr>
            <a:spLocks noGrp="1"/>
          </p:cNvSpPr>
          <p:nvPr>
            <p:ph type="body" idx="1"/>
          </p:nvPr>
        </p:nvSpPr>
        <p:spPr/>
        <p:txBody>
          <a:bodyPr/>
          <a:lstStyle/>
          <a:p>
            <a:r>
              <a:rPr lang="fr-FR" dirty="0" err="1"/>
              <a:t>That’s</a:t>
            </a:r>
            <a:r>
              <a:rPr lang="fr-FR" dirty="0"/>
              <a:t> a big </a:t>
            </a:r>
            <a:r>
              <a:rPr lang="fr-FR" dirty="0" err="1"/>
              <a:t>problem</a:t>
            </a:r>
            <a:r>
              <a:rPr lang="fr-FR" dirty="0"/>
              <a:t>, </a:t>
            </a:r>
            <a:r>
              <a:rPr lang="fr-FR" dirty="0" err="1"/>
              <a:t>because</a:t>
            </a:r>
            <a:r>
              <a:rPr lang="fr-FR" dirty="0"/>
              <a:t> in the first place, </a:t>
            </a:r>
            <a:r>
              <a:rPr lang="fr-FR" dirty="0" err="1"/>
              <a:t>you</a:t>
            </a:r>
            <a:r>
              <a:rPr lang="fr-FR" dirty="0"/>
              <a:t> </a:t>
            </a:r>
            <a:r>
              <a:rPr lang="fr-FR" dirty="0" err="1"/>
              <a:t>want</a:t>
            </a:r>
            <a:r>
              <a:rPr lang="fr-FR" dirty="0"/>
              <a:t> to </a:t>
            </a:r>
            <a:r>
              <a:rPr lang="fr-FR" dirty="0" err="1"/>
              <a:t>gather</a:t>
            </a:r>
            <a:r>
              <a:rPr lang="fr-FR" dirty="0"/>
              <a:t> information about the population. You are not </a:t>
            </a:r>
            <a:r>
              <a:rPr lang="fr-FR" dirty="0" err="1"/>
              <a:t>interested</a:t>
            </a:r>
            <a:r>
              <a:rPr lang="fr-FR" dirty="0"/>
              <a:t> in the </a:t>
            </a:r>
            <a:r>
              <a:rPr lang="fr-FR" dirty="0" err="1"/>
              <a:t>sample</a:t>
            </a:r>
            <a:r>
              <a:rPr lang="fr-FR" dirty="0"/>
              <a:t> in </a:t>
            </a:r>
            <a:r>
              <a:rPr lang="fr-FR" dirty="0" err="1"/>
              <a:t>itself</a:t>
            </a:r>
            <a:r>
              <a:rPr lang="fr-FR" dirty="0"/>
              <a:t>, </a:t>
            </a:r>
            <a:r>
              <a:rPr lang="fr-FR" dirty="0" err="1"/>
              <a:t>that</a:t>
            </a:r>
            <a:r>
              <a:rPr lang="fr-FR" dirty="0"/>
              <a:t> </a:t>
            </a:r>
            <a:r>
              <a:rPr lang="fr-FR" dirty="0" err="1"/>
              <a:t>is</a:t>
            </a:r>
            <a:r>
              <a:rPr lang="fr-FR" dirty="0"/>
              <a:t> </a:t>
            </a:r>
            <a:r>
              <a:rPr lang="fr-FR" dirty="0" err="1"/>
              <a:t>just</a:t>
            </a:r>
            <a:r>
              <a:rPr lang="fr-FR" dirty="0"/>
              <a:t> a </a:t>
            </a:r>
            <a:r>
              <a:rPr lang="fr-FR" dirty="0" err="1"/>
              <a:t>convenience</a:t>
            </a:r>
            <a:r>
              <a:rPr lang="fr-FR" dirty="0"/>
              <a:t>, </a:t>
            </a:r>
            <a:r>
              <a:rPr lang="fr-FR" dirty="0" err="1"/>
              <a:t>you</a:t>
            </a:r>
            <a:r>
              <a:rPr lang="fr-FR" dirty="0"/>
              <a:t> are </a:t>
            </a:r>
            <a:r>
              <a:rPr lang="fr-FR" dirty="0" err="1"/>
              <a:t>interested</a:t>
            </a:r>
            <a:r>
              <a:rPr lang="fr-FR" dirty="0"/>
              <a:t> in the </a:t>
            </a:r>
            <a:r>
              <a:rPr lang="fr-FR" dirty="0" err="1"/>
              <a:t>whole</a:t>
            </a:r>
            <a:r>
              <a:rPr lang="fr-FR" dirty="0"/>
              <a:t> population.</a:t>
            </a:r>
            <a:endParaRPr lang="en-GB" dirty="0"/>
          </a:p>
        </p:txBody>
      </p:sp>
      <p:sp>
        <p:nvSpPr>
          <p:cNvPr id="4" name="Slide Number Placeholder 3">
            <a:extLst>
              <a:ext uri="{FF2B5EF4-FFF2-40B4-BE49-F238E27FC236}">
                <a16:creationId xmlns:a16="http://schemas.microsoft.com/office/drawing/2014/main" id="{48BFFE93-DA38-CBDC-60BD-23B7C277EFDC}"/>
              </a:ext>
            </a:extLst>
          </p:cNvPr>
          <p:cNvSpPr>
            <a:spLocks noGrp="1"/>
          </p:cNvSpPr>
          <p:nvPr>
            <p:ph type="sldNum" sz="quarter" idx="5"/>
          </p:nvPr>
        </p:nvSpPr>
        <p:spPr/>
        <p:txBody>
          <a:bodyPr/>
          <a:lstStyle/>
          <a:p>
            <a:fld id="{A62EC21E-A6F6-4C42-B0A9-7BADF486F0B3}" type="slidenum">
              <a:rPr lang="en-GB" smtClean="0"/>
              <a:t>81</a:t>
            </a:fld>
            <a:endParaRPr lang="en-GB"/>
          </a:p>
        </p:txBody>
      </p:sp>
    </p:spTree>
    <p:extLst>
      <p:ext uri="{BB962C8B-B14F-4D97-AF65-F5344CB8AC3E}">
        <p14:creationId xmlns:p14="http://schemas.microsoft.com/office/powerpoint/2010/main" val="16297581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Master 2 </a:t>
            </a:r>
            <a:r>
              <a:rPr lang="fr-FR" dirty="0" err="1"/>
              <a:t>internship</a:t>
            </a:r>
            <a:r>
              <a:rPr lang="fr-FR" dirty="0"/>
              <a:t> </a:t>
            </a:r>
            <a:r>
              <a:rPr lang="fr-FR" dirty="0" err="1"/>
              <a:t>thesis</a:t>
            </a:r>
            <a:r>
              <a:rPr lang="fr-FR" dirty="0"/>
              <a:t> (in </a:t>
            </a:r>
            <a:r>
              <a:rPr lang="fr-FR" dirty="0" err="1"/>
              <a:t>another</a:t>
            </a:r>
            <a:r>
              <a:rPr lang="fr-FR" dirty="0"/>
              <a:t> master programme (: )</a:t>
            </a:r>
          </a:p>
          <a:p>
            <a:r>
              <a:rPr lang="fr-FR" dirty="0" err="1"/>
              <a:t>Subject</a:t>
            </a:r>
            <a:r>
              <a:rPr lang="fr-FR" dirty="0"/>
              <a:t> </a:t>
            </a:r>
            <a:r>
              <a:rPr lang="fr-FR" dirty="0" err="1"/>
              <a:t>was</a:t>
            </a:r>
            <a:r>
              <a:rPr lang="fr-FR" dirty="0"/>
              <a:t> about discrimination in the </a:t>
            </a:r>
            <a:r>
              <a:rPr lang="fr-FR" dirty="0" err="1"/>
              <a:t>workplace</a:t>
            </a:r>
            <a:r>
              <a:rPr lang="fr-FR" dirty="0"/>
              <a:t>, </a:t>
            </a:r>
            <a:r>
              <a:rPr lang="fr-FR" dirty="0" err="1"/>
              <a:t>gender-based</a:t>
            </a:r>
            <a:r>
              <a:rPr lang="fr-FR" dirty="0"/>
              <a:t> violence, </a:t>
            </a:r>
            <a:r>
              <a:rPr lang="fr-FR" dirty="0" err="1"/>
              <a:t>inclusivity</a:t>
            </a:r>
            <a:r>
              <a:rPr lang="fr-FR" dirty="0"/>
              <a:t>, etc.</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82</a:t>
            </a:fld>
            <a:endParaRPr lang="en-GB"/>
          </a:p>
        </p:txBody>
      </p:sp>
    </p:spTree>
    <p:extLst>
      <p:ext uri="{BB962C8B-B14F-4D97-AF65-F5344CB8AC3E}">
        <p14:creationId xmlns:p14="http://schemas.microsoft.com/office/powerpoint/2010/main" val="4132225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DB965-4B41-DF20-D42E-C1A9A338C38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FB999A-9267-0019-D9DF-B375B96D74D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F81A953-5A10-81B7-AB2B-0CDD4FBE82B5}"/>
              </a:ext>
            </a:extLst>
          </p:cNvPr>
          <p:cNvSpPr>
            <a:spLocks noGrp="1"/>
          </p:cNvSpPr>
          <p:nvPr>
            <p:ph type="body" idx="1"/>
          </p:nvPr>
        </p:nvSpPr>
        <p:spPr/>
        <p:txBody>
          <a:bodyPr/>
          <a:lstStyle/>
          <a:p>
            <a:r>
              <a:rPr lang="fr-FR" dirty="0" err="1"/>
              <a:t>What</a:t>
            </a:r>
            <a:r>
              <a:rPr lang="fr-FR" dirty="0"/>
              <a:t> do </a:t>
            </a:r>
            <a:r>
              <a:rPr lang="fr-FR" dirty="0" err="1"/>
              <a:t>you</a:t>
            </a:r>
            <a:r>
              <a:rPr lang="fr-FR" dirty="0"/>
              <a:t> </a:t>
            </a:r>
            <a:r>
              <a:rPr lang="fr-FR" dirty="0" err="1"/>
              <a:t>think</a:t>
            </a:r>
            <a:r>
              <a:rPr lang="fr-FR" dirty="0"/>
              <a:t> about </a:t>
            </a:r>
            <a:r>
              <a:rPr lang="fr-FR" dirty="0" err="1"/>
              <a:t>these</a:t>
            </a:r>
            <a:r>
              <a:rPr lang="fr-FR" dirty="0"/>
              <a:t> </a:t>
            </a:r>
            <a:r>
              <a:rPr lang="fr-FR" dirty="0" err="1"/>
              <a:t>results</a:t>
            </a:r>
            <a:r>
              <a:rPr lang="fr-FR" dirty="0"/>
              <a:t>?</a:t>
            </a:r>
          </a:p>
          <a:p>
            <a:endParaRPr lang="fr-FR" dirty="0"/>
          </a:p>
          <a:p>
            <a:endParaRPr lang="fr-FR" dirty="0"/>
          </a:p>
        </p:txBody>
      </p:sp>
      <p:sp>
        <p:nvSpPr>
          <p:cNvPr id="4" name="Espace réservé du numéro de diapositive 3">
            <a:extLst>
              <a:ext uri="{FF2B5EF4-FFF2-40B4-BE49-F238E27FC236}">
                <a16:creationId xmlns:a16="http://schemas.microsoft.com/office/drawing/2014/main" id="{9E315086-436F-1405-2292-8163524855BC}"/>
              </a:ext>
            </a:extLst>
          </p:cNvPr>
          <p:cNvSpPr>
            <a:spLocks noGrp="1"/>
          </p:cNvSpPr>
          <p:nvPr>
            <p:ph type="sldNum" sz="quarter" idx="5"/>
          </p:nvPr>
        </p:nvSpPr>
        <p:spPr/>
        <p:txBody>
          <a:bodyPr/>
          <a:lstStyle/>
          <a:p>
            <a:fld id="{A62EC21E-A6F6-4C42-B0A9-7BADF486F0B3}" type="slidenum">
              <a:rPr lang="en-GB" smtClean="0"/>
              <a:t>83</a:t>
            </a:fld>
            <a:endParaRPr lang="en-GB"/>
          </a:p>
        </p:txBody>
      </p:sp>
    </p:spTree>
    <p:extLst>
      <p:ext uri="{BB962C8B-B14F-4D97-AF65-F5344CB8AC3E}">
        <p14:creationId xmlns:p14="http://schemas.microsoft.com/office/powerpoint/2010/main" val="36622016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4C80E-425E-EE02-73E9-121C268147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7F2617-203C-1976-14B0-A4943876DD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BA645E-8968-ACA8-3449-17FA17F1AD80}"/>
              </a:ext>
            </a:extLst>
          </p:cNvPr>
          <p:cNvSpPr>
            <a:spLocks noGrp="1"/>
          </p:cNvSpPr>
          <p:nvPr>
            <p:ph type="body" idx="1"/>
          </p:nvPr>
        </p:nvSpPr>
        <p:spPr/>
        <p:txBody>
          <a:bodyPr/>
          <a:lstStyle/>
          <a:p>
            <a:r>
              <a:rPr lang="fr-FR" dirty="0"/>
              <a:t>That </a:t>
            </a:r>
            <a:r>
              <a:rPr lang="fr-FR" dirty="0" err="1"/>
              <a:t>thing</a:t>
            </a:r>
            <a:r>
              <a:rPr lang="fr-FR" dirty="0"/>
              <a:t> </a:t>
            </a:r>
            <a:r>
              <a:rPr lang="fr-FR" dirty="0" err="1"/>
              <a:t>is</a:t>
            </a:r>
            <a:r>
              <a:rPr lang="fr-FR" dirty="0"/>
              <a:t> a DAG. </a:t>
            </a:r>
            <a:r>
              <a:rPr lang="fr-FR" dirty="0" err="1"/>
              <a:t>It’s</a:t>
            </a:r>
            <a:r>
              <a:rPr lang="fr-FR" dirty="0"/>
              <a:t> </a:t>
            </a:r>
            <a:r>
              <a:rPr lang="fr-FR" dirty="0" err="1"/>
              <a:t>used</a:t>
            </a:r>
            <a:r>
              <a:rPr lang="fr-FR" dirty="0"/>
              <a:t> to </a:t>
            </a:r>
            <a:r>
              <a:rPr lang="fr-FR" dirty="0" err="1"/>
              <a:t>represent</a:t>
            </a:r>
            <a:r>
              <a:rPr lang="fr-FR" dirty="0"/>
              <a:t> causal </a:t>
            </a:r>
            <a:r>
              <a:rPr lang="fr-FR" dirty="0" err="1"/>
              <a:t>relationships</a:t>
            </a:r>
            <a:r>
              <a:rPr lang="fr-FR" dirty="0"/>
              <a:t>.</a:t>
            </a:r>
          </a:p>
          <a:p>
            <a:endParaRPr lang="fr-FR" dirty="0"/>
          </a:p>
          <a:p>
            <a:r>
              <a:rPr lang="fr-FR" dirty="0" err="1"/>
              <a:t>Here</a:t>
            </a:r>
            <a:r>
              <a:rPr lang="fr-FR" dirty="0"/>
              <a:t>: men </a:t>
            </a:r>
            <a:r>
              <a:rPr lang="fr-FR" dirty="0" err="1"/>
              <a:t>could</a:t>
            </a:r>
            <a:r>
              <a:rPr lang="fr-FR" dirty="0"/>
              <a:t> </a:t>
            </a:r>
            <a:r>
              <a:rPr lang="fr-FR" dirty="0" err="1"/>
              <a:t>be</a:t>
            </a:r>
            <a:r>
              <a:rPr lang="fr-FR" dirty="0"/>
              <a:t> </a:t>
            </a:r>
            <a:r>
              <a:rPr lang="fr-FR" dirty="0" err="1"/>
              <a:t>less</a:t>
            </a:r>
            <a:r>
              <a:rPr lang="fr-FR" dirty="0"/>
              <a:t> </a:t>
            </a:r>
            <a:r>
              <a:rPr lang="fr-FR" dirty="0" err="1"/>
              <a:t>likely</a:t>
            </a:r>
            <a:r>
              <a:rPr lang="fr-FR" dirty="0"/>
              <a:t> to </a:t>
            </a:r>
            <a:r>
              <a:rPr lang="fr-FR" dirty="0" err="1"/>
              <a:t>respond</a:t>
            </a:r>
            <a:r>
              <a:rPr lang="fr-FR" dirty="0"/>
              <a:t> to questionnaires in </a:t>
            </a:r>
            <a:r>
              <a:rPr lang="fr-FR" dirty="0" err="1"/>
              <a:t>general</a:t>
            </a:r>
            <a:r>
              <a:rPr lang="fr-FR" dirty="0"/>
              <a:t>, and </a:t>
            </a:r>
            <a:r>
              <a:rPr lang="fr-FR" dirty="0" err="1"/>
              <a:t>less</a:t>
            </a:r>
            <a:r>
              <a:rPr lang="fr-FR" dirty="0"/>
              <a:t> </a:t>
            </a:r>
            <a:r>
              <a:rPr lang="fr-FR" dirty="0" err="1"/>
              <a:t>likely</a:t>
            </a:r>
            <a:r>
              <a:rPr lang="fr-FR" dirty="0"/>
              <a:t> to have a positive opinion to DEI topics. </a:t>
            </a:r>
            <a:r>
              <a:rPr lang="fr-FR" dirty="0" err="1"/>
              <a:t>Likewise</a:t>
            </a:r>
            <a:r>
              <a:rPr lang="fr-FR" dirty="0"/>
              <a:t>, people </a:t>
            </a:r>
            <a:r>
              <a:rPr lang="fr-FR" dirty="0" err="1"/>
              <a:t>unfavourable</a:t>
            </a:r>
            <a:r>
              <a:rPr lang="fr-FR" dirty="0"/>
              <a:t> to </a:t>
            </a:r>
            <a:r>
              <a:rPr lang="fr-FR" dirty="0" err="1"/>
              <a:t>these</a:t>
            </a:r>
            <a:r>
              <a:rPr lang="fr-FR" dirty="0"/>
              <a:t> topics </a:t>
            </a:r>
            <a:r>
              <a:rPr lang="fr-FR" dirty="0" err="1"/>
              <a:t>will</a:t>
            </a:r>
            <a:r>
              <a:rPr lang="fr-FR" dirty="0"/>
              <a:t> </a:t>
            </a:r>
            <a:r>
              <a:rPr lang="fr-FR" dirty="0" err="1"/>
              <a:t>be</a:t>
            </a:r>
            <a:r>
              <a:rPr lang="fr-FR" dirty="0"/>
              <a:t> </a:t>
            </a:r>
            <a:r>
              <a:rPr lang="fr-FR" dirty="0" err="1"/>
              <a:t>less</a:t>
            </a:r>
            <a:r>
              <a:rPr lang="fr-FR" dirty="0"/>
              <a:t> </a:t>
            </a:r>
            <a:r>
              <a:rPr lang="fr-FR" dirty="0" err="1"/>
              <a:t>likely</a:t>
            </a:r>
            <a:r>
              <a:rPr lang="fr-FR" dirty="0"/>
              <a:t> to </a:t>
            </a:r>
            <a:r>
              <a:rPr lang="fr-FR" dirty="0" err="1"/>
              <a:t>respond</a:t>
            </a:r>
            <a:r>
              <a:rPr lang="fr-FR" dirty="0"/>
              <a:t> to the questionnaire.</a:t>
            </a:r>
          </a:p>
          <a:p>
            <a:pPr marL="171450" indent="-171450">
              <a:buFont typeface="Wingdings" panose="05000000000000000000" pitchFamily="2" charset="2"/>
              <a:buChar char="è"/>
            </a:pPr>
            <a:r>
              <a:rPr lang="fr-FR" dirty="0">
                <a:sym typeface="Wingdings" panose="05000000000000000000" pitchFamily="2" charset="2"/>
              </a:rPr>
              <a:t>You are </a:t>
            </a:r>
            <a:r>
              <a:rPr lang="fr-FR" dirty="0" err="1">
                <a:sym typeface="Wingdings" panose="05000000000000000000" pitchFamily="2" charset="2"/>
              </a:rPr>
              <a:t>less</a:t>
            </a:r>
            <a:r>
              <a:rPr lang="fr-FR" dirty="0">
                <a:sym typeface="Wingdings" panose="05000000000000000000" pitchFamily="2" charset="2"/>
              </a:rPr>
              <a:t> </a:t>
            </a:r>
            <a:r>
              <a:rPr lang="fr-FR" dirty="0" err="1">
                <a:sym typeface="Wingdings" panose="05000000000000000000" pitchFamily="2" charset="2"/>
              </a:rPr>
              <a:t>likely</a:t>
            </a:r>
            <a:r>
              <a:rPr lang="fr-FR" dirty="0">
                <a:sym typeface="Wingdings" panose="05000000000000000000" pitchFamily="2" charset="2"/>
              </a:rPr>
              <a:t> to observe men, and people </a:t>
            </a:r>
            <a:r>
              <a:rPr lang="fr-FR" dirty="0" err="1">
                <a:sym typeface="Wingdings" panose="05000000000000000000" pitchFamily="2" charset="2"/>
              </a:rPr>
              <a:t>unfavourable</a:t>
            </a:r>
            <a:r>
              <a:rPr lang="fr-FR" dirty="0">
                <a:sym typeface="Wingdings" panose="05000000000000000000" pitchFamily="2" charset="2"/>
              </a:rPr>
              <a:t> to DEI in </a:t>
            </a:r>
            <a:r>
              <a:rPr lang="fr-FR" dirty="0" err="1">
                <a:sym typeface="Wingdings" panose="05000000000000000000" pitchFamily="2" charset="2"/>
              </a:rPr>
              <a:t>your</a:t>
            </a:r>
            <a:r>
              <a:rPr lang="fr-FR" dirty="0">
                <a:sym typeface="Wingdings" panose="05000000000000000000" pitchFamily="2" charset="2"/>
              </a:rPr>
              <a:t> </a:t>
            </a:r>
            <a:r>
              <a:rPr lang="fr-FR" dirty="0" err="1">
                <a:sym typeface="Wingdings" panose="05000000000000000000" pitchFamily="2" charset="2"/>
              </a:rPr>
              <a:t>sample</a:t>
            </a:r>
            <a:endParaRPr lang="fr-FR" dirty="0">
              <a:sym typeface="Wingdings" panose="05000000000000000000" pitchFamily="2" charset="2"/>
            </a:endParaRPr>
          </a:p>
          <a:p>
            <a:pPr marL="171450" indent="-171450">
              <a:buFont typeface="Wingdings" panose="05000000000000000000" pitchFamily="2" charset="2"/>
              <a:buChar char="è"/>
            </a:pPr>
            <a:endParaRPr lang="fr-FR" dirty="0">
              <a:sym typeface="Wingdings" panose="05000000000000000000" pitchFamily="2" charset="2"/>
            </a:endParaRPr>
          </a:p>
          <a:p>
            <a:pPr marL="0" indent="0">
              <a:buFont typeface="Wingdings" panose="05000000000000000000" pitchFamily="2" charset="2"/>
              <a:buNone/>
            </a:pPr>
            <a:r>
              <a:rPr lang="fr-FR" dirty="0"/>
              <a:t>Participation to questionnaire </a:t>
            </a:r>
            <a:r>
              <a:rPr lang="fr-FR" dirty="0" err="1"/>
              <a:t>is</a:t>
            </a:r>
            <a:r>
              <a:rPr lang="fr-FR" dirty="0"/>
              <a:t> like a variable </a:t>
            </a:r>
            <a:r>
              <a:rPr lang="fr-FR" dirty="0" err="1"/>
              <a:t>you</a:t>
            </a:r>
            <a:r>
              <a:rPr lang="fr-FR" dirty="0"/>
              <a:t> are FORCED to </a:t>
            </a:r>
            <a:r>
              <a:rPr lang="fr-FR" dirty="0" err="1"/>
              <a:t>include</a:t>
            </a:r>
            <a:endParaRPr lang="fr-FR" dirty="0"/>
          </a:p>
        </p:txBody>
      </p:sp>
      <p:sp>
        <p:nvSpPr>
          <p:cNvPr id="4" name="Espace réservé du numéro de diapositive 3">
            <a:extLst>
              <a:ext uri="{FF2B5EF4-FFF2-40B4-BE49-F238E27FC236}">
                <a16:creationId xmlns:a16="http://schemas.microsoft.com/office/drawing/2014/main" id="{4B64D95A-A08C-FBE9-8CE6-C0A6CF5F1137}"/>
              </a:ext>
            </a:extLst>
          </p:cNvPr>
          <p:cNvSpPr>
            <a:spLocks noGrp="1"/>
          </p:cNvSpPr>
          <p:nvPr>
            <p:ph type="sldNum" sz="quarter" idx="5"/>
          </p:nvPr>
        </p:nvSpPr>
        <p:spPr/>
        <p:txBody>
          <a:bodyPr/>
          <a:lstStyle/>
          <a:p>
            <a:fld id="{A62EC21E-A6F6-4C42-B0A9-7BADF486F0B3}" type="slidenum">
              <a:rPr lang="en-GB" smtClean="0"/>
              <a:t>84</a:t>
            </a:fld>
            <a:endParaRPr lang="en-GB"/>
          </a:p>
        </p:txBody>
      </p:sp>
    </p:spTree>
    <p:extLst>
      <p:ext uri="{BB962C8B-B14F-4D97-AF65-F5344CB8AC3E}">
        <p14:creationId xmlns:p14="http://schemas.microsoft.com/office/powerpoint/2010/main" val="16515924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6CF6F-EE01-A5D3-CCB6-8EE929F5F9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1CA8F5-DF2D-8125-A71D-4E9D85BDEA0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9CDCE88-DDAB-42DA-96AC-64E332018AE7}"/>
              </a:ext>
            </a:extLst>
          </p:cNvPr>
          <p:cNvSpPr>
            <a:spLocks noGrp="1"/>
          </p:cNvSpPr>
          <p:nvPr>
            <p:ph type="body" idx="1"/>
          </p:nvPr>
        </p:nvSpPr>
        <p:spPr/>
        <p:txBody>
          <a:bodyPr/>
          <a:lstStyle/>
          <a:p>
            <a:pPr marL="0" indent="0">
              <a:buFont typeface="Wingdings" panose="05000000000000000000" pitchFamily="2" charset="2"/>
              <a:buNone/>
            </a:pPr>
            <a:r>
              <a:rPr lang="en-US" dirty="0"/>
              <a:t>Self-selection bias: whenever there is a decision to participate, there is usually a whole mechanism that lead you to this decision, based on your personal values, opinions, </a:t>
            </a:r>
            <a:r>
              <a:rPr lang="en-US" dirty="0" err="1"/>
              <a:t>behaviours</a:t>
            </a:r>
            <a:r>
              <a:rPr lang="en-US" dirty="0"/>
              <a:t>… This is why we usually use randomization, and frequently recall people to participate.</a:t>
            </a:r>
            <a:endParaRPr lang="fr-FR" dirty="0"/>
          </a:p>
        </p:txBody>
      </p:sp>
      <p:sp>
        <p:nvSpPr>
          <p:cNvPr id="4" name="Espace réservé du numéro de diapositive 3">
            <a:extLst>
              <a:ext uri="{FF2B5EF4-FFF2-40B4-BE49-F238E27FC236}">
                <a16:creationId xmlns:a16="http://schemas.microsoft.com/office/drawing/2014/main" id="{DD4F8A0E-EB4E-8737-15B1-1525118D4BD4}"/>
              </a:ext>
            </a:extLst>
          </p:cNvPr>
          <p:cNvSpPr>
            <a:spLocks noGrp="1"/>
          </p:cNvSpPr>
          <p:nvPr>
            <p:ph type="sldNum" sz="quarter" idx="5"/>
          </p:nvPr>
        </p:nvSpPr>
        <p:spPr/>
        <p:txBody>
          <a:bodyPr/>
          <a:lstStyle/>
          <a:p>
            <a:fld id="{A62EC21E-A6F6-4C42-B0A9-7BADF486F0B3}" type="slidenum">
              <a:rPr lang="en-GB" smtClean="0"/>
              <a:t>85</a:t>
            </a:fld>
            <a:endParaRPr lang="en-GB"/>
          </a:p>
        </p:txBody>
      </p:sp>
    </p:spTree>
    <p:extLst>
      <p:ext uri="{BB962C8B-B14F-4D97-AF65-F5344CB8AC3E}">
        <p14:creationId xmlns:p14="http://schemas.microsoft.com/office/powerpoint/2010/main" val="2797470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17728-9FD4-16B6-91ED-5641E29396C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28E999-68D9-FCE6-B28C-F4E27C29316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124619A-436E-ED9B-55AA-347C318FA08B}"/>
              </a:ext>
            </a:extLst>
          </p:cNvPr>
          <p:cNvSpPr>
            <a:spLocks noGrp="1"/>
          </p:cNvSpPr>
          <p:nvPr>
            <p:ph type="body" idx="1"/>
          </p:nvPr>
        </p:nvSpPr>
        <p:spPr/>
        <p:txBody>
          <a:bodyPr/>
          <a:lstStyle/>
          <a:p>
            <a:pPr marL="0" indent="0">
              <a:buFont typeface="Wingdings" panose="05000000000000000000" pitchFamily="2" charset="2"/>
              <a:buNone/>
            </a:pPr>
            <a:r>
              <a:rPr lang="fr-FR" dirty="0">
                <a:sym typeface="Wingdings" panose="05000000000000000000" pitchFamily="2" charset="2"/>
              </a:rPr>
              <a:t>This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something</a:t>
            </a:r>
            <a:r>
              <a:rPr lang="fr-FR" dirty="0">
                <a:sym typeface="Wingdings" panose="05000000000000000000" pitchFamily="2" charset="2"/>
              </a:rPr>
              <a:t> people struggle to </a:t>
            </a:r>
            <a:r>
              <a:rPr lang="fr-FR" dirty="0" err="1">
                <a:sym typeface="Wingdings" panose="05000000000000000000" pitchFamily="2" charset="2"/>
              </a:rPr>
              <a:t>grasp</a:t>
            </a:r>
            <a:r>
              <a:rPr lang="fr-FR" dirty="0">
                <a:sym typeface="Wingdings" panose="05000000000000000000" pitchFamily="2" charset="2"/>
              </a:rPr>
              <a:t>: </a:t>
            </a:r>
            <a:r>
              <a:rPr lang="fr-FR" dirty="0" err="1">
                <a:sym typeface="Wingdings" panose="05000000000000000000" pitchFamily="2" charset="2"/>
              </a:rPr>
              <a:t>including</a:t>
            </a:r>
            <a:r>
              <a:rPr lang="fr-FR" dirty="0">
                <a:sym typeface="Wingdings" panose="05000000000000000000" pitchFamily="2" charset="2"/>
              </a:rPr>
              <a:t> more variable </a:t>
            </a:r>
            <a:r>
              <a:rPr lang="fr-FR" dirty="0" err="1">
                <a:sym typeface="Wingdings" panose="05000000000000000000" pitchFamily="2" charset="2"/>
              </a:rPr>
              <a:t>may</a:t>
            </a:r>
            <a:r>
              <a:rPr lang="fr-FR" dirty="0">
                <a:sym typeface="Wingdings" panose="05000000000000000000" pitchFamily="2" charset="2"/>
              </a:rPr>
              <a:t> not « </a:t>
            </a:r>
            <a:r>
              <a:rPr lang="fr-FR" dirty="0" err="1">
                <a:sym typeface="Wingdings" panose="05000000000000000000" pitchFamily="2" charset="2"/>
              </a:rPr>
              <a:t>reduce</a:t>
            </a:r>
            <a:r>
              <a:rPr lang="fr-FR" dirty="0">
                <a:sym typeface="Wingdings" panose="05000000000000000000" pitchFamily="2" charset="2"/>
              </a:rPr>
              <a:t> » </a:t>
            </a:r>
            <a:r>
              <a:rPr lang="fr-FR" dirty="0" err="1">
                <a:sym typeface="Wingdings" panose="05000000000000000000" pitchFamily="2" charset="2"/>
              </a:rPr>
              <a:t>bias</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can </a:t>
            </a:r>
            <a:r>
              <a:rPr lang="fr-FR" dirty="0" err="1">
                <a:sym typeface="Wingdings" panose="05000000000000000000" pitchFamily="2" charset="2"/>
              </a:rPr>
              <a:t>make</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even</a:t>
            </a:r>
            <a:r>
              <a:rPr lang="fr-FR" dirty="0">
                <a:sym typeface="Wingdings" panose="05000000000000000000" pitchFamily="2" charset="2"/>
              </a:rPr>
              <a:t> more apparent.</a:t>
            </a:r>
          </a:p>
        </p:txBody>
      </p:sp>
      <p:sp>
        <p:nvSpPr>
          <p:cNvPr id="4" name="Espace réservé du numéro de diapositive 3">
            <a:extLst>
              <a:ext uri="{FF2B5EF4-FFF2-40B4-BE49-F238E27FC236}">
                <a16:creationId xmlns:a16="http://schemas.microsoft.com/office/drawing/2014/main" id="{27CC50A0-3FE2-97F3-E643-D624E3C859E3}"/>
              </a:ext>
            </a:extLst>
          </p:cNvPr>
          <p:cNvSpPr>
            <a:spLocks noGrp="1"/>
          </p:cNvSpPr>
          <p:nvPr>
            <p:ph type="sldNum" sz="quarter" idx="5"/>
          </p:nvPr>
        </p:nvSpPr>
        <p:spPr/>
        <p:txBody>
          <a:bodyPr/>
          <a:lstStyle/>
          <a:p>
            <a:fld id="{A62EC21E-A6F6-4C42-B0A9-7BADF486F0B3}" type="slidenum">
              <a:rPr lang="en-GB" smtClean="0"/>
              <a:t>86</a:t>
            </a:fld>
            <a:endParaRPr lang="en-GB"/>
          </a:p>
        </p:txBody>
      </p:sp>
    </p:spTree>
    <p:extLst>
      <p:ext uri="{BB962C8B-B14F-4D97-AF65-F5344CB8AC3E}">
        <p14:creationId xmlns:p14="http://schemas.microsoft.com/office/powerpoint/2010/main" val="8822502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7328-147C-0233-86C8-63E199D8203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D2F749-8541-C191-3C99-F7BA5F23F7C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878DC88-E22A-152A-025E-74D3F66A4B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sym typeface="Wingdings" panose="05000000000000000000" pitchFamily="2" charset="2"/>
              </a:rPr>
              <a:t>Four components in </a:t>
            </a:r>
            <a:r>
              <a:rPr lang="fr-FR" dirty="0" err="1">
                <a:sym typeface="Wingdings" panose="05000000000000000000" pitchFamily="2" charset="2"/>
              </a:rPr>
              <a:t>this</a:t>
            </a:r>
            <a:r>
              <a:rPr lang="fr-FR" dirty="0">
                <a:sym typeface="Wingdings" panose="05000000000000000000" pitchFamily="2" charset="2"/>
              </a:rPr>
              <a:t> </a:t>
            </a:r>
            <a:r>
              <a:rPr lang="fr-FR" dirty="0" err="1">
                <a:sym typeface="Wingdings" panose="05000000000000000000" pitchFamily="2" charset="2"/>
              </a:rPr>
              <a:t>toy</a:t>
            </a:r>
            <a:r>
              <a:rPr lang="fr-FR" dirty="0">
                <a:sym typeface="Wingdings" panose="05000000000000000000" pitchFamily="2" charset="2"/>
              </a:rPr>
              <a:t> model: </a:t>
            </a:r>
            <a:r>
              <a:rPr lang="fr-FR" dirty="0" err="1">
                <a:sym typeface="Wingdings" panose="05000000000000000000" pitchFamily="2" charset="2"/>
              </a:rPr>
              <a:t>innate</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discrimination (0/1), Occupation, Wage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sym typeface="Wingdings" panose="05000000000000000000" pitchFamily="2" charset="2"/>
              </a:rPr>
              <a:t>1: </a:t>
            </a:r>
            <a:r>
              <a:rPr lang="en-US" sz="1200" dirty="0"/>
              <a:t>innate ability, totally random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2: all women experience discrimination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3: Occupation is better as ability increase, but worsens when faced with discrimination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4: Wage decreases with discrimination, increases with better occupation and ability. That is what we want to estimate!</a:t>
            </a:r>
          </a:p>
          <a:p>
            <a:pPr marL="0" indent="0">
              <a:buFont typeface="Wingdings" panose="05000000000000000000" pitchFamily="2" charset="2"/>
              <a:buNone/>
            </a:pPr>
            <a:endParaRPr lang="fr-FR" dirty="0">
              <a:sym typeface="Wingdings" panose="05000000000000000000" pitchFamily="2" charset="2"/>
            </a:endParaRPr>
          </a:p>
        </p:txBody>
      </p:sp>
      <p:sp>
        <p:nvSpPr>
          <p:cNvPr id="4" name="Espace réservé du numéro de diapositive 3">
            <a:extLst>
              <a:ext uri="{FF2B5EF4-FFF2-40B4-BE49-F238E27FC236}">
                <a16:creationId xmlns:a16="http://schemas.microsoft.com/office/drawing/2014/main" id="{A54C9C0A-DED3-9E02-6DB2-1D2D5D17AD80}"/>
              </a:ext>
            </a:extLst>
          </p:cNvPr>
          <p:cNvSpPr>
            <a:spLocks noGrp="1"/>
          </p:cNvSpPr>
          <p:nvPr>
            <p:ph type="sldNum" sz="quarter" idx="5"/>
          </p:nvPr>
        </p:nvSpPr>
        <p:spPr/>
        <p:txBody>
          <a:bodyPr/>
          <a:lstStyle/>
          <a:p>
            <a:fld id="{A62EC21E-A6F6-4C42-B0A9-7BADF486F0B3}" type="slidenum">
              <a:rPr lang="en-GB" smtClean="0"/>
              <a:t>87</a:t>
            </a:fld>
            <a:endParaRPr lang="en-GB"/>
          </a:p>
        </p:txBody>
      </p:sp>
    </p:spTree>
    <p:extLst>
      <p:ext uri="{BB962C8B-B14F-4D97-AF65-F5344CB8AC3E}">
        <p14:creationId xmlns:p14="http://schemas.microsoft.com/office/powerpoint/2010/main" val="64519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61A-9B1B-3EF3-40AB-332776065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CAE50-9325-5058-C31F-4ABE4298B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BE5FC5-635E-455A-8E1E-E9D75A7F3A2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93AA7C4-CFF6-7A3F-0DF2-6509F9E91E78}"/>
              </a:ext>
            </a:extLst>
          </p:cNvPr>
          <p:cNvSpPr>
            <a:spLocks noGrp="1"/>
          </p:cNvSpPr>
          <p:nvPr>
            <p:ph type="sldNum" sz="quarter" idx="5"/>
          </p:nvPr>
        </p:nvSpPr>
        <p:spPr/>
        <p:txBody>
          <a:bodyPr/>
          <a:lstStyle/>
          <a:p>
            <a:fld id="{A62EC21E-A6F6-4C42-B0A9-7BADF486F0B3}" type="slidenum">
              <a:rPr lang="en-GB" smtClean="0"/>
              <a:t>10</a:t>
            </a:fld>
            <a:endParaRPr lang="en-GB"/>
          </a:p>
        </p:txBody>
      </p:sp>
    </p:spTree>
    <p:extLst>
      <p:ext uri="{BB962C8B-B14F-4D97-AF65-F5344CB8AC3E}">
        <p14:creationId xmlns:p14="http://schemas.microsoft.com/office/powerpoint/2010/main" val="748477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8AE4-8A7E-D143-631B-242721CC0D0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D89DB0-1E97-810B-40A9-FF7D415892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45885C4-A56D-E611-296B-A2BEA4D1B186}"/>
              </a:ext>
            </a:extLst>
          </p:cNvPr>
          <p:cNvSpPr>
            <a:spLocks noGrp="1"/>
          </p:cNvSpPr>
          <p:nvPr>
            <p:ph type="body" idx="1"/>
          </p:nvPr>
        </p:nvSpPr>
        <p:spPr/>
        <p:txBody>
          <a:bodyPr/>
          <a:lstStyle/>
          <a:p>
            <a:pPr marL="0" indent="0">
              <a:buFont typeface="Wingdings" panose="05000000000000000000" pitchFamily="2" charset="2"/>
              <a:buNone/>
            </a:pPr>
            <a:r>
              <a:rPr lang="fr-FR" dirty="0">
                <a:sym typeface="Wingdings" panose="05000000000000000000" pitchFamily="2" charset="2"/>
              </a:rPr>
              <a:t>So the </a:t>
            </a:r>
            <a:r>
              <a:rPr lang="fr-FR" dirty="0" err="1">
                <a:sym typeface="Wingdings" panose="05000000000000000000" pitchFamily="2" charset="2"/>
              </a:rPr>
              <a:t>naive</a:t>
            </a:r>
            <a:r>
              <a:rPr lang="fr-FR" dirty="0">
                <a:sym typeface="Wingdings" panose="05000000000000000000" pitchFamily="2" charset="2"/>
              </a:rPr>
              <a:t> </a:t>
            </a:r>
            <a:r>
              <a:rPr lang="fr-FR" dirty="0" err="1">
                <a:sym typeface="Wingdings" panose="05000000000000000000" pitchFamily="2" charset="2"/>
              </a:rPr>
              <a:t>method</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just</a:t>
            </a:r>
            <a:r>
              <a:rPr lang="fr-FR" dirty="0">
                <a:sym typeface="Wingdings" panose="05000000000000000000" pitchFamily="2" charset="2"/>
              </a:rPr>
              <a:t> </a:t>
            </a:r>
            <a:r>
              <a:rPr lang="fr-FR" dirty="0" err="1">
                <a:sym typeface="Wingdings" panose="05000000000000000000" pitchFamily="2" charset="2"/>
              </a:rPr>
              <a:t>take</a:t>
            </a:r>
            <a:r>
              <a:rPr lang="fr-FR" dirty="0">
                <a:sym typeface="Wingdings" panose="05000000000000000000" pitchFamily="2" charset="2"/>
              </a:rPr>
              <a:t> </a:t>
            </a:r>
            <a:r>
              <a:rPr lang="fr-FR" dirty="0" err="1">
                <a:sym typeface="Wingdings" panose="05000000000000000000" pitchFamily="2" charset="2"/>
              </a:rPr>
              <a:t>your</a:t>
            </a:r>
            <a:r>
              <a:rPr lang="fr-FR" dirty="0">
                <a:sym typeface="Wingdings" panose="05000000000000000000" pitchFamily="2" charset="2"/>
              </a:rPr>
              <a:t> </a:t>
            </a:r>
            <a:r>
              <a:rPr lang="fr-FR" dirty="0" err="1">
                <a:sym typeface="Wingdings" panose="05000000000000000000" pitchFamily="2" charset="2"/>
              </a:rPr>
              <a:t>wage</a:t>
            </a:r>
            <a:r>
              <a:rPr lang="fr-FR" dirty="0">
                <a:sym typeface="Wingdings" panose="05000000000000000000" pitchFamily="2" charset="2"/>
              </a:rPr>
              <a:t> as a </a:t>
            </a:r>
            <a:r>
              <a:rPr lang="fr-FR" dirty="0" err="1">
                <a:sym typeface="Wingdings" panose="05000000000000000000" pitchFamily="2" charset="2"/>
              </a:rPr>
              <a:t>dependent</a:t>
            </a:r>
            <a:r>
              <a:rPr lang="fr-FR" dirty="0">
                <a:sym typeface="Wingdings" panose="05000000000000000000" pitchFamily="2" charset="2"/>
              </a:rPr>
              <a:t> variable, </a:t>
            </a:r>
            <a:r>
              <a:rPr lang="fr-FR" dirty="0" err="1">
                <a:sym typeface="Wingdings" panose="05000000000000000000" pitchFamily="2" charset="2"/>
              </a:rPr>
              <a:t>include</a:t>
            </a:r>
            <a:r>
              <a:rPr lang="fr-FR" dirty="0">
                <a:sym typeface="Wingdings" panose="05000000000000000000" pitchFamily="2" charset="2"/>
              </a:rPr>
              <a:t> discrimination (or </a:t>
            </a:r>
            <a:r>
              <a:rPr lang="fr-FR" dirty="0" err="1">
                <a:sym typeface="Wingdings" panose="05000000000000000000" pitchFamily="2" charset="2"/>
              </a:rPr>
              <a:t>female</a:t>
            </a:r>
            <a:r>
              <a:rPr lang="fr-FR" dirty="0">
                <a:sym typeface="Wingdings" panose="05000000000000000000" pitchFamily="2" charset="2"/>
              </a:rPr>
              <a:t> var, </a:t>
            </a:r>
            <a:r>
              <a:rPr lang="fr-FR" dirty="0" err="1">
                <a:sym typeface="Wingdings" panose="05000000000000000000" pitchFamily="2" charset="2"/>
              </a:rPr>
              <a:t>it’s</a:t>
            </a:r>
            <a:r>
              <a:rPr lang="fr-FR" dirty="0">
                <a:sym typeface="Wingdings" panose="05000000000000000000" pitchFamily="2" charset="2"/>
              </a:rPr>
              <a:t> the </a:t>
            </a:r>
            <a:r>
              <a:rPr lang="fr-FR" dirty="0" err="1">
                <a:sym typeface="Wingdings" panose="05000000000000000000" pitchFamily="2" charset="2"/>
              </a:rPr>
              <a:t>same</a:t>
            </a:r>
            <a:r>
              <a:rPr lang="fr-FR" dirty="0">
                <a:sym typeface="Wingdings" panose="05000000000000000000" pitchFamily="2" charset="2"/>
              </a:rPr>
              <a:t> </a:t>
            </a:r>
            <a:r>
              <a:rPr lang="fr-FR" dirty="0" err="1">
                <a:sym typeface="Wingdings" panose="05000000000000000000" pitchFamily="2" charset="2"/>
              </a:rPr>
              <a:t>thing</a:t>
            </a:r>
            <a:r>
              <a:rPr lang="fr-FR" dirty="0">
                <a:sym typeface="Wingdings" panose="05000000000000000000" pitchFamily="2" charset="2"/>
              </a:rPr>
              <a:t>), and </a:t>
            </a:r>
            <a:r>
              <a:rPr lang="fr-FR" dirty="0" err="1">
                <a:sym typeface="Wingdings" panose="05000000000000000000" pitchFamily="2" charset="2"/>
              </a:rPr>
              <a:t>regress</a:t>
            </a:r>
            <a:r>
              <a:rPr lang="fr-FR" dirty="0">
                <a:sym typeface="Wingdings" panose="05000000000000000000" pitchFamily="2" charset="2"/>
              </a:rPr>
              <a:t>.</a:t>
            </a:r>
          </a:p>
          <a:p>
            <a:pPr marL="0" indent="0">
              <a:buFont typeface="Wingdings" panose="05000000000000000000" pitchFamily="2" charset="2"/>
              <a:buNone/>
            </a:pPr>
            <a:r>
              <a:rPr lang="fr-FR" dirty="0">
                <a:sym typeface="Wingdings" panose="05000000000000000000" pitchFamily="2" charset="2"/>
              </a:rPr>
              <a:t>You </a:t>
            </a:r>
            <a:r>
              <a:rPr lang="fr-FR" dirty="0" err="1">
                <a:sym typeface="Wingdings" panose="05000000000000000000" pitchFamily="2" charset="2"/>
              </a:rPr>
              <a:t>get</a:t>
            </a:r>
            <a:r>
              <a:rPr lang="fr-FR" dirty="0">
                <a:sym typeface="Wingdings" panose="05000000000000000000" pitchFamily="2" charset="2"/>
              </a:rPr>
              <a:t> -3. You know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biased</a:t>
            </a:r>
            <a:r>
              <a:rPr lang="fr-FR" dirty="0">
                <a:sym typeface="Wingdings" panose="05000000000000000000" pitchFamily="2" charset="2"/>
              </a:rPr>
              <a:t>, </a:t>
            </a:r>
            <a:r>
              <a:rPr lang="fr-FR" dirty="0" err="1">
                <a:sym typeface="Wingdings" panose="05000000000000000000" pitchFamily="2" charset="2"/>
              </a:rPr>
              <a:t>because</a:t>
            </a:r>
            <a:r>
              <a:rPr lang="fr-FR" dirty="0">
                <a:sym typeface="Wingdings" panose="05000000000000000000" pitchFamily="2" charset="2"/>
              </a:rPr>
              <a:t> in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equation</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should</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1. So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get</a:t>
            </a:r>
            <a:r>
              <a:rPr lang="fr-FR" dirty="0">
                <a:sym typeface="Wingdings" panose="05000000000000000000" pitchFamily="2" charset="2"/>
              </a:rPr>
              <a:t> </a:t>
            </a:r>
            <a:r>
              <a:rPr lang="fr-FR" dirty="0" err="1">
                <a:sym typeface="Wingdings" panose="05000000000000000000" pitchFamily="2" charset="2"/>
              </a:rPr>
              <a:t>two</a:t>
            </a:r>
            <a:r>
              <a:rPr lang="fr-FR" dirty="0">
                <a:sym typeface="Wingdings" panose="05000000000000000000" pitchFamily="2" charset="2"/>
              </a:rPr>
              <a:t> </a:t>
            </a:r>
            <a:r>
              <a:rPr lang="fr-FR" dirty="0" err="1">
                <a:sym typeface="Wingdings" panose="05000000000000000000" pitchFamily="2" charset="2"/>
              </a:rPr>
              <a:t>effecs</a:t>
            </a:r>
            <a:r>
              <a:rPr lang="fr-FR" dirty="0">
                <a:sym typeface="Wingdings" panose="05000000000000000000" pitchFamily="2" charset="2"/>
              </a:rPr>
              <a:t> in one: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effect</a:t>
            </a:r>
            <a:r>
              <a:rPr lang="fr-FR" dirty="0">
                <a:sym typeface="Wingdings" panose="05000000000000000000" pitchFamily="2" charset="2"/>
              </a:rPr>
              <a:t> of discrimination on </a:t>
            </a:r>
            <a:r>
              <a:rPr lang="fr-FR" dirty="0" err="1">
                <a:sym typeface="Wingdings" panose="05000000000000000000" pitchFamily="2" charset="2"/>
              </a:rPr>
              <a:t>wage</a:t>
            </a:r>
            <a:r>
              <a:rPr lang="fr-FR" dirty="0">
                <a:sym typeface="Wingdings" panose="05000000000000000000" pitchFamily="2" charset="2"/>
              </a:rPr>
              <a:t>, and </a:t>
            </a:r>
            <a:r>
              <a:rPr lang="fr-FR" dirty="0" err="1">
                <a:sym typeface="Wingdings" panose="05000000000000000000" pitchFamily="2" charset="2"/>
              </a:rPr>
              <a:t>something</a:t>
            </a:r>
            <a:r>
              <a:rPr lang="fr-FR" dirty="0">
                <a:sym typeface="Wingdings" panose="05000000000000000000" pitchFamily="2" charset="2"/>
              </a:rPr>
              <a:t> </a:t>
            </a:r>
            <a:r>
              <a:rPr lang="fr-FR" dirty="0" err="1">
                <a:sym typeface="Wingdings" panose="05000000000000000000" pitchFamily="2" charset="2"/>
              </a:rPr>
              <a:t>else</a:t>
            </a:r>
            <a:r>
              <a:rPr lang="fr-FR" dirty="0">
                <a:sym typeface="Wingdings" panose="05000000000000000000" pitchFamily="2" charset="2"/>
              </a:rPr>
              <a:t>…</a:t>
            </a:r>
          </a:p>
        </p:txBody>
      </p:sp>
      <p:sp>
        <p:nvSpPr>
          <p:cNvPr id="4" name="Espace réservé du numéro de diapositive 3">
            <a:extLst>
              <a:ext uri="{FF2B5EF4-FFF2-40B4-BE49-F238E27FC236}">
                <a16:creationId xmlns:a16="http://schemas.microsoft.com/office/drawing/2014/main" id="{A5F445F6-F35D-7EF6-86AA-7D221B55625D}"/>
              </a:ext>
            </a:extLst>
          </p:cNvPr>
          <p:cNvSpPr>
            <a:spLocks noGrp="1"/>
          </p:cNvSpPr>
          <p:nvPr>
            <p:ph type="sldNum" sz="quarter" idx="5"/>
          </p:nvPr>
        </p:nvSpPr>
        <p:spPr/>
        <p:txBody>
          <a:bodyPr/>
          <a:lstStyle/>
          <a:p>
            <a:fld id="{A62EC21E-A6F6-4C42-B0A9-7BADF486F0B3}" type="slidenum">
              <a:rPr lang="en-GB" smtClean="0"/>
              <a:t>88</a:t>
            </a:fld>
            <a:endParaRPr lang="en-GB"/>
          </a:p>
        </p:txBody>
      </p:sp>
    </p:spTree>
    <p:extLst>
      <p:ext uri="{BB962C8B-B14F-4D97-AF65-F5344CB8AC3E}">
        <p14:creationId xmlns:p14="http://schemas.microsoft.com/office/powerpoint/2010/main" val="355916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D88F-5E90-5604-0777-5A121342E19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C6858F4-F22E-B428-5A55-0424953C900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4759E58-258E-71E2-4C83-CE1734194B6D}"/>
              </a:ext>
            </a:extLst>
          </p:cNvPr>
          <p:cNvSpPr>
            <a:spLocks noGrp="1"/>
          </p:cNvSpPr>
          <p:nvPr>
            <p:ph type="body" idx="1"/>
          </p:nvPr>
        </p:nvSpPr>
        <p:spPr/>
        <p:txBody>
          <a:bodyPr/>
          <a:lstStyle/>
          <a:p>
            <a:pPr marL="0" indent="0">
              <a:buFont typeface="Wingdings" panose="05000000000000000000" pitchFamily="2" charset="2"/>
              <a:buNone/>
            </a:pPr>
            <a:r>
              <a:rPr lang="fr-FR" dirty="0"/>
              <a:t>First, occupation has an </a:t>
            </a:r>
            <a:r>
              <a:rPr lang="fr-FR" dirty="0" err="1"/>
              <a:t>effect</a:t>
            </a:r>
            <a:r>
              <a:rPr lang="fr-FR" dirty="0"/>
              <a:t> on </a:t>
            </a:r>
            <a:r>
              <a:rPr lang="fr-FR" dirty="0" err="1"/>
              <a:t>wage</a:t>
            </a:r>
            <a:r>
              <a:rPr lang="fr-FR" dirty="0"/>
              <a:t>. But in the model, discrimination </a:t>
            </a:r>
            <a:r>
              <a:rPr lang="fr-FR" dirty="0" err="1"/>
              <a:t>also</a:t>
            </a:r>
            <a:r>
              <a:rPr lang="fr-FR" dirty="0"/>
              <a:t> affects occupation. So discrimination has a direct </a:t>
            </a:r>
            <a:r>
              <a:rPr lang="fr-FR" dirty="0" err="1"/>
              <a:t>effect</a:t>
            </a:r>
            <a:r>
              <a:rPr lang="fr-FR" dirty="0"/>
              <a:t> on </a:t>
            </a:r>
            <a:r>
              <a:rPr lang="fr-FR" dirty="0" err="1"/>
              <a:t>wage</a:t>
            </a:r>
            <a:r>
              <a:rPr lang="fr-FR" dirty="0"/>
              <a:t> (Discrimination -&gt; Wage), and an indirect </a:t>
            </a:r>
            <a:r>
              <a:rPr lang="fr-FR" dirty="0" err="1"/>
              <a:t>effect</a:t>
            </a:r>
            <a:r>
              <a:rPr lang="fr-FR" dirty="0"/>
              <a:t> </a:t>
            </a:r>
            <a:r>
              <a:rPr lang="fr-FR" dirty="0" err="1"/>
              <a:t>through</a:t>
            </a:r>
            <a:r>
              <a:rPr lang="fr-FR" dirty="0"/>
              <a:t> Occupation </a:t>
            </a:r>
            <a:r>
              <a:rPr lang="fr-FR" dirty="0" err="1"/>
              <a:t>which</a:t>
            </a:r>
            <a:r>
              <a:rPr lang="fr-FR" dirty="0"/>
              <a:t> </a:t>
            </a:r>
            <a:r>
              <a:rPr lang="fr-FR" dirty="0" err="1"/>
              <a:t>acts</a:t>
            </a:r>
            <a:r>
              <a:rPr lang="fr-FR" dirty="0"/>
              <a:t> as a </a:t>
            </a:r>
            <a:r>
              <a:rPr lang="fr-FR" dirty="0" err="1"/>
              <a:t>mediator</a:t>
            </a:r>
            <a:r>
              <a:rPr lang="fr-FR" dirty="0"/>
              <a:t> (Discrimination -&gt; Occupation -&gt; Wage).</a:t>
            </a:r>
          </a:p>
          <a:p>
            <a:pPr marL="0" indent="0">
              <a:buFont typeface="Wingdings" panose="05000000000000000000" pitchFamily="2" charset="2"/>
              <a:buNone/>
            </a:pPr>
            <a:endParaRPr lang="fr-FR" dirty="0"/>
          </a:p>
          <a:p>
            <a:pPr marL="0" indent="0">
              <a:buFont typeface="Wingdings" panose="05000000000000000000" pitchFamily="2" charset="2"/>
              <a:buNone/>
            </a:pPr>
            <a:r>
              <a:rPr lang="fr-FR" dirty="0" err="1"/>
              <a:t>However</a:t>
            </a:r>
            <a:r>
              <a:rPr lang="fr-FR" dirty="0"/>
              <a:t>, in </a:t>
            </a:r>
            <a:r>
              <a:rPr lang="fr-FR" dirty="0" err="1"/>
              <a:t>this</a:t>
            </a:r>
            <a:r>
              <a:rPr lang="fr-FR" dirty="0"/>
              <a:t> model, </a:t>
            </a:r>
            <a:r>
              <a:rPr lang="fr-FR" dirty="0" err="1"/>
              <a:t>ability</a:t>
            </a:r>
            <a:r>
              <a:rPr lang="fr-FR" dirty="0"/>
              <a:t> (</a:t>
            </a:r>
            <a:r>
              <a:rPr lang="fr-FR" dirty="0" err="1"/>
              <a:t>which</a:t>
            </a:r>
            <a:r>
              <a:rPr lang="fr-FR" dirty="0"/>
              <a:t> </a:t>
            </a:r>
            <a:r>
              <a:rPr lang="fr-FR" dirty="0" err="1"/>
              <a:t>is</a:t>
            </a:r>
            <a:r>
              <a:rPr lang="fr-FR" dirty="0"/>
              <a:t> </a:t>
            </a:r>
            <a:r>
              <a:rPr lang="fr-FR" dirty="0" err="1"/>
              <a:t>unobserved</a:t>
            </a:r>
            <a:r>
              <a:rPr lang="fr-FR" dirty="0"/>
              <a:t>) affects </a:t>
            </a:r>
            <a:r>
              <a:rPr lang="fr-FR" dirty="0" err="1"/>
              <a:t>both</a:t>
            </a:r>
            <a:r>
              <a:rPr lang="fr-FR" dirty="0"/>
              <a:t> occupation and </a:t>
            </a:r>
            <a:r>
              <a:rPr lang="fr-FR" dirty="0" err="1"/>
              <a:t>wage</a:t>
            </a:r>
            <a:r>
              <a:rPr lang="fr-FR" dirty="0"/>
              <a:t>. If </a:t>
            </a:r>
            <a:r>
              <a:rPr lang="fr-FR" dirty="0" err="1"/>
              <a:t>we</a:t>
            </a:r>
            <a:r>
              <a:rPr lang="fr-FR" dirty="0"/>
              <a:t> </a:t>
            </a:r>
            <a:r>
              <a:rPr lang="fr-FR" dirty="0" err="1"/>
              <a:t>include</a:t>
            </a:r>
            <a:r>
              <a:rPr lang="fr-FR" dirty="0"/>
              <a:t> occupation, </a:t>
            </a:r>
            <a:r>
              <a:rPr lang="fr-FR" dirty="0" err="1"/>
              <a:t>it</a:t>
            </a:r>
            <a:r>
              <a:rPr lang="fr-FR" dirty="0"/>
              <a:t> </a:t>
            </a:r>
            <a:r>
              <a:rPr lang="fr-FR" dirty="0" err="1"/>
              <a:t>now</a:t>
            </a:r>
            <a:r>
              <a:rPr lang="fr-FR" dirty="0"/>
              <a:t> </a:t>
            </a:r>
            <a:r>
              <a:rPr lang="fr-FR" dirty="0" err="1"/>
              <a:t>acts</a:t>
            </a:r>
            <a:r>
              <a:rPr lang="fr-FR" dirty="0"/>
              <a:t> as a </a:t>
            </a:r>
            <a:r>
              <a:rPr lang="fr-FR" dirty="0" err="1"/>
              <a:t>collider</a:t>
            </a:r>
            <a:r>
              <a:rPr lang="fr-FR" dirty="0"/>
              <a:t> variable </a:t>
            </a:r>
            <a:r>
              <a:rPr lang="fr-FR" dirty="0" err="1"/>
              <a:t>between</a:t>
            </a:r>
            <a:r>
              <a:rPr lang="fr-FR" dirty="0"/>
              <a:t> Discrimination and </a:t>
            </a:r>
            <a:r>
              <a:rPr lang="fr-FR" dirty="0" err="1"/>
              <a:t>Ability</a:t>
            </a:r>
            <a:r>
              <a:rPr lang="fr-FR" dirty="0"/>
              <a:t>, and the </a:t>
            </a:r>
            <a:r>
              <a:rPr lang="fr-FR" dirty="0" err="1"/>
              <a:t>correlation</a:t>
            </a:r>
            <a:r>
              <a:rPr lang="fr-FR" dirty="0"/>
              <a:t> </a:t>
            </a:r>
            <a:r>
              <a:rPr lang="fr-FR" dirty="0" err="1"/>
              <a:t>between</a:t>
            </a:r>
            <a:r>
              <a:rPr lang="fr-FR" dirty="0"/>
              <a:t> </a:t>
            </a:r>
            <a:r>
              <a:rPr lang="fr-FR" dirty="0" err="1"/>
              <a:t>wage</a:t>
            </a:r>
            <a:r>
              <a:rPr lang="fr-FR" dirty="0"/>
              <a:t> and discrimination </a:t>
            </a:r>
            <a:r>
              <a:rPr lang="fr-FR" dirty="0" err="1"/>
              <a:t>becomes</a:t>
            </a:r>
            <a:r>
              <a:rPr lang="fr-FR" dirty="0"/>
              <a:t> </a:t>
            </a:r>
            <a:r>
              <a:rPr lang="fr-FR" dirty="0" err="1"/>
              <a:t>spurious</a:t>
            </a:r>
            <a:r>
              <a:rPr lang="fr-FR" dirty="0"/>
              <a:t> </a:t>
            </a:r>
            <a:r>
              <a:rPr lang="fr-FR" dirty="0" err="1"/>
              <a:t>because</a:t>
            </a:r>
            <a:r>
              <a:rPr lang="fr-FR" dirty="0"/>
              <a:t> </a:t>
            </a:r>
            <a:r>
              <a:rPr lang="fr-FR" dirty="0" err="1"/>
              <a:t>we</a:t>
            </a:r>
            <a:r>
              <a:rPr lang="fr-FR" dirty="0"/>
              <a:t> </a:t>
            </a:r>
            <a:r>
              <a:rPr lang="fr-FR" dirty="0" err="1"/>
              <a:t>need</a:t>
            </a:r>
            <a:r>
              <a:rPr lang="fr-FR" dirty="0"/>
              <a:t> to control for </a:t>
            </a:r>
            <a:r>
              <a:rPr lang="fr-FR" dirty="0" err="1"/>
              <a:t>ability</a:t>
            </a:r>
            <a:r>
              <a:rPr lang="fr-FR" dirty="0"/>
              <a:t> (</a:t>
            </a:r>
            <a:r>
              <a:rPr lang="fr-FR" dirty="0" err="1"/>
              <a:t>it’s</a:t>
            </a:r>
            <a:r>
              <a:rPr lang="fr-FR" dirty="0"/>
              <a:t> </a:t>
            </a:r>
            <a:r>
              <a:rPr lang="fr-FR" dirty="0" err="1"/>
              <a:t>effect</a:t>
            </a:r>
            <a:r>
              <a:rPr lang="fr-FR" dirty="0"/>
              <a:t> on </a:t>
            </a:r>
            <a:r>
              <a:rPr lang="fr-FR" dirty="0" err="1"/>
              <a:t>wage</a:t>
            </a:r>
            <a:r>
              <a:rPr lang="fr-FR" dirty="0"/>
              <a:t> </a:t>
            </a:r>
            <a:r>
              <a:rPr lang="fr-FR" dirty="0" err="1"/>
              <a:t>is</a:t>
            </a:r>
            <a:r>
              <a:rPr lang="fr-FR" dirty="0"/>
              <a:t> </a:t>
            </a:r>
            <a:r>
              <a:rPr lang="fr-FR" dirty="0" err="1"/>
              <a:t>now</a:t>
            </a:r>
            <a:r>
              <a:rPr lang="fr-FR" dirty="0"/>
              <a:t> in </a:t>
            </a:r>
            <a:r>
              <a:rPr lang="fr-FR" dirty="0" err="1"/>
              <a:t>both</a:t>
            </a:r>
            <a:r>
              <a:rPr lang="fr-FR" dirty="0"/>
              <a:t> the </a:t>
            </a:r>
            <a:r>
              <a:rPr lang="fr-FR" dirty="0" err="1"/>
              <a:t>female</a:t>
            </a:r>
            <a:r>
              <a:rPr lang="fr-FR" dirty="0"/>
              <a:t> and occupation coefficients). This </a:t>
            </a:r>
            <a:r>
              <a:rPr lang="fr-FR" dirty="0" err="1"/>
              <a:t>is</a:t>
            </a:r>
            <a:r>
              <a:rPr lang="fr-FR" dirty="0"/>
              <a:t> a type of </a:t>
            </a:r>
            <a:r>
              <a:rPr lang="fr-FR" dirty="0" err="1"/>
              <a:t>omitted</a:t>
            </a:r>
            <a:r>
              <a:rPr lang="fr-FR" dirty="0"/>
              <a:t> variable.</a:t>
            </a:r>
          </a:p>
        </p:txBody>
      </p:sp>
      <p:sp>
        <p:nvSpPr>
          <p:cNvPr id="4" name="Espace réservé du numéro de diapositive 3">
            <a:extLst>
              <a:ext uri="{FF2B5EF4-FFF2-40B4-BE49-F238E27FC236}">
                <a16:creationId xmlns:a16="http://schemas.microsoft.com/office/drawing/2014/main" id="{935141EB-1BC3-6CE5-C573-18F92167A1BB}"/>
              </a:ext>
            </a:extLst>
          </p:cNvPr>
          <p:cNvSpPr>
            <a:spLocks noGrp="1"/>
          </p:cNvSpPr>
          <p:nvPr>
            <p:ph type="sldNum" sz="quarter" idx="5"/>
          </p:nvPr>
        </p:nvSpPr>
        <p:spPr/>
        <p:txBody>
          <a:bodyPr/>
          <a:lstStyle/>
          <a:p>
            <a:fld id="{A62EC21E-A6F6-4C42-B0A9-7BADF486F0B3}" type="slidenum">
              <a:rPr lang="en-GB" smtClean="0"/>
              <a:t>89</a:t>
            </a:fld>
            <a:endParaRPr lang="en-GB"/>
          </a:p>
        </p:txBody>
      </p:sp>
    </p:spTree>
    <p:extLst>
      <p:ext uri="{BB962C8B-B14F-4D97-AF65-F5344CB8AC3E}">
        <p14:creationId xmlns:p14="http://schemas.microsoft.com/office/powerpoint/2010/main" val="3000449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92C7-12BD-B66C-74BA-C84B1B1274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40E82F-885C-4C22-3E01-01C091FC517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CCAB048-7518-FBE6-E684-CC462A3FE6D5}"/>
              </a:ext>
            </a:extLst>
          </p:cNvPr>
          <p:cNvSpPr>
            <a:spLocks noGrp="1"/>
          </p:cNvSpPr>
          <p:nvPr>
            <p:ph type="body" idx="1"/>
          </p:nvPr>
        </p:nvSpPr>
        <p:spPr/>
        <p:txBody>
          <a:bodyPr/>
          <a:lstStyle/>
          <a:p>
            <a:pPr marL="0" indent="0">
              <a:buFont typeface="Wingdings" panose="05000000000000000000" pitchFamily="2" charset="2"/>
              <a:buNone/>
            </a:pPr>
            <a:r>
              <a:rPr lang="fr-FR" dirty="0" err="1">
                <a:sym typeface="Wingdings" panose="05000000000000000000" pitchFamily="2" charset="2"/>
              </a:rPr>
              <a:t>Now</a:t>
            </a:r>
            <a:r>
              <a:rPr lang="fr-FR" dirty="0">
                <a:sym typeface="Wingdings" panose="05000000000000000000" pitchFamily="2" charset="2"/>
              </a:rPr>
              <a:t> in reality, </a:t>
            </a:r>
            <a:r>
              <a:rPr lang="fr-FR" dirty="0" err="1">
                <a:sym typeface="Wingdings" panose="05000000000000000000" pitchFamily="2" charset="2"/>
              </a:rPr>
              <a:t>we</a:t>
            </a:r>
            <a:r>
              <a:rPr lang="fr-FR" dirty="0">
                <a:sym typeface="Wingdings" panose="05000000000000000000" pitchFamily="2" charset="2"/>
              </a:rPr>
              <a:t> </a:t>
            </a:r>
            <a:r>
              <a:rPr lang="fr-FR" dirty="0" err="1">
                <a:sym typeface="Wingdings" panose="05000000000000000000" pitchFamily="2" charset="2"/>
              </a:rPr>
              <a:t>don’t</a:t>
            </a:r>
            <a:r>
              <a:rPr lang="fr-FR" dirty="0">
                <a:sym typeface="Wingdings" panose="05000000000000000000" pitchFamily="2" charset="2"/>
              </a:rPr>
              <a:t> observe </a:t>
            </a:r>
            <a:r>
              <a:rPr lang="fr-FR" dirty="0" err="1">
                <a:sym typeface="Wingdings" panose="05000000000000000000" pitchFamily="2" charset="2"/>
              </a:rPr>
              <a:t>ability</a:t>
            </a:r>
            <a:r>
              <a:rPr lang="fr-FR" dirty="0">
                <a:sym typeface="Wingdings" panose="05000000000000000000" pitchFamily="2" charset="2"/>
              </a:rPr>
              <a:t>. </a:t>
            </a:r>
            <a:r>
              <a:rPr lang="fr-FR" dirty="0" err="1">
                <a:sym typeface="Wingdings" panose="05000000000000000000" pitchFamily="2" charset="2"/>
              </a:rPr>
              <a:t>Which</a:t>
            </a:r>
            <a:r>
              <a:rPr lang="fr-FR" dirty="0">
                <a:sym typeface="Wingdings" panose="05000000000000000000" pitchFamily="2" charset="2"/>
              </a:rPr>
              <a: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why</a:t>
            </a:r>
            <a:r>
              <a:rPr lang="fr-FR" dirty="0">
                <a:sym typeface="Wingdings" panose="05000000000000000000" pitchFamily="2" charset="2"/>
              </a:rPr>
              <a:t> </a:t>
            </a:r>
            <a:r>
              <a:rPr lang="fr-FR" dirty="0" err="1">
                <a:sym typeface="Wingdings" panose="05000000000000000000" pitchFamily="2" charset="2"/>
              </a:rPr>
              <a:t>estimating</a:t>
            </a:r>
            <a:r>
              <a:rPr lang="fr-FR" dirty="0">
                <a:sym typeface="Wingdings" panose="05000000000000000000" pitchFamily="2" charset="2"/>
              </a:rPr>
              <a:t> the GPG </a:t>
            </a:r>
            <a:r>
              <a:rPr lang="fr-FR" dirty="0" err="1">
                <a:sym typeface="Wingdings" panose="05000000000000000000" pitchFamily="2" charset="2"/>
              </a:rPr>
              <a:t>is</a:t>
            </a:r>
            <a:r>
              <a:rPr lang="fr-FR" dirty="0">
                <a:sym typeface="Wingdings" panose="05000000000000000000" pitchFamily="2" charset="2"/>
              </a:rPr>
              <a:t> a lot harder </a:t>
            </a:r>
            <a:r>
              <a:rPr lang="fr-FR" dirty="0" err="1">
                <a:sym typeface="Wingdings" panose="05000000000000000000" pitchFamily="2" charset="2"/>
              </a:rPr>
              <a:t>than</a:t>
            </a:r>
            <a:r>
              <a:rPr lang="fr-FR" dirty="0">
                <a:sym typeface="Wingdings" panose="05000000000000000000" pitchFamily="2" charset="2"/>
              </a:rPr>
              <a:t> </a:t>
            </a:r>
            <a:r>
              <a:rPr lang="fr-FR" dirty="0" err="1">
                <a:sym typeface="Wingdings" panose="05000000000000000000" pitchFamily="2" charset="2"/>
              </a:rPr>
              <a:t>this</a:t>
            </a:r>
            <a:r>
              <a:rPr lang="fr-FR" dirty="0">
                <a:sym typeface="Wingdings" panose="05000000000000000000" pitchFamily="2" charset="2"/>
              </a:rPr>
              <a:t> </a:t>
            </a:r>
            <a:r>
              <a:rPr lang="fr-FR" dirty="0" err="1">
                <a:sym typeface="Wingdings" panose="05000000000000000000" pitchFamily="2" charset="2"/>
              </a:rPr>
              <a:t>toy</a:t>
            </a:r>
            <a:r>
              <a:rPr lang="fr-FR" dirty="0">
                <a:sym typeface="Wingdings" panose="05000000000000000000" pitchFamily="2" charset="2"/>
              </a:rPr>
              <a:t> model.</a:t>
            </a:r>
          </a:p>
          <a:p>
            <a:pPr marL="0" indent="0">
              <a:buFont typeface="Wingdings" panose="05000000000000000000" pitchFamily="2" charset="2"/>
              <a:buNone/>
            </a:pPr>
            <a:endParaRPr lang="fr-FR" dirty="0">
              <a:sym typeface="Wingdings" panose="05000000000000000000" pitchFamily="2" charset="2"/>
            </a:endParaRPr>
          </a:p>
          <a:p>
            <a:pPr marL="0" indent="0">
              <a:buFont typeface="Wingdings" panose="05000000000000000000" pitchFamily="2" charset="2"/>
              <a:buNone/>
            </a:pPr>
            <a:r>
              <a:rPr lang="fr-FR" dirty="0">
                <a:sym typeface="Wingdings" panose="05000000000000000000" pitchFamily="2" charset="2"/>
              </a:rPr>
              <a:t>This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only</a:t>
            </a:r>
            <a:r>
              <a:rPr lang="fr-FR" dirty="0">
                <a:sym typeface="Wingdings" panose="05000000000000000000" pitchFamily="2" charset="2"/>
              </a:rPr>
              <a:t> due to </a:t>
            </a:r>
            <a:r>
              <a:rPr lang="fr-FR" dirty="0" err="1">
                <a:sym typeface="Wingdings" panose="05000000000000000000" pitchFamily="2" charset="2"/>
              </a:rPr>
              <a:t>Ability</a:t>
            </a:r>
            <a:r>
              <a:rPr lang="fr-FR" dirty="0">
                <a:sym typeface="Wingdings" panose="05000000000000000000" pitchFamily="2" charset="2"/>
              </a:rPr>
              <a:t> -&gt; Occupation. If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excluded</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a:t>
            </a:r>
            <a:r>
              <a:rPr lang="fr-FR" dirty="0" err="1">
                <a:sym typeface="Wingdings" panose="05000000000000000000" pitchFamily="2" charset="2"/>
              </a:rPr>
              <a:t>from</a:t>
            </a:r>
            <a:r>
              <a:rPr lang="fr-FR" dirty="0">
                <a:sym typeface="Wingdings" panose="05000000000000000000" pitchFamily="2" charset="2"/>
              </a:rPr>
              <a:t> the </a:t>
            </a:r>
            <a:r>
              <a:rPr lang="fr-FR" dirty="0" err="1">
                <a:sym typeface="Wingdings" panose="05000000000000000000" pitchFamily="2" charset="2"/>
              </a:rPr>
              <a:t>equation</a:t>
            </a:r>
            <a:r>
              <a:rPr lang="fr-FR" dirty="0">
                <a:sym typeface="Wingdings" panose="05000000000000000000" pitchFamily="2" charset="2"/>
              </a:rPr>
              <a:t> of occupation,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get</a:t>
            </a:r>
            <a:r>
              <a:rPr lang="fr-FR" dirty="0">
                <a:sym typeface="Wingdings" panose="05000000000000000000" pitchFamily="2" charset="2"/>
              </a:rPr>
              <a:t>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effect</a:t>
            </a:r>
            <a:r>
              <a:rPr lang="fr-FR" dirty="0">
                <a:sym typeface="Wingdings" panose="05000000000000000000" pitchFamily="2" charset="2"/>
              </a:rPr>
              <a:t> of discrimination on </a:t>
            </a:r>
            <a:r>
              <a:rPr lang="fr-FR" dirty="0" err="1">
                <a:sym typeface="Wingdings" panose="05000000000000000000" pitchFamily="2" charset="2"/>
              </a:rPr>
              <a:t>wage</a:t>
            </a:r>
            <a:r>
              <a:rPr lang="fr-FR" dirty="0">
                <a:sym typeface="Wingdings" panose="05000000000000000000" pitchFamily="2" charset="2"/>
              </a:rPr>
              <a:t> </a:t>
            </a:r>
            <a:r>
              <a:rPr lang="fr-FR" dirty="0" err="1">
                <a:sym typeface="Wingdings" panose="05000000000000000000" pitchFamily="2" charset="2"/>
              </a:rPr>
              <a:t>only</a:t>
            </a:r>
            <a:r>
              <a:rPr lang="fr-FR" dirty="0">
                <a:sym typeface="Wingdings" panose="05000000000000000000" pitchFamily="2" charset="2"/>
              </a:rPr>
              <a:t> by </a:t>
            </a:r>
            <a:r>
              <a:rPr lang="fr-FR" dirty="0" err="1">
                <a:sym typeface="Wingdings" panose="05000000000000000000" pitchFamily="2" charset="2"/>
              </a:rPr>
              <a:t>including</a:t>
            </a:r>
            <a:r>
              <a:rPr lang="fr-FR" dirty="0">
                <a:sym typeface="Wingdings" panose="05000000000000000000" pitchFamily="2" charset="2"/>
              </a:rPr>
              <a:t> the occupation variable! The model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a:t>
            </a:r>
            <a:r>
              <a:rPr lang="fr-FR" dirty="0" err="1">
                <a:sym typeface="Wingdings" panose="05000000000000000000" pitchFamily="2" charset="2"/>
              </a:rPr>
              <a:t>less</a:t>
            </a:r>
            <a:r>
              <a:rPr lang="fr-FR" dirty="0">
                <a:sym typeface="Wingdings" panose="05000000000000000000" pitchFamily="2" charset="2"/>
              </a:rPr>
              <a:t> </a:t>
            </a:r>
            <a:r>
              <a:rPr lang="fr-FR" dirty="0" err="1">
                <a:sym typeface="Wingdings" panose="05000000000000000000" pitchFamily="2" charset="2"/>
              </a:rPr>
              <a:t>precise</a:t>
            </a:r>
            <a:r>
              <a:rPr lang="fr-FR" dirty="0">
                <a:sym typeface="Wingdings" panose="05000000000000000000" pitchFamily="2" charset="2"/>
              </a:rPr>
              <a:t> (i.e. more variance), </a:t>
            </a:r>
            <a:r>
              <a:rPr lang="fr-FR" dirty="0" err="1">
                <a:sym typeface="Wingdings" panose="05000000000000000000" pitchFamily="2" charset="2"/>
              </a:rPr>
              <a:t>because</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don’t</a:t>
            </a:r>
            <a:r>
              <a:rPr lang="fr-FR" dirty="0">
                <a:sym typeface="Wingdings" panose="05000000000000000000" pitchFamily="2" charset="2"/>
              </a:rPr>
              <a:t> </a:t>
            </a:r>
            <a:r>
              <a:rPr lang="fr-FR" dirty="0" err="1">
                <a:sym typeface="Wingdings" panose="05000000000000000000" pitchFamily="2" charset="2"/>
              </a:rPr>
              <a:t>take</a:t>
            </a:r>
            <a:r>
              <a:rPr lang="fr-FR" dirty="0">
                <a:sym typeface="Wingdings" panose="05000000000000000000" pitchFamily="2" charset="2"/>
              </a:rPr>
              <a:t> </a:t>
            </a:r>
            <a:r>
              <a:rPr lang="fr-FR" dirty="0" err="1">
                <a:sym typeface="Wingdings" panose="05000000000000000000" pitchFamily="2" charset="2"/>
              </a:rPr>
              <a:t>into</a:t>
            </a:r>
            <a:r>
              <a:rPr lang="fr-FR" dirty="0">
                <a:sym typeface="Wingdings" panose="05000000000000000000" pitchFamily="2" charset="2"/>
              </a:rPr>
              <a:t> </a:t>
            </a:r>
            <a:r>
              <a:rPr lang="fr-FR" dirty="0" err="1">
                <a:sym typeface="Wingdings" panose="05000000000000000000" pitchFamily="2" charset="2"/>
              </a:rPr>
              <a:t>account</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but the coefficients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still</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a:t>
            </a:r>
            <a:r>
              <a:rPr lang="fr-FR" dirty="0" err="1">
                <a:sym typeface="Wingdings" panose="05000000000000000000" pitchFamily="2" charset="2"/>
              </a:rPr>
              <a:t>unbiased</a:t>
            </a:r>
            <a:r>
              <a:rPr lang="fr-FR" dirty="0">
                <a:sym typeface="Wingdings" panose="05000000000000000000" pitchFamily="2" charset="2"/>
              </a:rPr>
              <a:t>!</a:t>
            </a:r>
          </a:p>
          <a:p>
            <a:pPr marL="0" indent="0">
              <a:buFont typeface="Wingdings" panose="05000000000000000000" pitchFamily="2" charset="2"/>
              <a:buNone/>
            </a:pPr>
            <a:endParaRPr lang="fr-FR" dirty="0">
              <a:sym typeface="Wingdings" panose="05000000000000000000" pitchFamily="2" charset="2"/>
            </a:endParaRPr>
          </a:p>
          <a:p>
            <a:pPr marL="0" indent="0">
              <a:buFont typeface="Wingdings" panose="05000000000000000000" pitchFamily="2" charset="2"/>
              <a:buNone/>
            </a:pPr>
            <a:r>
              <a:rPr lang="fr-FR" dirty="0">
                <a:sym typeface="Wingdings" panose="05000000000000000000" pitchFamily="2" charset="2"/>
              </a:rPr>
              <a:t>The point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may</a:t>
            </a:r>
            <a:r>
              <a:rPr lang="fr-FR" dirty="0">
                <a:sym typeface="Wingdings" panose="05000000000000000000" pitchFamily="2" charset="2"/>
              </a:rPr>
              <a:t> </a:t>
            </a:r>
            <a:r>
              <a:rPr lang="fr-FR" dirty="0" err="1">
                <a:sym typeface="Wingdings" panose="05000000000000000000" pitchFamily="2" charset="2"/>
              </a:rPr>
              <a:t>introduce</a:t>
            </a:r>
            <a:r>
              <a:rPr lang="fr-FR" dirty="0">
                <a:sym typeface="Wingdings" panose="05000000000000000000" pitchFamily="2" charset="2"/>
              </a:rPr>
              <a:t> </a:t>
            </a:r>
            <a:r>
              <a:rPr lang="fr-FR" dirty="0" err="1">
                <a:sym typeface="Wingdings" panose="05000000000000000000" pitchFamily="2" charset="2"/>
              </a:rPr>
              <a:t>even</a:t>
            </a:r>
            <a:r>
              <a:rPr lang="fr-FR" dirty="0">
                <a:sym typeface="Wingdings" panose="05000000000000000000" pitchFamily="2" charset="2"/>
              </a:rPr>
              <a:t> more </a:t>
            </a:r>
            <a:r>
              <a:rPr lang="fr-FR" dirty="0" err="1">
                <a:sym typeface="Wingdings" panose="05000000000000000000" pitchFamily="2" charset="2"/>
              </a:rPr>
              <a:t>bias</a:t>
            </a:r>
            <a:r>
              <a:rPr lang="fr-FR" dirty="0">
                <a:sym typeface="Wingdings" panose="05000000000000000000" pitchFamily="2" charset="2"/>
              </a:rPr>
              <a:t> by </a:t>
            </a:r>
            <a:r>
              <a:rPr lang="fr-FR" dirty="0" err="1">
                <a:sym typeface="Wingdings" panose="05000000000000000000" pitchFamily="2" charset="2"/>
              </a:rPr>
              <a:t>including</a:t>
            </a:r>
            <a:r>
              <a:rPr lang="fr-FR" dirty="0">
                <a:sym typeface="Wingdings" panose="05000000000000000000" pitchFamily="2" charset="2"/>
              </a:rPr>
              <a:t> </a:t>
            </a:r>
            <a:r>
              <a:rPr lang="fr-FR" dirty="0" err="1">
                <a:sym typeface="Wingdings" panose="05000000000000000000" pitchFamily="2" charset="2"/>
              </a:rPr>
              <a:t>some</a:t>
            </a:r>
            <a:r>
              <a:rPr lang="fr-FR" dirty="0">
                <a:sym typeface="Wingdings" panose="05000000000000000000" pitchFamily="2" charset="2"/>
              </a:rPr>
              <a:t> variables.</a:t>
            </a:r>
          </a:p>
        </p:txBody>
      </p:sp>
      <p:sp>
        <p:nvSpPr>
          <p:cNvPr id="4" name="Espace réservé du numéro de diapositive 3">
            <a:extLst>
              <a:ext uri="{FF2B5EF4-FFF2-40B4-BE49-F238E27FC236}">
                <a16:creationId xmlns:a16="http://schemas.microsoft.com/office/drawing/2014/main" id="{FB7AAB78-CC1B-97F9-D92C-9605282313CC}"/>
              </a:ext>
            </a:extLst>
          </p:cNvPr>
          <p:cNvSpPr>
            <a:spLocks noGrp="1"/>
          </p:cNvSpPr>
          <p:nvPr>
            <p:ph type="sldNum" sz="quarter" idx="5"/>
          </p:nvPr>
        </p:nvSpPr>
        <p:spPr/>
        <p:txBody>
          <a:bodyPr/>
          <a:lstStyle/>
          <a:p>
            <a:fld id="{A62EC21E-A6F6-4C42-B0A9-7BADF486F0B3}" type="slidenum">
              <a:rPr lang="en-GB" smtClean="0"/>
              <a:t>90</a:t>
            </a:fld>
            <a:endParaRPr lang="en-GB"/>
          </a:p>
        </p:txBody>
      </p:sp>
    </p:spTree>
    <p:extLst>
      <p:ext uri="{BB962C8B-B14F-4D97-AF65-F5344CB8AC3E}">
        <p14:creationId xmlns:p14="http://schemas.microsoft.com/office/powerpoint/2010/main" val="14840205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 </a:t>
            </a:r>
            <a:r>
              <a:rPr lang="fr-FR" dirty="0" err="1"/>
              <a:t>this</a:t>
            </a:r>
            <a:r>
              <a:rPr lang="fr-FR" dirty="0"/>
              <a:t> case, </a:t>
            </a:r>
            <a:r>
              <a:rPr lang="fr-FR" dirty="0" err="1"/>
              <a:t>you</a:t>
            </a:r>
            <a:r>
              <a:rPr lang="fr-FR" dirty="0"/>
              <a:t> </a:t>
            </a:r>
            <a:r>
              <a:rPr lang="fr-FR" dirty="0" err="1"/>
              <a:t>can’t</a:t>
            </a:r>
            <a:r>
              <a:rPr lang="fr-FR" dirty="0"/>
              <a:t> know if the </a:t>
            </a:r>
            <a:r>
              <a:rPr lang="fr-FR" dirty="0" err="1"/>
              <a:t>effect</a:t>
            </a:r>
            <a:r>
              <a:rPr lang="fr-FR" dirty="0"/>
              <a:t> of the training variable on </a:t>
            </a:r>
            <a:r>
              <a:rPr lang="fr-FR" dirty="0" err="1"/>
              <a:t>wage</a:t>
            </a:r>
            <a:r>
              <a:rPr lang="fr-FR" dirty="0"/>
              <a:t> </a:t>
            </a:r>
            <a:r>
              <a:rPr lang="fr-FR" dirty="0" err="1"/>
              <a:t>is</a:t>
            </a:r>
            <a:r>
              <a:rPr lang="fr-FR" dirty="0"/>
              <a:t> due to the training </a:t>
            </a:r>
            <a:r>
              <a:rPr lang="fr-FR" dirty="0" err="1"/>
              <a:t>itself</a:t>
            </a:r>
            <a:r>
              <a:rPr lang="fr-FR" dirty="0"/>
              <a:t>, or due to </a:t>
            </a:r>
            <a:r>
              <a:rPr lang="fr-FR" dirty="0" err="1"/>
              <a:t>some</a:t>
            </a:r>
            <a:r>
              <a:rPr lang="fr-FR" dirty="0"/>
              <a:t> </a:t>
            </a:r>
            <a:r>
              <a:rPr lang="fr-FR" dirty="0" err="1"/>
              <a:t>other</a:t>
            </a:r>
            <a:r>
              <a:rPr lang="fr-FR" dirty="0"/>
              <a:t> </a:t>
            </a:r>
            <a:r>
              <a:rPr lang="fr-FR" dirty="0" err="1"/>
              <a:t>characteristics</a:t>
            </a:r>
            <a:r>
              <a:rPr lang="fr-FR" dirty="0"/>
              <a:t> of the training group </a:t>
            </a:r>
            <a:r>
              <a:rPr lang="fr-FR" dirty="0" err="1"/>
              <a:t>that</a:t>
            </a:r>
            <a:r>
              <a:rPr lang="fr-FR" dirty="0"/>
              <a:t> </a:t>
            </a:r>
            <a:r>
              <a:rPr lang="fr-FR" dirty="0" err="1"/>
              <a:t>led</a:t>
            </a:r>
            <a:r>
              <a:rPr lang="fr-FR" dirty="0"/>
              <a:t> </a:t>
            </a:r>
            <a:r>
              <a:rPr lang="fr-FR" dirty="0" err="1"/>
              <a:t>them</a:t>
            </a:r>
            <a:r>
              <a:rPr lang="fr-FR" dirty="0"/>
              <a:t> to </a:t>
            </a:r>
            <a:r>
              <a:rPr lang="fr-FR" dirty="0" err="1"/>
              <a:t>undertake</a:t>
            </a:r>
            <a:r>
              <a:rPr lang="fr-FR" dirty="0"/>
              <a:t> training.</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91</a:t>
            </a:fld>
            <a:endParaRPr lang="en-GB"/>
          </a:p>
        </p:txBody>
      </p:sp>
    </p:spTree>
    <p:extLst>
      <p:ext uri="{BB962C8B-B14F-4D97-AF65-F5344CB8AC3E}">
        <p14:creationId xmlns:p14="http://schemas.microsoft.com/office/powerpoint/2010/main" val="31319929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top of </a:t>
            </a:r>
            <a:r>
              <a:rPr lang="fr-FR" dirty="0" err="1"/>
              <a:t>that</a:t>
            </a:r>
            <a:r>
              <a:rPr lang="fr-FR" dirty="0"/>
              <a:t>, </a:t>
            </a:r>
            <a:r>
              <a:rPr lang="fr-FR" dirty="0" err="1"/>
              <a:t>being</a:t>
            </a:r>
            <a:r>
              <a:rPr lang="fr-FR" dirty="0"/>
              <a:t> of a certain stratum of society </a:t>
            </a:r>
            <a:r>
              <a:rPr lang="fr-FR" dirty="0" err="1"/>
              <a:t>may</a:t>
            </a:r>
            <a:r>
              <a:rPr lang="fr-FR" dirty="0"/>
              <a:t> </a:t>
            </a:r>
            <a:r>
              <a:rPr lang="fr-FR" dirty="0" err="1"/>
              <a:t>be</a:t>
            </a:r>
            <a:r>
              <a:rPr lang="fr-FR" dirty="0"/>
              <a:t> </a:t>
            </a:r>
            <a:r>
              <a:rPr lang="fr-FR" dirty="0" err="1"/>
              <a:t>correlated</a:t>
            </a:r>
            <a:r>
              <a:rPr lang="fr-FR" dirty="0"/>
              <a:t> </a:t>
            </a:r>
            <a:r>
              <a:rPr lang="fr-FR" dirty="0" err="1"/>
              <a:t>with</a:t>
            </a:r>
            <a:r>
              <a:rPr lang="fr-FR" dirty="0"/>
              <a:t> </a:t>
            </a:r>
            <a:r>
              <a:rPr lang="fr-FR" dirty="0" err="1"/>
              <a:t>other</a:t>
            </a:r>
            <a:r>
              <a:rPr lang="fr-FR" dirty="0"/>
              <a:t> </a:t>
            </a:r>
            <a:r>
              <a:rPr lang="fr-FR" dirty="0" err="1"/>
              <a:t>unobserved</a:t>
            </a:r>
            <a:r>
              <a:rPr lang="fr-FR" dirty="0"/>
              <a:t> variables, etc. etc.</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92</a:t>
            </a:fld>
            <a:endParaRPr lang="en-GB"/>
          </a:p>
        </p:txBody>
      </p:sp>
    </p:spTree>
    <p:extLst>
      <p:ext uri="{BB962C8B-B14F-4D97-AF65-F5344CB8AC3E}">
        <p14:creationId xmlns:p14="http://schemas.microsoft.com/office/powerpoint/2010/main" val="1140509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ITT can </a:t>
            </a:r>
            <a:r>
              <a:rPr lang="fr-FR" dirty="0" err="1"/>
              <a:t>be</a:t>
            </a:r>
            <a:r>
              <a:rPr lang="fr-FR" dirty="0"/>
              <a:t> viable IF the </a:t>
            </a:r>
            <a:r>
              <a:rPr lang="fr-FR" dirty="0" err="1"/>
              <a:t>factors</a:t>
            </a:r>
            <a:r>
              <a:rPr lang="fr-FR" dirty="0"/>
              <a:t> </a:t>
            </a:r>
            <a:r>
              <a:rPr lang="fr-FR" dirty="0" err="1"/>
              <a:t>leading</a:t>
            </a:r>
            <a:r>
              <a:rPr lang="fr-FR" dirty="0"/>
              <a:t> to </a:t>
            </a:r>
            <a:r>
              <a:rPr lang="fr-FR" dirty="0" err="1"/>
              <a:t>lack</a:t>
            </a:r>
            <a:r>
              <a:rPr lang="fr-FR" dirty="0"/>
              <a:t> of </a:t>
            </a:r>
            <a:r>
              <a:rPr lang="fr-FR" dirty="0" err="1"/>
              <a:t>adherence</a:t>
            </a:r>
            <a:r>
              <a:rPr lang="fr-FR" dirty="0"/>
              <a:t> in the </a:t>
            </a:r>
            <a:r>
              <a:rPr lang="fr-FR" dirty="0" err="1"/>
              <a:t>study</a:t>
            </a:r>
            <a:r>
              <a:rPr lang="fr-FR" dirty="0"/>
              <a:t> are </a:t>
            </a:r>
            <a:r>
              <a:rPr lang="fr-FR" dirty="0" err="1"/>
              <a:t>similar</a:t>
            </a:r>
            <a:r>
              <a:rPr lang="fr-FR" dirty="0"/>
              <a:t> to </a:t>
            </a:r>
            <a:r>
              <a:rPr lang="fr-FR" dirty="0" err="1"/>
              <a:t>those</a:t>
            </a:r>
            <a:r>
              <a:rPr lang="fr-FR" dirty="0"/>
              <a:t> in the real world (</a:t>
            </a:r>
            <a:r>
              <a:rPr lang="fr-FR" dirty="0" err="1"/>
              <a:t>possibly</a:t>
            </a:r>
            <a:r>
              <a:rPr lang="fr-FR" dirty="0"/>
              <a:t>, </a:t>
            </a:r>
            <a:r>
              <a:rPr lang="fr-FR" dirty="0" err="1"/>
              <a:t>reasons</a:t>
            </a:r>
            <a:r>
              <a:rPr lang="fr-FR" dirty="0"/>
              <a:t> </a:t>
            </a:r>
            <a:r>
              <a:rPr lang="fr-FR" dirty="0" err="1"/>
              <a:t>that</a:t>
            </a:r>
            <a:r>
              <a:rPr lang="fr-FR" dirty="0"/>
              <a:t> lead participants to not </a:t>
            </a:r>
            <a:r>
              <a:rPr lang="fr-FR" dirty="0" err="1"/>
              <a:t>comply</a:t>
            </a:r>
            <a:r>
              <a:rPr lang="fr-FR" dirty="0"/>
              <a:t> to a </a:t>
            </a:r>
            <a:r>
              <a:rPr lang="fr-FR" dirty="0" err="1"/>
              <a:t>treatment</a:t>
            </a:r>
            <a:r>
              <a:rPr lang="fr-FR" dirty="0"/>
              <a:t> in a </a:t>
            </a:r>
            <a:r>
              <a:rPr lang="fr-FR" dirty="0" err="1"/>
              <a:t>study</a:t>
            </a:r>
            <a:r>
              <a:rPr lang="fr-FR" dirty="0"/>
              <a:t> </a:t>
            </a:r>
            <a:r>
              <a:rPr lang="fr-FR" dirty="0" err="1"/>
              <a:t>will</a:t>
            </a:r>
            <a:r>
              <a:rPr lang="fr-FR" dirty="0"/>
              <a:t> </a:t>
            </a:r>
            <a:r>
              <a:rPr lang="fr-FR" dirty="0" err="1"/>
              <a:t>be</a:t>
            </a:r>
            <a:r>
              <a:rPr lang="fr-FR" dirty="0"/>
              <a:t> the </a:t>
            </a:r>
            <a:r>
              <a:rPr lang="fr-FR" dirty="0" err="1"/>
              <a:t>same</a:t>
            </a:r>
            <a:r>
              <a:rPr lang="fr-FR" dirty="0"/>
              <a:t> </a:t>
            </a:r>
            <a:r>
              <a:rPr lang="fr-FR" dirty="0" err="1"/>
              <a:t>among</a:t>
            </a:r>
            <a:r>
              <a:rPr lang="fr-FR" dirty="0"/>
              <a:t> patients in real life).</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94</a:t>
            </a:fld>
            <a:endParaRPr lang="en-GB"/>
          </a:p>
        </p:txBody>
      </p:sp>
    </p:spTree>
    <p:extLst>
      <p:ext uri="{BB962C8B-B14F-4D97-AF65-F5344CB8AC3E}">
        <p14:creationId xmlns:p14="http://schemas.microsoft.com/office/powerpoint/2010/main" val="39627921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It </a:t>
            </a:r>
            <a:r>
              <a:rPr lang="fr-FR" dirty="0" err="1"/>
              <a:t>comes</a:t>
            </a:r>
            <a:r>
              <a:rPr lang="fr-FR" dirty="0"/>
              <a:t> </a:t>
            </a:r>
            <a:r>
              <a:rPr lang="fr-FR" dirty="0" err="1"/>
              <a:t>actually</a:t>
            </a:r>
            <a:r>
              <a:rPr lang="fr-FR" dirty="0"/>
              <a:t> in a lot of </a:t>
            </a:r>
            <a:r>
              <a:rPr lang="fr-FR" dirty="0" err="1"/>
              <a:t>different</a:t>
            </a:r>
            <a:r>
              <a:rPr lang="fr-FR" dirty="0"/>
              <a:t> </a:t>
            </a:r>
            <a:r>
              <a:rPr lang="fr-FR" dirty="0" err="1"/>
              <a:t>forms</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95</a:t>
            </a:fld>
            <a:endParaRPr lang="en-GB"/>
          </a:p>
        </p:txBody>
      </p:sp>
    </p:spTree>
    <p:extLst>
      <p:ext uri="{BB962C8B-B14F-4D97-AF65-F5344CB8AC3E}">
        <p14:creationId xmlns:p14="http://schemas.microsoft.com/office/powerpoint/2010/main" val="42288533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Non-</a:t>
            </a:r>
            <a:r>
              <a:rPr lang="fr-FR" dirty="0" err="1"/>
              <a:t>drinkers</a:t>
            </a:r>
            <a:r>
              <a:rPr lang="fr-FR" dirty="0"/>
              <a:t>, or people </a:t>
            </a:r>
            <a:r>
              <a:rPr lang="fr-FR" dirty="0" err="1"/>
              <a:t>who</a:t>
            </a:r>
            <a:r>
              <a:rPr lang="fr-FR" dirty="0"/>
              <a:t> drink </a:t>
            </a:r>
            <a:r>
              <a:rPr lang="fr-FR" dirty="0" err="1"/>
              <a:t>occasionally</a:t>
            </a:r>
            <a:r>
              <a:rPr lang="fr-FR" dirty="0"/>
              <a:t>, I </a:t>
            </a:r>
            <a:r>
              <a:rPr lang="fr-FR" dirty="0" err="1"/>
              <a:t>would</a:t>
            </a:r>
            <a:r>
              <a:rPr lang="fr-FR" dirty="0"/>
              <a:t> </a:t>
            </a:r>
            <a:r>
              <a:rPr lang="fr-FR" dirty="0" err="1"/>
              <a:t>expect</a:t>
            </a:r>
            <a:r>
              <a:rPr lang="fr-FR" dirty="0"/>
              <a:t> a </a:t>
            </a:r>
            <a:r>
              <a:rPr lang="fr-FR" dirty="0" err="1"/>
              <a:t>true</a:t>
            </a:r>
            <a:r>
              <a:rPr lang="fr-FR" dirty="0"/>
              <a:t> </a:t>
            </a:r>
            <a:r>
              <a:rPr lang="fr-FR" dirty="0" err="1"/>
              <a:t>response</a:t>
            </a:r>
            <a:r>
              <a:rPr lang="fr-FR" dirty="0"/>
              <a:t>. </a:t>
            </a:r>
            <a:r>
              <a:rPr lang="fr-FR" dirty="0">
                <a:sym typeface="Wingdings" panose="05000000000000000000" pitchFamily="2" charset="2"/>
              </a:rPr>
              <a:t> Possible </a:t>
            </a:r>
            <a:r>
              <a:rPr lang="fr-FR" dirty="0" err="1">
                <a:sym typeface="Wingdings" panose="05000000000000000000" pitchFamily="2" charset="2"/>
              </a:rPr>
              <a:t>underestimation</a:t>
            </a:r>
            <a:r>
              <a:rPr lang="fr-FR" dirty="0">
                <a:sym typeface="Wingdings" panose="05000000000000000000" pitchFamily="2" charset="2"/>
              </a:rPr>
              <a:t> of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prevalence</a:t>
            </a:r>
            <a:r>
              <a:rPr lang="fr-FR" dirty="0">
                <a:sym typeface="Wingdings" panose="05000000000000000000" pitchFamily="2" charset="2"/>
              </a:rPr>
              <a:t> of binge </a:t>
            </a:r>
            <a:r>
              <a:rPr lang="fr-FR" dirty="0" err="1">
                <a:sym typeface="Wingdings" panose="05000000000000000000" pitchFamily="2" charset="2"/>
              </a:rPr>
              <a:t>drinking</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96</a:t>
            </a:fld>
            <a:endParaRPr lang="en-GB"/>
          </a:p>
        </p:txBody>
      </p:sp>
    </p:spTree>
    <p:extLst>
      <p:ext uri="{BB962C8B-B14F-4D97-AF65-F5344CB8AC3E}">
        <p14:creationId xmlns:p14="http://schemas.microsoft.com/office/powerpoint/2010/main" val="1434594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99</a:t>
            </a:fld>
            <a:endParaRPr lang="en-GB"/>
          </a:p>
        </p:txBody>
      </p:sp>
    </p:spTree>
    <p:extLst>
      <p:ext uri="{BB962C8B-B14F-4D97-AF65-F5344CB8AC3E}">
        <p14:creationId xmlns:p14="http://schemas.microsoft.com/office/powerpoint/2010/main" val="40072449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It’s</a:t>
            </a:r>
            <a:r>
              <a:rPr lang="fr-FR" dirty="0"/>
              <a:t> </a:t>
            </a:r>
            <a:r>
              <a:rPr lang="fr-FR" dirty="0" err="1"/>
              <a:t>also</a:t>
            </a:r>
            <a:r>
              <a:rPr lang="fr-FR" dirty="0"/>
              <a:t> </a:t>
            </a:r>
            <a:r>
              <a:rPr lang="fr-FR" dirty="0" err="1"/>
              <a:t>called</a:t>
            </a:r>
            <a:r>
              <a:rPr lang="fr-FR" dirty="0"/>
              <a:t> a </a:t>
            </a:r>
            <a:r>
              <a:rPr lang="fr-FR" dirty="0" err="1"/>
              <a:t>confounder</a:t>
            </a:r>
            <a:r>
              <a:rPr lang="fr-FR" dirty="0"/>
              <a:t> variable: if </a:t>
            </a:r>
            <a:r>
              <a:rPr lang="fr-FR" dirty="0" err="1"/>
              <a:t>it</a:t>
            </a:r>
            <a:r>
              <a:rPr lang="fr-FR" dirty="0"/>
              <a:t> </a:t>
            </a:r>
            <a:r>
              <a:rPr lang="fr-FR" dirty="0" err="1"/>
              <a:t>is</a:t>
            </a:r>
            <a:r>
              <a:rPr lang="fr-FR" dirty="0"/>
              <a:t> not </a:t>
            </a:r>
            <a:r>
              <a:rPr lang="fr-FR" dirty="0" err="1"/>
              <a:t>included</a:t>
            </a:r>
            <a:r>
              <a:rPr lang="fr-FR" dirty="0"/>
              <a:t> in the </a:t>
            </a:r>
            <a:r>
              <a:rPr lang="fr-FR" dirty="0" err="1"/>
              <a:t>analysis</a:t>
            </a:r>
            <a:r>
              <a:rPr lang="fr-FR" dirty="0"/>
              <a:t>, </a:t>
            </a:r>
            <a:r>
              <a:rPr lang="fr-FR" dirty="0" err="1"/>
              <a:t>it</a:t>
            </a:r>
            <a:r>
              <a:rPr lang="fr-FR" dirty="0"/>
              <a:t> </a:t>
            </a:r>
            <a:r>
              <a:rPr lang="fr-FR" dirty="0" err="1"/>
              <a:t>creates</a:t>
            </a:r>
            <a:r>
              <a:rPr lang="fr-FR" dirty="0"/>
              <a:t> </a:t>
            </a:r>
            <a:r>
              <a:rPr lang="fr-FR" dirty="0" err="1"/>
              <a:t>spurious</a:t>
            </a:r>
            <a:r>
              <a:rPr lang="fr-FR" dirty="0"/>
              <a:t> </a:t>
            </a:r>
            <a:r>
              <a:rPr lang="fr-FR" dirty="0" err="1"/>
              <a:t>correlations</a:t>
            </a:r>
            <a:r>
              <a:rPr lang="fr-FR" dirty="0"/>
              <a:t> </a:t>
            </a:r>
            <a:r>
              <a:rPr lang="fr-FR" dirty="0" err="1"/>
              <a:t>between</a:t>
            </a:r>
            <a:r>
              <a:rPr lang="fr-FR" dirty="0"/>
              <a:t> the variables </a:t>
            </a:r>
            <a:r>
              <a:rPr lang="fr-FR" dirty="0" err="1"/>
              <a:t>it</a:t>
            </a:r>
            <a:r>
              <a:rPr lang="fr-FR" dirty="0"/>
              <a:t> </a:t>
            </a:r>
            <a:r>
              <a:rPr lang="fr-FR" dirty="0" err="1"/>
              <a:t>determines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102</a:t>
            </a:fld>
            <a:endParaRPr lang="en-GB"/>
          </a:p>
        </p:txBody>
      </p:sp>
    </p:spTree>
    <p:extLst>
      <p:ext uri="{BB962C8B-B14F-4D97-AF65-F5344CB8AC3E}">
        <p14:creationId xmlns:p14="http://schemas.microsoft.com/office/powerpoint/2010/main" val="2044338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11</a:t>
            </a:fld>
            <a:endParaRPr lang="en-GB"/>
          </a:p>
        </p:txBody>
      </p:sp>
    </p:spTree>
    <p:extLst>
      <p:ext uri="{BB962C8B-B14F-4D97-AF65-F5344CB8AC3E}">
        <p14:creationId xmlns:p14="http://schemas.microsoft.com/office/powerpoint/2010/main" val="27391597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1F8E4-0C30-54C1-8C07-D4DB7254315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CA6241D-0E52-6875-8AEA-67980A3CD64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244E572-5815-3D5B-8816-7C1E85B63F44}"/>
              </a:ext>
            </a:extLst>
          </p:cNvPr>
          <p:cNvSpPr>
            <a:spLocks noGrp="1"/>
          </p:cNvSpPr>
          <p:nvPr>
            <p:ph type="body" idx="1"/>
          </p:nvPr>
        </p:nvSpPr>
        <p:spPr/>
        <p:txBody>
          <a:bodyPr/>
          <a:lstStyle/>
          <a:p>
            <a:r>
              <a:rPr lang="fr-FR" dirty="0"/>
              <a:t>I </a:t>
            </a:r>
            <a:r>
              <a:rPr lang="fr-FR" dirty="0" err="1"/>
              <a:t>won’t</a:t>
            </a:r>
            <a:r>
              <a:rPr lang="fr-FR" dirty="0"/>
              <a:t> </a:t>
            </a:r>
            <a:r>
              <a:rPr lang="fr-FR" dirty="0" err="1"/>
              <a:t>list</a:t>
            </a:r>
            <a:r>
              <a:rPr lang="fr-FR" dirty="0"/>
              <a:t> ALL of </a:t>
            </a:r>
            <a:r>
              <a:rPr lang="fr-FR" dirty="0" err="1"/>
              <a:t>them</a:t>
            </a:r>
            <a:r>
              <a:rPr lang="fr-FR" dirty="0"/>
              <a:t>, </a:t>
            </a:r>
            <a:r>
              <a:rPr lang="fr-FR" dirty="0" err="1"/>
              <a:t>some</a:t>
            </a:r>
            <a:r>
              <a:rPr lang="fr-FR" dirty="0"/>
              <a:t> are </a:t>
            </a:r>
            <a:r>
              <a:rPr lang="fr-FR" dirty="0" err="1"/>
              <a:t>quite</a:t>
            </a:r>
            <a:r>
              <a:rPr lang="fr-FR" dirty="0"/>
              <a:t> </a:t>
            </a:r>
            <a:r>
              <a:rPr lang="fr-FR" dirty="0" err="1"/>
              <a:t>difficult</a:t>
            </a:r>
            <a:r>
              <a:rPr lang="fr-FR" dirty="0"/>
              <a:t> (and I </a:t>
            </a:r>
            <a:r>
              <a:rPr lang="fr-FR" dirty="0" err="1"/>
              <a:t>don’t</a:t>
            </a:r>
            <a:r>
              <a:rPr lang="fr-FR" dirty="0"/>
              <a:t> </a:t>
            </a:r>
            <a:r>
              <a:rPr lang="fr-FR" dirty="0" err="1"/>
              <a:t>feel</a:t>
            </a:r>
            <a:r>
              <a:rPr lang="fr-FR" dirty="0"/>
              <a:t> </a:t>
            </a:r>
            <a:r>
              <a:rPr lang="fr-FR" dirty="0" err="1"/>
              <a:t>technically</a:t>
            </a:r>
            <a:r>
              <a:rPr lang="fr-FR" dirty="0"/>
              <a:t> good </a:t>
            </a:r>
            <a:r>
              <a:rPr lang="fr-FR" dirty="0" err="1"/>
              <a:t>enough</a:t>
            </a:r>
            <a:r>
              <a:rPr lang="fr-FR" dirty="0"/>
              <a:t> to vulgarise the </a:t>
            </a:r>
            <a:r>
              <a:rPr lang="fr-FR" dirty="0" err="1"/>
              <a:t>most</a:t>
            </a:r>
            <a:r>
              <a:rPr lang="fr-FR" dirty="0"/>
              <a:t> </a:t>
            </a:r>
            <a:r>
              <a:rPr lang="fr-FR" dirty="0" err="1"/>
              <a:t>complicated</a:t>
            </a:r>
            <a:r>
              <a:rPr lang="fr-FR" dirty="0"/>
              <a:t> </a:t>
            </a:r>
            <a:r>
              <a:rPr lang="fr-FR" dirty="0" err="1"/>
              <a:t>ones</a:t>
            </a:r>
            <a:r>
              <a:rPr lang="fr-FR" dirty="0"/>
              <a:t>), but </a:t>
            </a:r>
            <a:r>
              <a:rPr lang="fr-FR" dirty="0" err="1"/>
              <a:t>you’ll</a:t>
            </a:r>
            <a:r>
              <a:rPr lang="fr-FR" dirty="0"/>
              <a:t> </a:t>
            </a:r>
            <a:r>
              <a:rPr lang="fr-FR" dirty="0" err="1"/>
              <a:t>get</a:t>
            </a:r>
            <a:r>
              <a:rPr lang="fr-FR" dirty="0"/>
              <a:t> </a:t>
            </a:r>
            <a:r>
              <a:rPr lang="fr-FR" dirty="0" err="1"/>
              <a:t>those</a:t>
            </a:r>
            <a:r>
              <a:rPr lang="fr-FR" dirty="0"/>
              <a:t> </a:t>
            </a:r>
            <a:r>
              <a:rPr lang="fr-FR" dirty="0" err="1"/>
              <a:t>that</a:t>
            </a:r>
            <a:r>
              <a:rPr lang="fr-FR" dirty="0"/>
              <a:t> are </a:t>
            </a:r>
            <a:r>
              <a:rPr lang="fr-FR" dirty="0" err="1"/>
              <a:t>perfectly</a:t>
            </a:r>
            <a:r>
              <a:rPr lang="fr-FR" dirty="0"/>
              <a:t> </a:t>
            </a:r>
            <a:r>
              <a:rPr lang="fr-FR" dirty="0" err="1"/>
              <a:t>doable</a:t>
            </a:r>
            <a:r>
              <a:rPr lang="fr-FR" dirty="0"/>
              <a:t> by junior DS.</a:t>
            </a:r>
          </a:p>
        </p:txBody>
      </p:sp>
      <p:sp>
        <p:nvSpPr>
          <p:cNvPr id="4" name="Espace réservé du numéro de diapositive 3">
            <a:extLst>
              <a:ext uri="{FF2B5EF4-FFF2-40B4-BE49-F238E27FC236}">
                <a16:creationId xmlns:a16="http://schemas.microsoft.com/office/drawing/2014/main" id="{4525E2FD-852C-D2AE-CDA5-7A6B40FF7542}"/>
              </a:ext>
            </a:extLst>
          </p:cNvPr>
          <p:cNvSpPr>
            <a:spLocks noGrp="1"/>
          </p:cNvSpPr>
          <p:nvPr>
            <p:ph type="sldNum" sz="quarter" idx="5"/>
          </p:nvPr>
        </p:nvSpPr>
        <p:spPr/>
        <p:txBody>
          <a:bodyPr/>
          <a:lstStyle/>
          <a:p>
            <a:fld id="{A62EC21E-A6F6-4C42-B0A9-7BADF486F0B3}" type="slidenum">
              <a:rPr lang="en-GB" smtClean="0"/>
              <a:t>103</a:t>
            </a:fld>
            <a:endParaRPr lang="en-GB"/>
          </a:p>
        </p:txBody>
      </p:sp>
    </p:spTree>
    <p:extLst>
      <p:ext uri="{BB962C8B-B14F-4D97-AF65-F5344CB8AC3E}">
        <p14:creationId xmlns:p14="http://schemas.microsoft.com/office/powerpoint/2010/main" val="2355336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88B1C-A998-4CCB-D7A8-FDC83B10737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FC15995-90E8-05CD-05FD-9376A8858C8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A0C693E-1114-53B4-E412-5B5A0F110758}"/>
              </a:ext>
            </a:extLst>
          </p:cNvPr>
          <p:cNvSpPr>
            <a:spLocks noGrp="1"/>
          </p:cNvSpPr>
          <p:nvPr>
            <p:ph type="body" idx="1"/>
          </p:nvPr>
        </p:nvSpPr>
        <p:spPr/>
        <p:txBody>
          <a:bodyPr/>
          <a:lstStyle/>
          <a:p>
            <a:r>
              <a:rPr lang="fr-FR" dirty="0"/>
              <a:t>Plus </a:t>
            </a:r>
            <a:r>
              <a:rPr lang="fr-FR" dirty="0" err="1"/>
              <a:t>it</a:t>
            </a:r>
            <a:r>
              <a:rPr lang="fr-FR" dirty="0"/>
              <a:t> </a:t>
            </a:r>
            <a:r>
              <a:rPr lang="fr-FR" dirty="0" err="1"/>
              <a:t>is</a:t>
            </a:r>
            <a:r>
              <a:rPr lang="fr-FR" dirty="0"/>
              <a:t> </a:t>
            </a:r>
            <a:r>
              <a:rPr lang="fr-FR" dirty="0" err="1"/>
              <a:t>also</a:t>
            </a:r>
            <a:r>
              <a:rPr lang="fr-FR" dirty="0"/>
              <a:t> a good communication </a:t>
            </a:r>
            <a:r>
              <a:rPr lang="fr-FR" dirty="0" err="1"/>
              <a:t>tool</a:t>
            </a:r>
            <a:r>
              <a:rPr lang="fr-FR" dirty="0"/>
              <a:t>. </a:t>
            </a:r>
            <a:r>
              <a:rPr lang="fr-FR" dirty="0" err="1"/>
              <a:t>It’s</a:t>
            </a:r>
            <a:r>
              <a:rPr lang="fr-FR" dirty="0"/>
              <a:t> not </a:t>
            </a:r>
            <a:r>
              <a:rPr lang="fr-FR" dirty="0" err="1"/>
              <a:t>really</a:t>
            </a:r>
            <a:r>
              <a:rPr lang="fr-FR" dirty="0"/>
              <a:t> </a:t>
            </a:r>
            <a:r>
              <a:rPr lang="fr-FR" dirty="0" err="1"/>
              <a:t>popular</a:t>
            </a:r>
            <a:r>
              <a:rPr lang="fr-FR" dirty="0"/>
              <a:t> in </a:t>
            </a:r>
            <a:r>
              <a:rPr lang="fr-FR" dirty="0" err="1"/>
              <a:t>econometrics</a:t>
            </a:r>
            <a:r>
              <a:rPr lang="fr-FR" dirty="0"/>
              <a:t> for </a:t>
            </a:r>
            <a:r>
              <a:rPr lang="fr-FR" dirty="0" err="1"/>
              <a:t>some</a:t>
            </a:r>
            <a:r>
              <a:rPr lang="fr-FR" dirty="0"/>
              <a:t> </a:t>
            </a:r>
            <a:r>
              <a:rPr lang="fr-FR" dirty="0" err="1"/>
              <a:t>reason</a:t>
            </a:r>
            <a:r>
              <a:rPr lang="fr-FR" dirty="0"/>
              <a:t> (and I </a:t>
            </a:r>
            <a:r>
              <a:rPr lang="fr-FR" dirty="0" err="1"/>
              <a:t>don’t</a:t>
            </a:r>
            <a:r>
              <a:rPr lang="fr-FR" dirty="0"/>
              <a:t> know </a:t>
            </a:r>
            <a:r>
              <a:rPr lang="fr-FR" dirty="0" err="1"/>
              <a:t>why</a:t>
            </a:r>
            <a:r>
              <a:rPr lang="fr-FR" dirty="0"/>
              <a:t>)</a:t>
            </a:r>
          </a:p>
        </p:txBody>
      </p:sp>
      <p:sp>
        <p:nvSpPr>
          <p:cNvPr id="4" name="Espace réservé du numéro de diapositive 3">
            <a:extLst>
              <a:ext uri="{FF2B5EF4-FFF2-40B4-BE49-F238E27FC236}">
                <a16:creationId xmlns:a16="http://schemas.microsoft.com/office/drawing/2014/main" id="{107145C7-1CB4-0992-8795-A551C5D46D05}"/>
              </a:ext>
            </a:extLst>
          </p:cNvPr>
          <p:cNvSpPr>
            <a:spLocks noGrp="1"/>
          </p:cNvSpPr>
          <p:nvPr>
            <p:ph type="sldNum" sz="quarter" idx="5"/>
          </p:nvPr>
        </p:nvSpPr>
        <p:spPr/>
        <p:txBody>
          <a:bodyPr/>
          <a:lstStyle/>
          <a:p>
            <a:fld id="{A62EC21E-A6F6-4C42-B0A9-7BADF486F0B3}" type="slidenum">
              <a:rPr lang="en-GB" smtClean="0"/>
              <a:t>104</a:t>
            </a:fld>
            <a:endParaRPr lang="en-GB"/>
          </a:p>
        </p:txBody>
      </p:sp>
    </p:spTree>
    <p:extLst>
      <p:ext uri="{BB962C8B-B14F-4D97-AF65-F5344CB8AC3E}">
        <p14:creationId xmlns:p14="http://schemas.microsoft.com/office/powerpoint/2010/main" val="2277389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B75AA-6AF0-4735-DC7F-7C6C1C5F505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00D4DD1-4F50-33DF-6156-B2608DA73FA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73625CD-999B-6B36-A3A7-CBD808DACE7F}"/>
              </a:ext>
            </a:extLst>
          </p:cNvPr>
          <p:cNvSpPr>
            <a:spLocks noGrp="1"/>
          </p:cNvSpPr>
          <p:nvPr>
            <p:ph type="body" idx="1"/>
          </p:nvPr>
        </p:nvSpPr>
        <p:spPr/>
        <p:txBody>
          <a:bodyPr/>
          <a:lstStyle/>
          <a:p>
            <a:r>
              <a:rPr lang="fr-FR" dirty="0" err="1"/>
              <a:t>Here</a:t>
            </a:r>
            <a:r>
              <a:rPr lang="fr-FR" dirty="0"/>
              <a:t>, if </a:t>
            </a:r>
            <a:r>
              <a:rPr lang="fr-FR" dirty="0" err="1"/>
              <a:t>you</a:t>
            </a:r>
            <a:r>
              <a:rPr lang="fr-FR" dirty="0"/>
              <a:t> </a:t>
            </a:r>
            <a:r>
              <a:rPr lang="fr-FR" dirty="0" err="1"/>
              <a:t>included</a:t>
            </a:r>
            <a:r>
              <a:rPr lang="fr-FR" dirty="0"/>
              <a:t> </a:t>
            </a:r>
            <a:r>
              <a:rPr lang="fr-FR" dirty="0" err="1"/>
              <a:t>ability</a:t>
            </a:r>
            <a:r>
              <a:rPr lang="fr-FR" dirty="0"/>
              <a:t> first </a:t>
            </a:r>
            <a:r>
              <a:rPr lang="fr-FR" dirty="0" err="1"/>
              <a:t>instead</a:t>
            </a:r>
            <a:r>
              <a:rPr lang="fr-FR" dirty="0"/>
              <a:t> of occupation, </a:t>
            </a:r>
            <a:r>
              <a:rPr lang="fr-FR" dirty="0" err="1"/>
              <a:t>you</a:t>
            </a:r>
            <a:r>
              <a:rPr lang="fr-FR" dirty="0"/>
              <a:t> </a:t>
            </a:r>
            <a:r>
              <a:rPr lang="fr-FR" dirty="0" err="1"/>
              <a:t>would</a:t>
            </a:r>
            <a:r>
              <a:rPr lang="fr-FR" dirty="0"/>
              <a:t> have a </a:t>
            </a:r>
            <a:r>
              <a:rPr lang="fr-FR" dirty="0" err="1"/>
              <a:t>different</a:t>
            </a:r>
            <a:r>
              <a:rPr lang="fr-FR" dirty="0"/>
              <a:t> </a:t>
            </a:r>
            <a:r>
              <a:rPr lang="fr-FR" dirty="0" err="1"/>
              <a:t>bias</a:t>
            </a:r>
            <a:r>
              <a:rPr lang="fr-FR" dirty="0"/>
              <a:t> in the </a:t>
            </a:r>
            <a:r>
              <a:rPr lang="fr-FR" dirty="0" err="1"/>
              <a:t>female</a:t>
            </a:r>
            <a:r>
              <a:rPr lang="fr-FR" dirty="0"/>
              <a:t> &amp; </a:t>
            </a:r>
            <a:r>
              <a:rPr lang="fr-FR" dirty="0" err="1"/>
              <a:t>ability</a:t>
            </a:r>
            <a:r>
              <a:rPr lang="fr-FR" dirty="0"/>
              <a:t> variables (</a:t>
            </a:r>
            <a:r>
              <a:rPr lang="fr-FR" dirty="0" err="1"/>
              <a:t>they</a:t>
            </a:r>
            <a:r>
              <a:rPr lang="fr-FR" dirty="0"/>
              <a:t> </a:t>
            </a:r>
            <a:r>
              <a:rPr lang="fr-FR" dirty="0" err="1"/>
              <a:t>would</a:t>
            </a:r>
            <a:r>
              <a:rPr lang="fr-FR" dirty="0"/>
              <a:t> </a:t>
            </a:r>
            <a:r>
              <a:rPr lang="fr-FR" dirty="0" err="1"/>
              <a:t>both</a:t>
            </a:r>
            <a:r>
              <a:rPr lang="fr-FR" dirty="0"/>
              <a:t> </a:t>
            </a:r>
            <a:r>
              <a:rPr lang="fr-FR" dirty="0" err="1"/>
              <a:t>include</a:t>
            </a:r>
            <a:r>
              <a:rPr lang="fr-FR" dirty="0"/>
              <a:t> indirect </a:t>
            </a:r>
            <a:r>
              <a:rPr lang="fr-FR" dirty="0" err="1"/>
              <a:t>effects</a:t>
            </a:r>
            <a:r>
              <a:rPr lang="fr-FR" dirty="0"/>
              <a:t>: occupation on </a:t>
            </a:r>
            <a:r>
              <a:rPr lang="fr-FR" dirty="0" err="1"/>
              <a:t>wage</a:t>
            </a:r>
            <a:r>
              <a:rPr lang="fr-FR" dirty="0"/>
              <a:t> </a:t>
            </a:r>
            <a:r>
              <a:rPr lang="fr-FR" dirty="0" err="1"/>
              <a:t>through</a:t>
            </a:r>
            <a:r>
              <a:rPr lang="fr-FR" dirty="0"/>
              <a:t> </a:t>
            </a:r>
            <a:r>
              <a:rPr lang="fr-FR" dirty="0" err="1"/>
              <a:t>being</a:t>
            </a:r>
            <a:r>
              <a:rPr lang="fr-FR" dirty="0"/>
              <a:t> a </a:t>
            </a:r>
            <a:r>
              <a:rPr lang="fr-FR" dirty="0" err="1"/>
              <a:t>woman</a:t>
            </a:r>
            <a:r>
              <a:rPr lang="fr-FR" dirty="0"/>
              <a:t>, occupation on </a:t>
            </a:r>
            <a:r>
              <a:rPr lang="fr-FR" dirty="0" err="1"/>
              <a:t>wage</a:t>
            </a:r>
            <a:r>
              <a:rPr lang="fr-FR" dirty="0"/>
              <a:t> </a:t>
            </a:r>
            <a:r>
              <a:rPr lang="fr-FR" dirty="0" err="1"/>
              <a:t>through</a:t>
            </a:r>
            <a:r>
              <a:rPr lang="fr-FR" dirty="0"/>
              <a:t> </a:t>
            </a:r>
            <a:r>
              <a:rPr lang="fr-FR" dirty="0" err="1"/>
              <a:t>ability</a:t>
            </a:r>
            <a:r>
              <a:rPr lang="fr-FR" dirty="0"/>
              <a:t>)</a:t>
            </a:r>
          </a:p>
          <a:p>
            <a:r>
              <a:rPr lang="fr-FR" dirty="0"/>
              <a:t>You can have a look at how coefficients </a:t>
            </a:r>
            <a:r>
              <a:rPr lang="fr-FR" dirty="0" err="1"/>
              <a:t>vary</a:t>
            </a:r>
            <a:r>
              <a:rPr lang="fr-FR" dirty="0"/>
              <a:t> as </a:t>
            </a:r>
            <a:r>
              <a:rPr lang="fr-FR" dirty="0" err="1"/>
              <a:t>you</a:t>
            </a:r>
            <a:r>
              <a:rPr lang="fr-FR" dirty="0"/>
              <a:t> </a:t>
            </a:r>
            <a:r>
              <a:rPr lang="fr-FR" dirty="0" err="1"/>
              <a:t>add</a:t>
            </a:r>
            <a:r>
              <a:rPr lang="fr-FR" dirty="0"/>
              <a:t> </a:t>
            </a:r>
            <a:r>
              <a:rPr lang="fr-FR" dirty="0" err="1"/>
              <a:t>your</a:t>
            </a:r>
            <a:r>
              <a:rPr lang="fr-FR" dirty="0"/>
              <a:t> </a:t>
            </a:r>
            <a:r>
              <a:rPr lang="fr-FR" dirty="0" err="1"/>
              <a:t>covariates</a:t>
            </a:r>
            <a:endParaRPr lang="fr-FR" dirty="0"/>
          </a:p>
        </p:txBody>
      </p:sp>
      <p:sp>
        <p:nvSpPr>
          <p:cNvPr id="4" name="Espace réservé du numéro de diapositive 3">
            <a:extLst>
              <a:ext uri="{FF2B5EF4-FFF2-40B4-BE49-F238E27FC236}">
                <a16:creationId xmlns:a16="http://schemas.microsoft.com/office/drawing/2014/main" id="{C9BAC50C-81F7-7819-0C77-69886A834BD0}"/>
              </a:ext>
            </a:extLst>
          </p:cNvPr>
          <p:cNvSpPr>
            <a:spLocks noGrp="1"/>
          </p:cNvSpPr>
          <p:nvPr>
            <p:ph type="sldNum" sz="quarter" idx="5"/>
          </p:nvPr>
        </p:nvSpPr>
        <p:spPr/>
        <p:txBody>
          <a:bodyPr/>
          <a:lstStyle/>
          <a:p>
            <a:fld id="{A62EC21E-A6F6-4C42-B0A9-7BADF486F0B3}" type="slidenum">
              <a:rPr lang="en-GB" smtClean="0"/>
              <a:t>105</a:t>
            </a:fld>
            <a:endParaRPr lang="en-GB"/>
          </a:p>
        </p:txBody>
      </p:sp>
    </p:spTree>
    <p:extLst>
      <p:ext uri="{BB962C8B-B14F-4D97-AF65-F5344CB8AC3E}">
        <p14:creationId xmlns:p14="http://schemas.microsoft.com/office/powerpoint/2010/main" val="6730578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7B735-F824-56D1-B3D4-1254ECF6054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8CA6C4-4A4C-02E7-BC37-FC08AB9B22B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6CCA04B-347A-C800-003D-ACCBC749BC7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5764B06-CA67-F3AD-DD64-D96B65F653E5}"/>
              </a:ext>
            </a:extLst>
          </p:cNvPr>
          <p:cNvSpPr>
            <a:spLocks noGrp="1"/>
          </p:cNvSpPr>
          <p:nvPr>
            <p:ph type="sldNum" sz="quarter" idx="5"/>
          </p:nvPr>
        </p:nvSpPr>
        <p:spPr/>
        <p:txBody>
          <a:bodyPr/>
          <a:lstStyle/>
          <a:p>
            <a:fld id="{A62EC21E-A6F6-4C42-B0A9-7BADF486F0B3}" type="slidenum">
              <a:rPr lang="en-GB" smtClean="0"/>
              <a:t>106</a:t>
            </a:fld>
            <a:endParaRPr lang="en-GB"/>
          </a:p>
        </p:txBody>
      </p:sp>
    </p:spTree>
    <p:extLst>
      <p:ext uri="{BB962C8B-B14F-4D97-AF65-F5344CB8AC3E}">
        <p14:creationId xmlns:p14="http://schemas.microsoft.com/office/powerpoint/2010/main" val="6997943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Sampling error can happens even with stratified sampling (i.e. sampling people randomly according to some characteristics, like gender, age, socioeconomic status,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a simple example but this can be done on multiple variables</a:t>
            </a:r>
          </a:p>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107</a:t>
            </a:fld>
            <a:endParaRPr lang="en-GB"/>
          </a:p>
        </p:txBody>
      </p:sp>
    </p:spTree>
    <p:extLst>
      <p:ext uri="{BB962C8B-B14F-4D97-AF65-F5344CB8AC3E}">
        <p14:creationId xmlns:p14="http://schemas.microsoft.com/office/powerpoint/2010/main" val="2371365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 in a longitudinal </a:t>
            </a:r>
            <a:r>
              <a:rPr lang="fr-FR" dirty="0" err="1"/>
              <a:t>survey</a:t>
            </a:r>
            <a:r>
              <a:rPr lang="fr-FR" dirty="0"/>
              <a:t>: the </a:t>
            </a:r>
            <a:r>
              <a:rPr lang="fr-FR" dirty="0" err="1"/>
              <a:t>most</a:t>
            </a:r>
            <a:r>
              <a:rPr lang="fr-FR" dirty="0"/>
              <a:t> </a:t>
            </a:r>
            <a:r>
              <a:rPr lang="fr-FR" dirty="0" err="1"/>
              <a:t>busy</a:t>
            </a:r>
            <a:r>
              <a:rPr lang="fr-FR" dirty="0"/>
              <a:t> people stop </a:t>
            </a:r>
            <a:r>
              <a:rPr lang="fr-FR" dirty="0" err="1"/>
              <a:t>responding</a:t>
            </a:r>
            <a:r>
              <a:rPr lang="fr-FR" dirty="0"/>
              <a:t> at </a:t>
            </a:r>
            <a:r>
              <a:rPr lang="fr-FR" dirty="0" err="1"/>
              <a:t>some</a:t>
            </a:r>
            <a:r>
              <a:rPr lang="fr-FR" dirty="0"/>
              <a:t> point. If </a:t>
            </a:r>
            <a:r>
              <a:rPr lang="fr-FR" dirty="0" err="1"/>
              <a:t>you</a:t>
            </a:r>
            <a:r>
              <a:rPr lang="fr-FR" dirty="0"/>
              <a:t> can </a:t>
            </a:r>
            <a:r>
              <a:rPr lang="fr-FR" dirty="0" err="1"/>
              <a:t>identify</a:t>
            </a:r>
            <a:r>
              <a:rPr lang="fr-FR" dirty="0"/>
              <a:t> </a:t>
            </a:r>
            <a:r>
              <a:rPr lang="fr-FR" dirty="0" err="1"/>
              <a:t>who</a:t>
            </a:r>
            <a:r>
              <a:rPr lang="fr-FR" dirty="0"/>
              <a:t> </a:t>
            </a:r>
            <a:r>
              <a:rPr lang="fr-FR" dirty="0" err="1"/>
              <a:t>they</a:t>
            </a:r>
            <a:r>
              <a:rPr lang="fr-FR" dirty="0"/>
              <a:t> </a:t>
            </a:r>
            <a:r>
              <a:rPr lang="fr-FR" dirty="0" err="1"/>
              <a:t>were</a:t>
            </a:r>
            <a:r>
              <a:rPr lang="fr-FR" dirty="0"/>
              <a:t>, </a:t>
            </a:r>
            <a:r>
              <a:rPr lang="fr-FR" dirty="0" err="1"/>
              <a:t>you</a:t>
            </a:r>
            <a:r>
              <a:rPr lang="fr-FR" dirty="0"/>
              <a:t> </a:t>
            </a:r>
            <a:r>
              <a:rPr lang="fr-FR" dirty="0" err="1"/>
              <a:t>could</a:t>
            </a:r>
            <a:r>
              <a:rPr lang="fr-FR" dirty="0"/>
              <a:t> </a:t>
            </a:r>
            <a:r>
              <a:rPr lang="fr-FR" dirty="0" err="1"/>
              <a:t>add</a:t>
            </a:r>
            <a:r>
              <a:rPr lang="fr-FR" dirty="0"/>
              <a:t> more </a:t>
            </a:r>
            <a:r>
              <a:rPr lang="fr-FR" dirty="0" err="1"/>
              <a:t>weight</a:t>
            </a:r>
            <a:r>
              <a:rPr lang="fr-FR" dirty="0"/>
              <a:t> to the </a:t>
            </a:r>
            <a:r>
              <a:rPr lang="fr-FR" dirty="0" err="1"/>
              <a:t>busy</a:t>
            </a:r>
            <a:r>
              <a:rPr lang="fr-FR" dirty="0"/>
              <a:t> </a:t>
            </a:r>
            <a:r>
              <a:rPr lang="fr-FR" dirty="0" err="1"/>
              <a:t>respondents</a:t>
            </a:r>
            <a:r>
              <a:rPr lang="fr-FR" dirty="0"/>
              <a:t> </a:t>
            </a:r>
            <a:r>
              <a:rPr lang="fr-FR" dirty="0" err="1"/>
              <a:t>that</a:t>
            </a:r>
            <a:r>
              <a:rPr lang="fr-FR" dirty="0"/>
              <a:t> </a:t>
            </a:r>
            <a:r>
              <a:rPr lang="fr-FR" dirty="0" err="1"/>
              <a:t>still</a:t>
            </a:r>
            <a:r>
              <a:rPr lang="fr-FR" dirty="0"/>
              <a:t> </a:t>
            </a:r>
            <a:r>
              <a:rPr lang="fr-FR" dirty="0" err="1"/>
              <a:t>respond</a:t>
            </a:r>
            <a:r>
              <a:rPr lang="fr-FR" dirty="0"/>
              <a:t>.</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108</a:t>
            </a:fld>
            <a:endParaRPr lang="en-GB"/>
          </a:p>
        </p:txBody>
      </p:sp>
    </p:spTree>
    <p:extLst>
      <p:ext uri="{BB962C8B-B14F-4D97-AF65-F5344CB8AC3E}">
        <p14:creationId xmlns:p14="http://schemas.microsoft.com/office/powerpoint/2010/main" val="2746819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28ED0-6179-57D8-71A4-9BE6815E11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9B1F6DD-ACCF-0AAF-3E5A-137A85E502F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D1C85E-F991-F729-0655-104CF7B2035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949D5D8-6122-A5FC-8AD7-7643BBDE62BC}"/>
              </a:ext>
            </a:extLst>
          </p:cNvPr>
          <p:cNvSpPr>
            <a:spLocks noGrp="1"/>
          </p:cNvSpPr>
          <p:nvPr>
            <p:ph type="sldNum" sz="quarter" idx="5"/>
          </p:nvPr>
        </p:nvSpPr>
        <p:spPr/>
        <p:txBody>
          <a:bodyPr/>
          <a:lstStyle/>
          <a:p>
            <a:fld id="{A62EC21E-A6F6-4C42-B0A9-7BADF486F0B3}" type="slidenum">
              <a:rPr lang="en-GB" smtClean="0"/>
              <a:t>110</a:t>
            </a:fld>
            <a:endParaRPr lang="en-GB"/>
          </a:p>
        </p:txBody>
      </p:sp>
    </p:spTree>
    <p:extLst>
      <p:ext uri="{BB962C8B-B14F-4D97-AF65-F5344CB8AC3E}">
        <p14:creationId xmlns:p14="http://schemas.microsoft.com/office/powerpoint/2010/main" val="40741078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0E40A-60F5-C226-7310-6B28FA831A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926F283-ECF7-23E4-D67D-8776C83313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583447F-8BA7-F85C-1DD7-1A161FCDC0AA}"/>
              </a:ext>
            </a:extLst>
          </p:cNvPr>
          <p:cNvSpPr>
            <a:spLocks noGrp="1"/>
          </p:cNvSpPr>
          <p:nvPr>
            <p:ph type="body" idx="1"/>
          </p:nvPr>
        </p:nvSpPr>
        <p:spPr/>
        <p:txBody>
          <a:bodyPr/>
          <a:lstStyle/>
          <a:p>
            <a:r>
              <a:rPr lang="fr-FR" dirty="0"/>
              <a:t>Note: </a:t>
            </a:r>
            <a:r>
              <a:rPr lang="fr-FR" dirty="0" err="1"/>
              <a:t>you</a:t>
            </a:r>
            <a:r>
              <a:rPr lang="fr-FR" dirty="0"/>
              <a:t> </a:t>
            </a:r>
            <a:r>
              <a:rPr lang="fr-FR" dirty="0" err="1"/>
              <a:t>cannot</a:t>
            </a:r>
            <a:r>
              <a:rPr lang="fr-FR" dirty="0"/>
              <a:t> test CIA, </a:t>
            </a:r>
            <a:r>
              <a:rPr lang="fr-FR" dirty="0" err="1"/>
              <a:t>because</a:t>
            </a:r>
            <a:r>
              <a:rPr lang="fr-FR" dirty="0"/>
              <a:t> </a:t>
            </a:r>
            <a:r>
              <a:rPr lang="fr-FR" dirty="0" err="1"/>
              <a:t>you</a:t>
            </a:r>
            <a:r>
              <a:rPr lang="fr-FR" dirty="0"/>
              <a:t> </a:t>
            </a:r>
            <a:r>
              <a:rPr lang="fr-FR" dirty="0" err="1"/>
              <a:t>can’t</a:t>
            </a:r>
            <a:r>
              <a:rPr lang="fr-FR" dirty="0"/>
              <a:t> test </a:t>
            </a:r>
            <a:r>
              <a:rPr lang="fr-FR" dirty="0" err="1"/>
              <a:t>that</a:t>
            </a:r>
            <a:r>
              <a:rPr lang="fr-FR" dirty="0"/>
              <a:t> </a:t>
            </a:r>
            <a:r>
              <a:rPr lang="fr-FR" dirty="0" err="1"/>
              <a:t>something</a:t>
            </a:r>
            <a:r>
              <a:rPr lang="fr-FR" dirty="0"/>
              <a:t> </a:t>
            </a:r>
            <a:r>
              <a:rPr lang="fr-FR" dirty="0" err="1"/>
              <a:t>unknown</a:t>
            </a:r>
            <a:r>
              <a:rPr lang="fr-FR" dirty="0"/>
              <a:t> affects </a:t>
            </a:r>
            <a:r>
              <a:rPr lang="fr-FR" dirty="0" err="1"/>
              <a:t>your</a:t>
            </a:r>
            <a:r>
              <a:rPr lang="fr-FR" dirty="0"/>
              <a:t> </a:t>
            </a:r>
            <a:r>
              <a:rPr lang="fr-FR" dirty="0" err="1"/>
              <a:t>weighting</a:t>
            </a:r>
            <a:r>
              <a:rPr lang="fr-FR" dirty="0"/>
              <a:t>. So </a:t>
            </a:r>
            <a:r>
              <a:rPr lang="fr-FR" dirty="0" err="1"/>
              <a:t>everytime</a:t>
            </a:r>
            <a:r>
              <a:rPr lang="fr-FR" dirty="0"/>
              <a:t> </a:t>
            </a:r>
            <a:r>
              <a:rPr lang="fr-FR" dirty="0" err="1"/>
              <a:t>you</a:t>
            </a:r>
            <a:r>
              <a:rPr lang="fr-FR" dirty="0"/>
              <a:t> do </a:t>
            </a:r>
            <a:r>
              <a:rPr lang="fr-FR" dirty="0" err="1"/>
              <a:t>weighting</a:t>
            </a:r>
            <a:r>
              <a:rPr lang="fr-FR" dirty="0"/>
              <a:t>, </a:t>
            </a:r>
            <a:r>
              <a:rPr lang="fr-FR" dirty="0" err="1"/>
              <a:t>you</a:t>
            </a:r>
            <a:r>
              <a:rPr lang="fr-FR" dirty="0"/>
              <a:t> do a </a:t>
            </a:r>
            <a:r>
              <a:rPr lang="fr-FR" dirty="0" err="1"/>
              <a:t>leap</a:t>
            </a:r>
            <a:r>
              <a:rPr lang="fr-FR" dirty="0"/>
              <a:t> of </a:t>
            </a:r>
            <a:r>
              <a:rPr lang="fr-FR" dirty="0" err="1"/>
              <a:t>faith</a:t>
            </a:r>
            <a:r>
              <a:rPr lang="fr-FR" dirty="0"/>
              <a:t> and assume </a:t>
            </a:r>
            <a:r>
              <a:rPr lang="fr-FR" dirty="0" err="1"/>
              <a:t>there</a:t>
            </a:r>
            <a:r>
              <a:rPr lang="fr-FR" dirty="0"/>
              <a:t> </a:t>
            </a:r>
            <a:r>
              <a:rPr lang="fr-FR" dirty="0" err="1"/>
              <a:t>is</a:t>
            </a:r>
            <a:r>
              <a:rPr lang="fr-FR" dirty="0"/>
              <a:t> no more </a:t>
            </a:r>
            <a:r>
              <a:rPr lang="fr-FR" dirty="0" err="1"/>
              <a:t>hidden</a:t>
            </a:r>
            <a:r>
              <a:rPr lang="fr-FR" dirty="0"/>
              <a:t> </a:t>
            </a:r>
            <a:r>
              <a:rPr lang="fr-FR" dirty="0" err="1"/>
              <a:t>phenomenon</a:t>
            </a:r>
            <a:r>
              <a:rPr lang="fr-FR" dirty="0"/>
              <a:t> </a:t>
            </a:r>
            <a:r>
              <a:rPr lang="fr-FR" dirty="0" err="1"/>
              <a:t>affecting</a:t>
            </a:r>
            <a:r>
              <a:rPr lang="fr-FR" dirty="0"/>
              <a:t> </a:t>
            </a:r>
            <a:r>
              <a:rPr lang="fr-FR" dirty="0" err="1"/>
              <a:t>both</a:t>
            </a:r>
            <a:r>
              <a:rPr lang="fr-FR" dirty="0"/>
              <a:t> </a:t>
            </a:r>
            <a:r>
              <a:rPr lang="fr-FR" dirty="0" err="1"/>
              <a:t>your</a:t>
            </a:r>
            <a:r>
              <a:rPr lang="fr-FR" dirty="0"/>
              <a:t> </a:t>
            </a:r>
            <a:r>
              <a:rPr lang="fr-FR" dirty="0" err="1"/>
              <a:t>assignment</a:t>
            </a:r>
            <a:r>
              <a:rPr lang="fr-FR" dirty="0"/>
              <a:t> to </a:t>
            </a:r>
            <a:r>
              <a:rPr lang="fr-FR" dirty="0" err="1"/>
              <a:t>treatment</a:t>
            </a:r>
            <a:r>
              <a:rPr lang="fr-FR" dirty="0"/>
              <a:t> or </a:t>
            </a:r>
            <a:r>
              <a:rPr lang="fr-FR" dirty="0" err="1"/>
              <a:t>sample</a:t>
            </a:r>
            <a:r>
              <a:rPr lang="fr-FR" dirty="0"/>
              <a:t> </a:t>
            </a:r>
            <a:r>
              <a:rPr lang="fr-FR" dirty="0" err="1"/>
              <a:t>selection</a:t>
            </a:r>
            <a:r>
              <a:rPr lang="fr-FR" dirty="0"/>
              <a:t> and </a:t>
            </a:r>
            <a:r>
              <a:rPr lang="fr-FR" dirty="0" err="1"/>
              <a:t>your</a:t>
            </a:r>
            <a:r>
              <a:rPr lang="fr-FR" dirty="0"/>
              <a:t> </a:t>
            </a:r>
            <a:r>
              <a:rPr lang="fr-FR" dirty="0" err="1"/>
              <a:t>outcome</a:t>
            </a:r>
            <a:r>
              <a:rPr lang="fr-FR" dirty="0"/>
              <a:t> of </a:t>
            </a:r>
            <a:r>
              <a:rPr lang="fr-FR" dirty="0" err="1"/>
              <a:t>interest</a:t>
            </a:r>
            <a:r>
              <a:rPr lang="fr-FR" dirty="0"/>
              <a:t>.</a:t>
            </a:r>
          </a:p>
        </p:txBody>
      </p:sp>
      <p:sp>
        <p:nvSpPr>
          <p:cNvPr id="4" name="Espace réservé du numéro de diapositive 3">
            <a:extLst>
              <a:ext uri="{FF2B5EF4-FFF2-40B4-BE49-F238E27FC236}">
                <a16:creationId xmlns:a16="http://schemas.microsoft.com/office/drawing/2014/main" id="{50C4A48F-6706-7D18-9C00-E60B57BEEC1E}"/>
              </a:ext>
            </a:extLst>
          </p:cNvPr>
          <p:cNvSpPr>
            <a:spLocks noGrp="1"/>
          </p:cNvSpPr>
          <p:nvPr>
            <p:ph type="sldNum" sz="quarter" idx="5"/>
          </p:nvPr>
        </p:nvSpPr>
        <p:spPr/>
        <p:txBody>
          <a:bodyPr/>
          <a:lstStyle/>
          <a:p>
            <a:fld id="{A62EC21E-A6F6-4C42-B0A9-7BADF486F0B3}" type="slidenum">
              <a:rPr lang="en-GB" smtClean="0"/>
              <a:t>111</a:t>
            </a:fld>
            <a:endParaRPr lang="en-GB"/>
          </a:p>
        </p:txBody>
      </p:sp>
    </p:spTree>
    <p:extLst>
      <p:ext uri="{BB962C8B-B14F-4D97-AF65-F5344CB8AC3E}">
        <p14:creationId xmlns:p14="http://schemas.microsoft.com/office/powerpoint/2010/main" val="15558866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ADC63-1064-7C10-C4D8-D18C741DA66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EE7D335-FDA2-9BEE-E706-5F2B66A6AA8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06C9412-BB99-73BC-D995-E7E2BB6B175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D9DEA6B-DDDF-C7B3-0E92-EADAFE883C83}"/>
              </a:ext>
            </a:extLst>
          </p:cNvPr>
          <p:cNvSpPr>
            <a:spLocks noGrp="1"/>
          </p:cNvSpPr>
          <p:nvPr>
            <p:ph type="sldNum" sz="quarter" idx="5"/>
          </p:nvPr>
        </p:nvSpPr>
        <p:spPr/>
        <p:txBody>
          <a:bodyPr/>
          <a:lstStyle/>
          <a:p>
            <a:fld id="{A62EC21E-A6F6-4C42-B0A9-7BADF486F0B3}" type="slidenum">
              <a:rPr lang="en-GB" smtClean="0"/>
              <a:t>112</a:t>
            </a:fld>
            <a:endParaRPr lang="en-GB"/>
          </a:p>
        </p:txBody>
      </p:sp>
    </p:spTree>
    <p:extLst>
      <p:ext uri="{BB962C8B-B14F-4D97-AF65-F5344CB8AC3E}">
        <p14:creationId xmlns:p14="http://schemas.microsoft.com/office/powerpoint/2010/main" val="4966998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C9981-F6BF-4142-46B9-8AF6444E0BB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428BAB0-8E72-65B9-0C88-C730853B17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F91EA4E-A3E0-4270-7124-32C3790364C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088B3FF-D434-8E28-4A85-637EED370A35}"/>
              </a:ext>
            </a:extLst>
          </p:cNvPr>
          <p:cNvSpPr>
            <a:spLocks noGrp="1"/>
          </p:cNvSpPr>
          <p:nvPr>
            <p:ph type="sldNum" sz="quarter" idx="5"/>
          </p:nvPr>
        </p:nvSpPr>
        <p:spPr/>
        <p:txBody>
          <a:bodyPr/>
          <a:lstStyle/>
          <a:p>
            <a:fld id="{A62EC21E-A6F6-4C42-B0A9-7BADF486F0B3}" type="slidenum">
              <a:rPr lang="en-GB" smtClean="0"/>
              <a:t>113</a:t>
            </a:fld>
            <a:endParaRPr lang="en-GB"/>
          </a:p>
        </p:txBody>
      </p:sp>
    </p:spTree>
    <p:extLst>
      <p:ext uri="{BB962C8B-B14F-4D97-AF65-F5344CB8AC3E}">
        <p14:creationId xmlns:p14="http://schemas.microsoft.com/office/powerpoint/2010/main" val="742908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is</a:t>
            </a:r>
            <a:r>
              <a:rPr lang="fr-FR" dirty="0"/>
              <a:t> </a:t>
            </a:r>
            <a:r>
              <a:rPr lang="fr-FR" dirty="0" err="1"/>
              <a:t>just</a:t>
            </a:r>
            <a:r>
              <a:rPr lang="fr-FR" dirty="0"/>
              <a:t> the </a:t>
            </a:r>
            <a:r>
              <a:rPr lang="fr-FR" dirty="0" err="1"/>
              <a:t>lens</a:t>
            </a:r>
            <a:r>
              <a:rPr lang="fr-FR" dirty="0"/>
              <a:t>/abstraction </a:t>
            </a:r>
            <a:r>
              <a:rPr lang="fr-FR" dirty="0" err="1"/>
              <a:t>through</a:t>
            </a:r>
            <a:r>
              <a:rPr lang="fr-FR" dirty="0"/>
              <a:t> </a:t>
            </a:r>
            <a:r>
              <a:rPr lang="fr-FR" dirty="0" err="1"/>
              <a:t>which</a:t>
            </a:r>
            <a:r>
              <a:rPr lang="fr-FR" dirty="0"/>
              <a:t> </a:t>
            </a:r>
            <a:r>
              <a:rPr lang="fr-FR" dirty="0" err="1"/>
              <a:t>you</a:t>
            </a:r>
            <a:r>
              <a:rPr lang="fr-FR" dirty="0"/>
              <a:t> observe reality. You are </a:t>
            </a:r>
            <a:r>
              <a:rPr lang="fr-FR" dirty="0" err="1"/>
              <a:t>there</a:t>
            </a:r>
            <a:r>
              <a:rPr lang="fr-FR" dirty="0"/>
              <a:t> to </a:t>
            </a:r>
            <a:r>
              <a:rPr lang="fr-FR" dirty="0" err="1"/>
              <a:t>inquire</a:t>
            </a:r>
            <a:r>
              <a:rPr lang="fr-FR" dirty="0"/>
              <a:t> about reality, </a:t>
            </a:r>
            <a:r>
              <a:rPr lang="fr-FR" dirty="0" err="1"/>
              <a:t>find</a:t>
            </a:r>
            <a:r>
              <a:rPr lang="fr-FR" dirty="0"/>
              <a:t> links and </a:t>
            </a:r>
            <a:r>
              <a:rPr lang="fr-FR" dirty="0" err="1"/>
              <a:t>mechanisms</a:t>
            </a:r>
            <a:r>
              <a:rPr lang="fr-FR" dirty="0"/>
              <a:t> </a:t>
            </a:r>
            <a:r>
              <a:rPr lang="fr-FR" dirty="0" err="1"/>
              <a:t>that</a:t>
            </a:r>
            <a:r>
              <a:rPr lang="fr-FR" dirty="0"/>
              <a:t> </a:t>
            </a:r>
            <a:r>
              <a:rPr lang="fr-FR" dirty="0" err="1"/>
              <a:t>create</a:t>
            </a:r>
            <a:r>
              <a:rPr lang="fr-FR" dirty="0"/>
              <a:t> </a:t>
            </a:r>
            <a:r>
              <a:rPr lang="fr-FR" dirty="0" err="1"/>
              <a:t>relationships</a:t>
            </a:r>
            <a:r>
              <a:rPr lang="fr-FR" dirty="0"/>
              <a:t> </a:t>
            </a:r>
            <a:r>
              <a:rPr lang="fr-FR" dirty="0" err="1"/>
              <a:t>between</a:t>
            </a:r>
            <a:r>
              <a:rPr lang="fr-FR" dirty="0"/>
              <a:t> </a:t>
            </a:r>
            <a:r>
              <a:rPr lang="fr-FR" dirty="0" err="1"/>
              <a:t>phenomenon</a:t>
            </a:r>
            <a:r>
              <a:rPr lang="fr-FR" dirty="0"/>
              <a:t> (variables) or </a:t>
            </a:r>
            <a:r>
              <a:rPr lang="fr-FR" dirty="0" err="1"/>
              <a:t>that</a:t>
            </a:r>
            <a:r>
              <a:rPr lang="fr-FR" dirty="0"/>
              <a:t> lead </a:t>
            </a:r>
            <a:r>
              <a:rPr lang="fr-FR" dirty="0" err="1"/>
              <a:t>you</a:t>
            </a:r>
            <a:r>
              <a:rPr lang="fr-FR" dirty="0"/>
              <a:t> to have the data </a:t>
            </a:r>
            <a:r>
              <a:rPr lang="fr-FR" dirty="0" err="1"/>
              <a:t>that</a:t>
            </a:r>
            <a:r>
              <a:rPr lang="fr-FR" dirty="0"/>
              <a:t> </a:t>
            </a:r>
            <a:r>
              <a:rPr lang="fr-FR" dirty="0" err="1"/>
              <a:t>you</a:t>
            </a:r>
            <a:r>
              <a:rPr lang="fr-FR" dirty="0"/>
              <a:t> observe.</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12</a:t>
            </a:fld>
            <a:endParaRPr lang="en-GB"/>
          </a:p>
        </p:txBody>
      </p:sp>
    </p:spTree>
    <p:extLst>
      <p:ext uri="{BB962C8B-B14F-4D97-AF65-F5344CB8AC3E}">
        <p14:creationId xmlns:p14="http://schemas.microsoft.com/office/powerpoint/2010/main" val="25590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47D62-1F87-3F3E-02A0-B1C9D904783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660C15B-AC69-C038-1339-00343E97C4F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3AD4A02-73C1-1AAB-AFBF-6C9CE545CA0F}"/>
              </a:ext>
            </a:extLst>
          </p:cNvPr>
          <p:cNvSpPr>
            <a:spLocks noGrp="1"/>
          </p:cNvSpPr>
          <p:nvPr>
            <p:ph type="body" idx="1"/>
          </p:nvPr>
        </p:nvSpPr>
        <p:spPr/>
        <p:txBody>
          <a:bodyPr/>
          <a:lstStyle/>
          <a:p>
            <a:r>
              <a:rPr lang="fr-FR" dirty="0"/>
              <a:t>So </a:t>
            </a:r>
            <a:r>
              <a:rPr lang="fr-FR" dirty="0" err="1"/>
              <a:t>sometimes</a:t>
            </a:r>
            <a:r>
              <a:rPr lang="fr-FR" dirty="0"/>
              <a:t> </a:t>
            </a:r>
            <a:r>
              <a:rPr lang="fr-FR" dirty="0" err="1"/>
              <a:t>you</a:t>
            </a:r>
            <a:r>
              <a:rPr lang="fr-FR" dirty="0"/>
              <a:t> </a:t>
            </a:r>
            <a:r>
              <a:rPr lang="fr-FR" dirty="0" err="1"/>
              <a:t>will</a:t>
            </a:r>
            <a:r>
              <a:rPr lang="fr-FR" dirty="0"/>
              <a:t> </a:t>
            </a:r>
            <a:r>
              <a:rPr lang="fr-FR" dirty="0" err="1"/>
              <a:t>need</a:t>
            </a:r>
            <a:r>
              <a:rPr lang="fr-FR" dirty="0"/>
              <a:t> to do </a:t>
            </a:r>
            <a:r>
              <a:rPr lang="fr-FR" dirty="0" err="1"/>
              <a:t>some</a:t>
            </a:r>
            <a:r>
              <a:rPr lang="fr-FR" dirty="0"/>
              <a:t> </a:t>
            </a:r>
            <a:r>
              <a:rPr lang="fr-FR" dirty="0" err="1"/>
              <a:t>mathematical</a:t>
            </a:r>
            <a:r>
              <a:rPr lang="fr-FR" dirty="0"/>
              <a:t> </a:t>
            </a:r>
            <a:r>
              <a:rPr lang="fr-FR" dirty="0" err="1"/>
              <a:t>modelling</a:t>
            </a:r>
            <a:r>
              <a:rPr lang="fr-FR" dirty="0"/>
              <a:t> or simulations to </a:t>
            </a:r>
            <a:r>
              <a:rPr lang="fr-FR" dirty="0" err="1"/>
              <a:t>make</a:t>
            </a:r>
            <a:r>
              <a:rPr lang="fr-FR" dirty="0"/>
              <a:t> </a:t>
            </a:r>
            <a:r>
              <a:rPr lang="fr-FR" dirty="0" err="1"/>
              <a:t>your</a:t>
            </a:r>
            <a:r>
              <a:rPr lang="fr-FR" dirty="0"/>
              <a:t> point.</a:t>
            </a:r>
          </a:p>
        </p:txBody>
      </p:sp>
      <p:sp>
        <p:nvSpPr>
          <p:cNvPr id="4" name="Espace réservé du numéro de diapositive 3">
            <a:extLst>
              <a:ext uri="{FF2B5EF4-FFF2-40B4-BE49-F238E27FC236}">
                <a16:creationId xmlns:a16="http://schemas.microsoft.com/office/drawing/2014/main" id="{0F0799F1-B028-8D0A-4E8F-07D4092A0FBE}"/>
              </a:ext>
            </a:extLst>
          </p:cNvPr>
          <p:cNvSpPr>
            <a:spLocks noGrp="1"/>
          </p:cNvSpPr>
          <p:nvPr>
            <p:ph type="sldNum" sz="quarter" idx="5"/>
          </p:nvPr>
        </p:nvSpPr>
        <p:spPr/>
        <p:txBody>
          <a:bodyPr/>
          <a:lstStyle/>
          <a:p>
            <a:fld id="{A62EC21E-A6F6-4C42-B0A9-7BADF486F0B3}" type="slidenum">
              <a:rPr lang="en-GB" smtClean="0"/>
              <a:t>114</a:t>
            </a:fld>
            <a:endParaRPr lang="en-GB"/>
          </a:p>
        </p:txBody>
      </p:sp>
    </p:spTree>
    <p:extLst>
      <p:ext uri="{BB962C8B-B14F-4D97-AF65-F5344CB8AC3E}">
        <p14:creationId xmlns:p14="http://schemas.microsoft.com/office/powerpoint/2010/main" val="38521934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61BA0-0641-3B0A-5C4F-70764CBC0DB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ED8B53E-F332-BAC5-7F1C-0B88A469F69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C34C102-2124-B945-A84D-2202DAFAE0A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9E0C449-B81F-98CE-4949-C4C7BC745C50}"/>
              </a:ext>
            </a:extLst>
          </p:cNvPr>
          <p:cNvSpPr>
            <a:spLocks noGrp="1"/>
          </p:cNvSpPr>
          <p:nvPr>
            <p:ph type="sldNum" sz="quarter" idx="5"/>
          </p:nvPr>
        </p:nvSpPr>
        <p:spPr/>
        <p:txBody>
          <a:bodyPr/>
          <a:lstStyle/>
          <a:p>
            <a:fld id="{A62EC21E-A6F6-4C42-B0A9-7BADF486F0B3}" type="slidenum">
              <a:rPr lang="en-GB" smtClean="0"/>
              <a:t>115</a:t>
            </a:fld>
            <a:endParaRPr lang="en-GB"/>
          </a:p>
        </p:txBody>
      </p:sp>
    </p:spTree>
    <p:extLst>
      <p:ext uri="{BB962C8B-B14F-4D97-AF65-F5344CB8AC3E}">
        <p14:creationId xmlns:p14="http://schemas.microsoft.com/office/powerpoint/2010/main" val="32389705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6525A-5D22-4333-C6E0-9C995066623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56B4167-BF39-D932-CEC0-F6EF2D4CF0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61C57A3-06CD-1BE6-60A4-E2B7CB48A8D0}"/>
              </a:ext>
            </a:extLst>
          </p:cNvPr>
          <p:cNvSpPr>
            <a:spLocks noGrp="1"/>
          </p:cNvSpPr>
          <p:nvPr>
            <p:ph type="body" idx="1"/>
          </p:nvPr>
        </p:nvSpPr>
        <p:spPr/>
        <p:txBody>
          <a:bodyPr/>
          <a:lstStyle/>
          <a:p>
            <a:r>
              <a:rPr lang="fr-FR" dirty="0" err="1"/>
              <a:t>It’s</a:t>
            </a:r>
            <a:r>
              <a:rPr lang="fr-FR" dirty="0"/>
              <a:t> a </a:t>
            </a:r>
            <a:r>
              <a:rPr lang="fr-FR" dirty="0" err="1"/>
              <a:t>pretty</a:t>
            </a:r>
            <a:r>
              <a:rPr lang="fr-FR" dirty="0"/>
              <a:t> </a:t>
            </a:r>
            <a:r>
              <a:rPr lang="fr-FR" dirty="0" err="1"/>
              <a:t>powerful</a:t>
            </a:r>
            <a:r>
              <a:rPr lang="fr-FR" dirty="0"/>
              <a:t> </a:t>
            </a:r>
            <a:r>
              <a:rPr lang="fr-FR" dirty="0" err="1"/>
              <a:t>tool</a:t>
            </a:r>
            <a:r>
              <a:rPr lang="fr-FR" dirty="0"/>
              <a:t>, but instrumental variables are </a:t>
            </a:r>
            <a:r>
              <a:rPr lang="fr-FR" dirty="0" err="1"/>
              <a:t>notoriously</a:t>
            </a:r>
            <a:r>
              <a:rPr lang="fr-FR" dirty="0"/>
              <a:t> hard to </a:t>
            </a:r>
            <a:r>
              <a:rPr lang="fr-FR" dirty="0" err="1"/>
              <a:t>find</a:t>
            </a:r>
            <a:r>
              <a:rPr lang="fr-FR" dirty="0"/>
              <a:t>.</a:t>
            </a:r>
          </a:p>
          <a:p>
            <a:r>
              <a:rPr lang="fr-FR" dirty="0"/>
              <a:t>The </a:t>
            </a:r>
            <a:r>
              <a:rPr lang="fr-FR" dirty="0" err="1"/>
              <a:t>other</a:t>
            </a:r>
            <a:r>
              <a:rPr lang="fr-FR" dirty="0"/>
              <a:t> solution </a:t>
            </a:r>
            <a:r>
              <a:rPr lang="fr-FR" dirty="0" err="1"/>
              <a:t>could</a:t>
            </a:r>
            <a:r>
              <a:rPr lang="fr-FR" dirty="0"/>
              <a:t> </a:t>
            </a:r>
            <a:r>
              <a:rPr lang="fr-FR" dirty="0" err="1"/>
              <a:t>be</a:t>
            </a:r>
            <a:r>
              <a:rPr lang="fr-FR" dirty="0"/>
              <a:t> to </a:t>
            </a:r>
            <a:r>
              <a:rPr lang="fr-FR" dirty="0" err="1"/>
              <a:t>find</a:t>
            </a:r>
            <a:r>
              <a:rPr lang="fr-FR" dirty="0"/>
              <a:t> a proxy of the </a:t>
            </a:r>
            <a:r>
              <a:rPr lang="fr-FR" dirty="0" err="1"/>
              <a:t>unobserved</a:t>
            </a:r>
            <a:r>
              <a:rPr lang="fr-FR" dirty="0"/>
              <a:t> </a:t>
            </a:r>
            <a:r>
              <a:rPr lang="fr-FR" dirty="0" err="1"/>
              <a:t>health</a:t>
            </a:r>
            <a:r>
              <a:rPr lang="fr-FR" dirty="0"/>
              <a:t> </a:t>
            </a:r>
            <a:r>
              <a:rPr lang="fr-FR" dirty="0" err="1"/>
              <a:t>status</a:t>
            </a:r>
            <a:r>
              <a:rPr lang="fr-FR" dirty="0"/>
              <a:t> (i.e. a variable </a:t>
            </a:r>
            <a:r>
              <a:rPr lang="fr-FR" dirty="0" err="1"/>
              <a:t>that</a:t>
            </a:r>
            <a:r>
              <a:rPr lang="fr-FR" dirty="0"/>
              <a:t> can replace </a:t>
            </a:r>
            <a:r>
              <a:rPr lang="fr-FR" dirty="0" err="1"/>
              <a:t>this</a:t>
            </a:r>
            <a:r>
              <a:rPr lang="fr-FR" dirty="0"/>
              <a:t> </a:t>
            </a:r>
            <a:r>
              <a:rPr lang="fr-FR" dirty="0" err="1"/>
              <a:t>health</a:t>
            </a:r>
            <a:r>
              <a:rPr lang="fr-FR" dirty="0"/>
              <a:t> </a:t>
            </a:r>
            <a:r>
              <a:rPr lang="fr-FR" dirty="0" err="1"/>
              <a:t>status</a:t>
            </a:r>
            <a:r>
              <a:rPr lang="fr-FR" dirty="0"/>
              <a:t>). The hard part </a:t>
            </a:r>
            <a:r>
              <a:rPr lang="fr-FR" dirty="0" err="1"/>
              <a:t>is</a:t>
            </a:r>
            <a:r>
              <a:rPr lang="fr-FR" dirty="0"/>
              <a:t> </a:t>
            </a:r>
            <a:r>
              <a:rPr lang="fr-FR" dirty="0" err="1"/>
              <a:t>finding</a:t>
            </a:r>
            <a:r>
              <a:rPr lang="fr-FR" dirty="0"/>
              <a:t> </a:t>
            </a:r>
            <a:r>
              <a:rPr lang="fr-FR" dirty="0" err="1"/>
              <a:t>it</a:t>
            </a:r>
            <a:r>
              <a:rPr lang="fr-FR" dirty="0"/>
              <a:t> (and </a:t>
            </a:r>
            <a:r>
              <a:rPr lang="fr-FR" dirty="0" err="1"/>
              <a:t>it</a:t>
            </a:r>
            <a:r>
              <a:rPr lang="fr-FR" dirty="0"/>
              <a:t> </a:t>
            </a:r>
            <a:r>
              <a:rPr lang="fr-FR" dirty="0" err="1"/>
              <a:t>may</a:t>
            </a:r>
            <a:r>
              <a:rPr lang="fr-FR" dirty="0"/>
              <a:t> not </a:t>
            </a:r>
            <a:r>
              <a:rPr lang="fr-FR" dirty="0" err="1"/>
              <a:t>be</a:t>
            </a:r>
            <a:r>
              <a:rPr lang="fr-FR" dirty="0"/>
              <a:t> </a:t>
            </a:r>
            <a:r>
              <a:rPr lang="fr-FR" dirty="0" err="1"/>
              <a:t>enough</a:t>
            </a:r>
            <a:r>
              <a:rPr lang="fr-FR" dirty="0"/>
              <a:t> to correct the </a:t>
            </a:r>
            <a:r>
              <a:rPr lang="fr-FR" dirty="0" err="1"/>
              <a:t>bias</a:t>
            </a:r>
            <a:r>
              <a:rPr lang="fr-FR" dirty="0"/>
              <a:t>).</a:t>
            </a:r>
          </a:p>
        </p:txBody>
      </p:sp>
      <p:sp>
        <p:nvSpPr>
          <p:cNvPr id="4" name="Espace réservé du numéro de diapositive 3">
            <a:extLst>
              <a:ext uri="{FF2B5EF4-FFF2-40B4-BE49-F238E27FC236}">
                <a16:creationId xmlns:a16="http://schemas.microsoft.com/office/drawing/2014/main" id="{5A576B6D-B086-522C-9ED2-999BF9773157}"/>
              </a:ext>
            </a:extLst>
          </p:cNvPr>
          <p:cNvSpPr>
            <a:spLocks noGrp="1"/>
          </p:cNvSpPr>
          <p:nvPr>
            <p:ph type="sldNum" sz="quarter" idx="5"/>
          </p:nvPr>
        </p:nvSpPr>
        <p:spPr/>
        <p:txBody>
          <a:bodyPr/>
          <a:lstStyle/>
          <a:p>
            <a:fld id="{A62EC21E-A6F6-4C42-B0A9-7BADF486F0B3}" type="slidenum">
              <a:rPr lang="en-GB" smtClean="0"/>
              <a:t>116</a:t>
            </a:fld>
            <a:endParaRPr lang="en-GB"/>
          </a:p>
        </p:txBody>
      </p:sp>
    </p:spTree>
    <p:extLst>
      <p:ext uri="{BB962C8B-B14F-4D97-AF65-F5344CB8AC3E}">
        <p14:creationId xmlns:p14="http://schemas.microsoft.com/office/powerpoint/2010/main" val="1941940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69909-E32C-3AF0-E8C9-1EEEDCFF420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DCA4C2F-6AD8-FD51-3A1A-0576572DEA6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10A8DAC-C58F-B44C-7F91-C1F38D90D6A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BCE4A64-7864-8BCC-4F7C-14269037050E}"/>
              </a:ext>
            </a:extLst>
          </p:cNvPr>
          <p:cNvSpPr>
            <a:spLocks noGrp="1"/>
          </p:cNvSpPr>
          <p:nvPr>
            <p:ph type="sldNum" sz="quarter" idx="5"/>
          </p:nvPr>
        </p:nvSpPr>
        <p:spPr/>
        <p:txBody>
          <a:bodyPr/>
          <a:lstStyle/>
          <a:p>
            <a:fld id="{A62EC21E-A6F6-4C42-B0A9-7BADF486F0B3}" type="slidenum">
              <a:rPr lang="en-GB" smtClean="0"/>
              <a:t>117</a:t>
            </a:fld>
            <a:endParaRPr lang="en-GB"/>
          </a:p>
        </p:txBody>
      </p:sp>
    </p:spTree>
    <p:extLst>
      <p:ext uri="{BB962C8B-B14F-4D97-AF65-F5344CB8AC3E}">
        <p14:creationId xmlns:p14="http://schemas.microsoft.com/office/powerpoint/2010/main" val="40152918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C67B6-8125-A40E-B36C-7C614226D1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9CD5D93-944C-1E5A-3C50-7B6BCE42712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77E06C0-7DC1-3CF7-2C2A-B9DA9702D24A}"/>
              </a:ext>
            </a:extLst>
          </p:cNvPr>
          <p:cNvSpPr>
            <a:spLocks noGrp="1"/>
          </p:cNvSpPr>
          <p:nvPr>
            <p:ph type="body" idx="1"/>
          </p:nvPr>
        </p:nvSpPr>
        <p:spPr/>
        <p:txBody>
          <a:bodyPr/>
          <a:lstStyle/>
          <a:p>
            <a:r>
              <a:rPr lang="fr-FR" dirty="0" err="1"/>
              <a:t>Well</a:t>
            </a:r>
            <a:r>
              <a:rPr lang="fr-FR" dirty="0"/>
              <a:t>, </a:t>
            </a:r>
            <a:r>
              <a:rPr lang="fr-FR" dirty="0" err="1"/>
              <a:t>that</a:t>
            </a:r>
            <a:r>
              <a:rPr lang="fr-FR" dirty="0"/>
              <a:t> </a:t>
            </a:r>
            <a:r>
              <a:rPr lang="fr-FR" dirty="0" err="1"/>
              <a:t>is</a:t>
            </a:r>
            <a:r>
              <a:rPr lang="fr-FR" dirty="0"/>
              <a:t> </a:t>
            </a:r>
            <a:r>
              <a:rPr lang="fr-FR" dirty="0" err="1"/>
              <a:t>fair</a:t>
            </a:r>
            <a:r>
              <a:rPr lang="fr-FR" dirty="0"/>
              <a:t>. A lot of DS are </a:t>
            </a:r>
            <a:r>
              <a:rPr lang="fr-FR" dirty="0" err="1"/>
              <a:t>mainly</a:t>
            </a:r>
            <a:r>
              <a:rPr lang="fr-FR" dirty="0"/>
              <a:t> </a:t>
            </a:r>
            <a:r>
              <a:rPr lang="fr-FR" dirty="0" err="1"/>
              <a:t>interested</a:t>
            </a:r>
            <a:r>
              <a:rPr lang="fr-FR" dirty="0"/>
              <a:t> in </a:t>
            </a:r>
            <a:r>
              <a:rPr lang="fr-FR" dirty="0" err="1"/>
              <a:t>making</a:t>
            </a:r>
            <a:r>
              <a:rPr lang="fr-FR" dirty="0"/>
              <a:t> good </a:t>
            </a:r>
            <a:r>
              <a:rPr lang="fr-FR" dirty="0" err="1"/>
              <a:t>predictions</a:t>
            </a:r>
            <a:r>
              <a:rPr lang="fr-FR" dirty="0"/>
              <a:t>, </a:t>
            </a:r>
            <a:r>
              <a:rPr lang="fr-FR" dirty="0" err="1"/>
              <a:t>choosing</a:t>
            </a:r>
            <a:r>
              <a:rPr lang="fr-FR" dirty="0"/>
              <a:t> the best type of model and </a:t>
            </a:r>
            <a:r>
              <a:rPr lang="fr-FR" dirty="0" err="1"/>
              <a:t>hyperparameters</a:t>
            </a:r>
            <a:r>
              <a:rPr lang="fr-FR" dirty="0"/>
              <a:t> to optimise </a:t>
            </a:r>
            <a:r>
              <a:rPr lang="fr-FR" dirty="0" err="1"/>
              <a:t>some</a:t>
            </a:r>
            <a:r>
              <a:rPr lang="fr-FR" dirty="0"/>
              <a:t> </a:t>
            </a:r>
            <a:r>
              <a:rPr lang="fr-FR" dirty="0" err="1"/>
              <a:t>metrics</a:t>
            </a:r>
            <a:r>
              <a:rPr lang="fr-FR" dirty="0"/>
              <a:t>, etc. etc. You can have </a:t>
            </a:r>
            <a:r>
              <a:rPr lang="fr-FR" dirty="0" err="1"/>
              <a:t>biased</a:t>
            </a:r>
            <a:r>
              <a:rPr lang="fr-FR" dirty="0"/>
              <a:t> coefficients, but </a:t>
            </a:r>
            <a:r>
              <a:rPr lang="fr-FR" dirty="0" err="1"/>
              <a:t>still</a:t>
            </a:r>
            <a:r>
              <a:rPr lang="fr-FR" dirty="0"/>
              <a:t> have </a:t>
            </a:r>
            <a:r>
              <a:rPr lang="fr-FR" dirty="0" err="1"/>
              <a:t>very</a:t>
            </a:r>
            <a:r>
              <a:rPr lang="fr-FR" dirty="0"/>
              <a:t> good </a:t>
            </a:r>
            <a:r>
              <a:rPr lang="fr-FR" dirty="0" err="1"/>
              <a:t>predictions</a:t>
            </a:r>
            <a:r>
              <a:rPr lang="fr-FR" dirty="0"/>
              <a:t> </a:t>
            </a:r>
            <a:r>
              <a:rPr lang="fr-FR" dirty="0" err="1"/>
              <a:t>with</a:t>
            </a:r>
            <a:r>
              <a:rPr lang="fr-FR" dirty="0"/>
              <a:t> </a:t>
            </a:r>
            <a:r>
              <a:rPr lang="fr-FR" dirty="0" err="1"/>
              <a:t>your</a:t>
            </a:r>
            <a:r>
              <a:rPr lang="fr-FR" dirty="0"/>
              <a:t> model.</a:t>
            </a:r>
          </a:p>
        </p:txBody>
      </p:sp>
      <p:sp>
        <p:nvSpPr>
          <p:cNvPr id="4" name="Espace réservé du numéro de diapositive 3">
            <a:extLst>
              <a:ext uri="{FF2B5EF4-FFF2-40B4-BE49-F238E27FC236}">
                <a16:creationId xmlns:a16="http://schemas.microsoft.com/office/drawing/2014/main" id="{07B7A08E-ABB4-48C6-8576-A00C50E273EE}"/>
              </a:ext>
            </a:extLst>
          </p:cNvPr>
          <p:cNvSpPr>
            <a:spLocks noGrp="1"/>
          </p:cNvSpPr>
          <p:nvPr>
            <p:ph type="sldNum" sz="quarter" idx="5"/>
          </p:nvPr>
        </p:nvSpPr>
        <p:spPr/>
        <p:txBody>
          <a:bodyPr/>
          <a:lstStyle/>
          <a:p>
            <a:fld id="{A62EC21E-A6F6-4C42-B0A9-7BADF486F0B3}" type="slidenum">
              <a:rPr lang="en-GB" smtClean="0"/>
              <a:t>118</a:t>
            </a:fld>
            <a:endParaRPr lang="en-GB"/>
          </a:p>
        </p:txBody>
      </p:sp>
    </p:spTree>
    <p:extLst>
      <p:ext uri="{BB962C8B-B14F-4D97-AF65-F5344CB8AC3E}">
        <p14:creationId xmlns:p14="http://schemas.microsoft.com/office/powerpoint/2010/main" val="3783537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Story about </a:t>
            </a:r>
            <a:r>
              <a:rPr lang="fr-FR" dirty="0" err="1"/>
              <a:t>that</a:t>
            </a:r>
            <a:r>
              <a:rPr lang="fr-FR" dirty="0"/>
              <a:t> </a:t>
            </a:r>
            <a:r>
              <a:rPr lang="fr-FR" dirty="0" err="1"/>
              <a:t>lecturer</a:t>
            </a:r>
            <a:r>
              <a:rPr lang="fr-FR" dirty="0"/>
              <a:t> </a:t>
            </a:r>
            <a:r>
              <a:rPr lang="fr-FR" dirty="0" err="1"/>
              <a:t>who</a:t>
            </a:r>
            <a:r>
              <a:rPr lang="fr-FR" dirty="0"/>
              <a:t> </a:t>
            </a:r>
            <a:r>
              <a:rPr lang="fr-FR" dirty="0" err="1"/>
              <a:t>had</a:t>
            </a:r>
            <a:r>
              <a:rPr lang="fr-FR" dirty="0"/>
              <a:t> no </a:t>
            </a:r>
            <a:r>
              <a:rPr lang="fr-FR" dirty="0" err="1"/>
              <a:t>idea</a:t>
            </a:r>
            <a:r>
              <a:rPr lang="fr-FR" dirty="0"/>
              <a:t> </a:t>
            </a:r>
            <a:r>
              <a:rPr lang="fr-FR" dirty="0" err="1"/>
              <a:t>what</a:t>
            </a:r>
            <a:r>
              <a:rPr lang="fr-FR" dirty="0"/>
              <a:t> </a:t>
            </a:r>
            <a:r>
              <a:rPr lang="fr-FR" dirty="0" err="1"/>
              <a:t>it</a:t>
            </a:r>
            <a:r>
              <a:rPr lang="fr-FR" dirty="0"/>
              <a:t> </a:t>
            </a:r>
            <a:r>
              <a:rPr lang="fr-FR" dirty="0" err="1"/>
              <a:t>was</a:t>
            </a:r>
            <a:endParaRPr lang="fr-FR" dirty="0"/>
          </a:p>
          <a:p>
            <a:endParaRPr lang="fr-FR" dirty="0"/>
          </a:p>
          <a:p>
            <a:r>
              <a:rPr lang="fr-FR" dirty="0"/>
              <a:t>Or: </a:t>
            </a:r>
            <a:r>
              <a:rPr lang="fr-FR" dirty="0" err="1"/>
              <a:t>why</a:t>
            </a:r>
            <a:r>
              <a:rPr lang="fr-FR" dirty="0"/>
              <a:t> </a:t>
            </a:r>
            <a:r>
              <a:rPr lang="fr-FR" dirty="0" err="1"/>
              <a:t>should</a:t>
            </a:r>
            <a:r>
              <a:rPr lang="fr-FR" dirty="0"/>
              <a:t> </a:t>
            </a:r>
            <a:r>
              <a:rPr lang="fr-FR" dirty="0" err="1"/>
              <a:t>you</a:t>
            </a:r>
            <a:r>
              <a:rPr lang="fr-FR" dirty="0"/>
              <a:t> </a:t>
            </a:r>
            <a:r>
              <a:rPr lang="fr-FR" dirty="0" err="1"/>
              <a:t>even</a:t>
            </a:r>
            <a:r>
              <a:rPr lang="fr-FR" dirty="0"/>
              <a:t> </a:t>
            </a:r>
            <a:r>
              <a:rPr lang="fr-FR" dirty="0" err="1"/>
              <a:t>try</a:t>
            </a:r>
            <a:r>
              <a:rPr lang="fr-FR" dirty="0"/>
              <a:t> to </a:t>
            </a:r>
            <a:r>
              <a:rPr lang="fr-FR" dirty="0" err="1"/>
              <a:t>understand</a:t>
            </a:r>
            <a:r>
              <a:rPr lang="fr-FR" dirty="0"/>
              <a:t> </a:t>
            </a:r>
            <a:r>
              <a:rPr lang="fr-FR" dirty="0" err="1"/>
              <a:t>your</a:t>
            </a:r>
            <a:r>
              <a:rPr lang="fr-FR" dirty="0"/>
              <a:t> model if </a:t>
            </a:r>
            <a:r>
              <a:rPr lang="fr-FR" dirty="0" err="1"/>
              <a:t>you</a:t>
            </a:r>
            <a:r>
              <a:rPr lang="fr-FR" dirty="0"/>
              <a:t> </a:t>
            </a:r>
            <a:r>
              <a:rPr lang="fr-FR" dirty="0" err="1"/>
              <a:t>only</a:t>
            </a:r>
            <a:r>
              <a:rPr lang="fr-FR" dirty="0"/>
              <a:t> care about </a:t>
            </a:r>
            <a:r>
              <a:rPr lang="fr-FR"/>
              <a:t>good </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119</a:t>
            </a:fld>
            <a:endParaRPr lang="en-GB"/>
          </a:p>
        </p:txBody>
      </p:sp>
    </p:spTree>
    <p:extLst>
      <p:ext uri="{BB962C8B-B14F-4D97-AF65-F5344CB8AC3E}">
        <p14:creationId xmlns:p14="http://schemas.microsoft.com/office/powerpoint/2010/main" val="3329462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9E10C-27EA-6887-3A43-EDA028AA98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9AF801-7DD7-EDD7-8212-837C3AE476A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FDFDC9A-CF81-2E8E-01BC-1BCA1A0C7287}"/>
              </a:ext>
            </a:extLst>
          </p:cNvPr>
          <p:cNvSpPr>
            <a:spLocks noGrp="1"/>
          </p:cNvSpPr>
          <p:nvPr>
            <p:ph type="body" idx="1"/>
          </p:nvPr>
        </p:nvSpPr>
        <p:spPr/>
        <p:txBody>
          <a:bodyPr/>
          <a:lstStyle/>
          <a:p>
            <a:r>
              <a:rPr lang="fr-FR" dirty="0"/>
              <a:t>There </a:t>
            </a:r>
            <a:r>
              <a:rPr lang="fr-FR" dirty="0" err="1"/>
              <a:t>is</a:t>
            </a:r>
            <a:r>
              <a:rPr lang="fr-FR" dirty="0"/>
              <a:t> </a:t>
            </a:r>
            <a:r>
              <a:rPr lang="fr-FR" dirty="0" err="1"/>
              <a:t>some</a:t>
            </a:r>
            <a:r>
              <a:rPr lang="fr-FR" dirty="0"/>
              <a:t> obsession in data science about </a:t>
            </a:r>
            <a:r>
              <a:rPr lang="fr-FR" dirty="0" err="1"/>
              <a:t>perfectly</a:t>
            </a:r>
            <a:r>
              <a:rPr lang="fr-FR" dirty="0"/>
              <a:t> </a:t>
            </a:r>
            <a:r>
              <a:rPr lang="fr-FR" dirty="0" err="1"/>
              <a:t>predicting</a:t>
            </a:r>
            <a:r>
              <a:rPr lang="fr-FR" dirty="0"/>
              <a:t> values as </a:t>
            </a:r>
            <a:r>
              <a:rPr lang="fr-FR" dirty="0" err="1"/>
              <a:t>they</a:t>
            </a:r>
            <a:r>
              <a:rPr lang="fr-FR" dirty="0"/>
              <a:t> are in the data.</a:t>
            </a:r>
          </a:p>
        </p:txBody>
      </p:sp>
      <p:sp>
        <p:nvSpPr>
          <p:cNvPr id="4" name="Espace réservé du numéro de diapositive 3">
            <a:extLst>
              <a:ext uri="{FF2B5EF4-FFF2-40B4-BE49-F238E27FC236}">
                <a16:creationId xmlns:a16="http://schemas.microsoft.com/office/drawing/2014/main" id="{22B9055B-BA51-149E-52BC-B0E2983EBF51}"/>
              </a:ext>
            </a:extLst>
          </p:cNvPr>
          <p:cNvSpPr>
            <a:spLocks noGrp="1"/>
          </p:cNvSpPr>
          <p:nvPr>
            <p:ph type="sldNum" sz="quarter" idx="5"/>
          </p:nvPr>
        </p:nvSpPr>
        <p:spPr/>
        <p:txBody>
          <a:bodyPr/>
          <a:lstStyle/>
          <a:p>
            <a:fld id="{A62EC21E-A6F6-4C42-B0A9-7BADF486F0B3}" type="slidenum">
              <a:rPr lang="en-GB" smtClean="0"/>
              <a:t>120</a:t>
            </a:fld>
            <a:endParaRPr lang="en-GB"/>
          </a:p>
        </p:txBody>
      </p:sp>
    </p:spTree>
    <p:extLst>
      <p:ext uri="{BB962C8B-B14F-4D97-AF65-F5344CB8AC3E}">
        <p14:creationId xmlns:p14="http://schemas.microsoft.com/office/powerpoint/2010/main" val="33984968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 </a:t>
            </a:r>
            <a:r>
              <a:rPr lang="fr-FR" dirty="0" err="1"/>
              <a:t>this</a:t>
            </a:r>
            <a:r>
              <a:rPr lang="fr-FR" dirty="0"/>
              <a:t> </a:t>
            </a:r>
            <a:r>
              <a:rPr lang="fr-FR" dirty="0" err="1"/>
              <a:t>is</a:t>
            </a:r>
            <a:r>
              <a:rPr lang="fr-FR" dirty="0"/>
              <a:t> the </a:t>
            </a:r>
            <a:r>
              <a:rPr lang="fr-FR" dirty="0" err="1"/>
              <a:t>possibly</a:t>
            </a:r>
            <a:r>
              <a:rPr lang="fr-FR" dirty="0"/>
              <a:t> </a:t>
            </a:r>
            <a:r>
              <a:rPr lang="fr-FR" dirty="0" err="1"/>
              <a:t>controversial</a:t>
            </a:r>
            <a:r>
              <a:rPr lang="fr-FR" dirty="0"/>
              <a:t> part of </a:t>
            </a:r>
            <a:r>
              <a:rPr lang="fr-FR" dirty="0" err="1"/>
              <a:t>this</a:t>
            </a:r>
            <a:r>
              <a:rPr lang="fr-FR" dirty="0"/>
              <a:t> course. The </a:t>
            </a:r>
            <a:r>
              <a:rPr lang="fr-FR" dirty="0" err="1"/>
              <a:t>fact</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political</a:t>
            </a:r>
            <a:r>
              <a:rPr lang="fr-FR" dirty="0"/>
              <a:t> </a:t>
            </a:r>
            <a:r>
              <a:rPr lang="fr-FR" dirty="0" err="1"/>
              <a:t>is</a:t>
            </a:r>
            <a:r>
              <a:rPr lang="fr-FR" dirty="0"/>
              <a:t> </a:t>
            </a:r>
            <a:r>
              <a:rPr lang="fr-FR" dirty="0" err="1"/>
              <a:t>something</a:t>
            </a:r>
            <a:r>
              <a:rPr lang="fr-FR" dirty="0"/>
              <a:t> I </a:t>
            </a:r>
            <a:r>
              <a:rPr lang="fr-FR" dirty="0" err="1"/>
              <a:t>imply</a:t>
            </a:r>
            <a:r>
              <a:rPr lang="fr-FR" dirty="0"/>
              <a:t> </a:t>
            </a:r>
            <a:r>
              <a:rPr lang="fr-FR" dirty="0" err="1"/>
              <a:t>quite</a:t>
            </a:r>
            <a:r>
              <a:rPr lang="fr-FR" dirty="0"/>
              <a:t> </a:t>
            </a:r>
            <a:r>
              <a:rPr lang="fr-FR" dirty="0" err="1"/>
              <a:t>heavy-handedly</a:t>
            </a:r>
            <a:r>
              <a:rPr lang="fr-FR" dirty="0"/>
              <a:t> </a:t>
            </a:r>
            <a:r>
              <a:rPr lang="fr-FR" dirty="0" err="1"/>
              <a:t>throughout</a:t>
            </a:r>
            <a:r>
              <a:rPr lang="fr-FR" dirty="0"/>
              <a:t> the course </a:t>
            </a:r>
            <a:r>
              <a:rPr lang="fr-FR" dirty="0" err="1"/>
              <a:t>when</a:t>
            </a:r>
            <a:r>
              <a:rPr lang="fr-FR" dirty="0"/>
              <a:t> I talk about </a:t>
            </a:r>
            <a:r>
              <a:rPr lang="fr-FR" dirty="0" err="1"/>
              <a:t>minorities</a:t>
            </a:r>
            <a:r>
              <a:rPr lang="fr-FR" dirty="0"/>
              <a:t>, </a:t>
            </a:r>
            <a:r>
              <a:rPr lang="fr-FR" dirty="0" err="1"/>
              <a:t>gender</a:t>
            </a:r>
            <a:r>
              <a:rPr lang="fr-FR" dirty="0"/>
              <a:t> issues, etc. So </a:t>
            </a:r>
            <a:r>
              <a:rPr lang="fr-FR" dirty="0" err="1"/>
              <a:t>don’t</a:t>
            </a:r>
            <a:r>
              <a:rPr lang="fr-FR" dirty="0"/>
              <a:t> </a:t>
            </a:r>
            <a:r>
              <a:rPr lang="fr-FR" dirty="0" err="1"/>
              <a:t>get</a:t>
            </a:r>
            <a:r>
              <a:rPr lang="fr-FR" dirty="0"/>
              <a:t> </a:t>
            </a:r>
            <a:r>
              <a:rPr lang="fr-FR" dirty="0" err="1"/>
              <a:t>shocked</a:t>
            </a:r>
            <a:r>
              <a:rPr lang="fr-FR" dirty="0"/>
              <a:t> on me, right.</a:t>
            </a:r>
          </a:p>
          <a:p>
            <a:endParaRPr lang="fr-FR" dirty="0"/>
          </a:p>
          <a:p>
            <a:r>
              <a:rPr lang="fr-FR" dirty="0"/>
              <a:t>Fun </a:t>
            </a:r>
            <a:r>
              <a:rPr lang="fr-FR" dirty="0" err="1"/>
              <a:t>stuff</a:t>
            </a:r>
            <a:r>
              <a:rPr lang="fr-FR" dirty="0"/>
              <a:t> </a:t>
            </a:r>
            <a:r>
              <a:rPr lang="fr-FR" dirty="0" err="1"/>
              <a:t>with</a:t>
            </a:r>
            <a:r>
              <a:rPr lang="fr-FR" dirty="0"/>
              <a:t> data science: </a:t>
            </a:r>
            <a:r>
              <a:rPr lang="fr-FR" dirty="0" err="1"/>
              <a:t>warfare</a:t>
            </a:r>
            <a:r>
              <a:rPr lang="fr-FR" dirty="0"/>
              <a:t>, </a:t>
            </a:r>
            <a:r>
              <a:rPr lang="fr-FR" dirty="0" err="1"/>
              <a:t>tracking</a:t>
            </a:r>
            <a:r>
              <a:rPr lang="fr-FR" dirty="0"/>
              <a:t> and surveillance, face recognition, obscure recommandation </a:t>
            </a:r>
            <a:r>
              <a:rPr lang="fr-FR" dirty="0" err="1"/>
              <a:t>algorithms</a:t>
            </a:r>
            <a:r>
              <a:rPr lang="fr-FR" dirty="0"/>
              <a:t> </a:t>
            </a:r>
            <a:r>
              <a:rPr lang="fr-FR" dirty="0" err="1"/>
              <a:t>that</a:t>
            </a:r>
            <a:r>
              <a:rPr lang="fr-FR" dirty="0"/>
              <a:t> maximise the time </a:t>
            </a:r>
            <a:r>
              <a:rPr lang="fr-FR" dirty="0" err="1"/>
              <a:t>you</a:t>
            </a:r>
            <a:r>
              <a:rPr lang="fr-FR" dirty="0"/>
              <a:t> </a:t>
            </a:r>
            <a:r>
              <a:rPr lang="fr-FR" dirty="0" err="1"/>
              <a:t>spent</a:t>
            </a:r>
            <a:r>
              <a:rPr lang="fr-FR" dirty="0"/>
              <a:t> on a </a:t>
            </a:r>
            <a:r>
              <a:rPr lang="fr-FR" dirty="0" err="1"/>
              <a:t>product</a:t>
            </a:r>
            <a:r>
              <a:rPr lang="fr-FR" dirty="0"/>
              <a:t> (and not </a:t>
            </a:r>
            <a:r>
              <a:rPr lang="fr-FR" dirty="0" err="1"/>
              <a:t>your</a:t>
            </a:r>
            <a:r>
              <a:rPr lang="fr-FR" dirty="0"/>
              <a:t> </a:t>
            </a:r>
            <a:r>
              <a:rPr lang="fr-FR" dirty="0" err="1"/>
              <a:t>well-being</a:t>
            </a:r>
            <a:r>
              <a:rPr lang="fr-FR" dirty="0"/>
              <a:t>), </a:t>
            </a:r>
            <a:r>
              <a:rPr lang="fr-FR" dirty="0" err="1"/>
              <a:t>advertisements</a:t>
            </a:r>
            <a:r>
              <a:rPr lang="fr-FR" dirty="0"/>
              <a:t>, </a:t>
            </a:r>
            <a:r>
              <a:rPr lang="fr-FR" dirty="0" err="1"/>
              <a:t>hiring</a:t>
            </a:r>
            <a:r>
              <a:rPr lang="fr-FR" dirty="0"/>
              <a:t>, </a:t>
            </a:r>
            <a:r>
              <a:rPr lang="fr-FR" dirty="0" err="1"/>
              <a:t>policing</a:t>
            </a:r>
            <a:r>
              <a:rPr lang="fr-FR" dirty="0"/>
              <a:t>, </a:t>
            </a:r>
            <a:r>
              <a:rPr lang="fr-FR" dirty="0" err="1"/>
              <a:t>deepfakes</a:t>
            </a:r>
            <a:r>
              <a:rPr lang="fr-FR" dirty="0"/>
              <a:t>, social </a:t>
            </a:r>
            <a:r>
              <a:rPr lang="fr-FR" dirty="0" err="1"/>
              <a:t>scoring</a:t>
            </a:r>
            <a:r>
              <a:rPr lang="fr-FR" dirty="0"/>
              <a:t> </a:t>
            </a:r>
            <a:r>
              <a:rPr lang="fr-FR" dirty="0" err="1"/>
              <a:t>systems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121</a:t>
            </a:fld>
            <a:endParaRPr lang="en-GB"/>
          </a:p>
        </p:txBody>
      </p:sp>
    </p:spTree>
    <p:extLst>
      <p:ext uri="{BB962C8B-B14F-4D97-AF65-F5344CB8AC3E}">
        <p14:creationId xmlns:p14="http://schemas.microsoft.com/office/powerpoint/2010/main" val="40245184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4F5D-3B72-F17F-09A5-B9E429145FF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E9EA24D-C334-F597-B9EC-81E8EE3BAD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8D87C1B-6A28-DA79-3356-7F01C3C84C87}"/>
              </a:ext>
            </a:extLst>
          </p:cNvPr>
          <p:cNvSpPr>
            <a:spLocks noGrp="1"/>
          </p:cNvSpPr>
          <p:nvPr>
            <p:ph type="body" idx="1"/>
          </p:nvPr>
        </p:nvSpPr>
        <p:spPr/>
        <p:txBody>
          <a:bodyPr/>
          <a:lstStyle/>
          <a:p>
            <a:r>
              <a:rPr lang="fr-FR" dirty="0" err="1"/>
              <a:t>Tbh</a:t>
            </a:r>
            <a:r>
              <a:rPr lang="fr-FR" dirty="0"/>
              <a:t>, </a:t>
            </a:r>
            <a:r>
              <a:rPr lang="fr-FR" dirty="0" err="1"/>
              <a:t>knowing</a:t>
            </a:r>
            <a:r>
              <a:rPr lang="fr-FR" dirty="0"/>
              <a:t> about </a:t>
            </a:r>
            <a:r>
              <a:rPr lang="fr-FR" dirty="0" err="1"/>
              <a:t>fairness</a:t>
            </a:r>
            <a:r>
              <a:rPr lang="fr-FR" dirty="0"/>
              <a:t> </a:t>
            </a:r>
            <a:r>
              <a:rPr lang="fr-FR" dirty="0" err="1"/>
              <a:t>won’t</a:t>
            </a:r>
            <a:r>
              <a:rPr lang="fr-FR" dirty="0"/>
              <a:t> land </a:t>
            </a:r>
            <a:r>
              <a:rPr lang="fr-FR" dirty="0" err="1"/>
              <a:t>you</a:t>
            </a:r>
            <a:r>
              <a:rPr lang="fr-FR" dirty="0"/>
              <a:t> a job. I </a:t>
            </a:r>
            <a:r>
              <a:rPr lang="fr-FR" dirty="0" err="1"/>
              <a:t>don’t</a:t>
            </a:r>
            <a:r>
              <a:rPr lang="fr-FR" dirty="0"/>
              <a:t> </a:t>
            </a:r>
            <a:r>
              <a:rPr lang="fr-FR" dirty="0" err="1"/>
              <a:t>think</a:t>
            </a:r>
            <a:r>
              <a:rPr lang="fr-FR" dirty="0"/>
              <a:t> </a:t>
            </a:r>
            <a:r>
              <a:rPr lang="fr-FR" dirty="0" err="1"/>
              <a:t>most</a:t>
            </a:r>
            <a:r>
              <a:rPr lang="fr-FR" dirty="0"/>
              <a:t> DS people </a:t>
            </a:r>
            <a:r>
              <a:rPr lang="fr-FR" dirty="0" err="1"/>
              <a:t>truly</a:t>
            </a:r>
            <a:r>
              <a:rPr lang="fr-FR" dirty="0"/>
              <a:t> care.</a:t>
            </a:r>
          </a:p>
          <a:p>
            <a:r>
              <a:rPr lang="fr-FR" dirty="0" err="1"/>
              <a:t>Also</a:t>
            </a:r>
            <a:r>
              <a:rPr lang="fr-FR" dirty="0"/>
              <a:t>, </a:t>
            </a:r>
            <a:r>
              <a:rPr lang="fr-FR" dirty="0" err="1"/>
              <a:t>pessimistic</a:t>
            </a:r>
            <a:r>
              <a:rPr lang="fr-FR" dirty="0"/>
              <a:t> me </a:t>
            </a:r>
            <a:r>
              <a:rPr lang="fr-FR" dirty="0" err="1"/>
              <a:t>would</a:t>
            </a:r>
            <a:r>
              <a:rPr lang="fr-FR" dirty="0"/>
              <a:t> argue </a:t>
            </a:r>
            <a:r>
              <a:rPr lang="fr-FR" dirty="0" err="1"/>
              <a:t>that</a:t>
            </a:r>
            <a:r>
              <a:rPr lang="fr-FR" dirty="0"/>
              <a:t> </a:t>
            </a:r>
            <a:r>
              <a:rPr lang="fr-FR" dirty="0" err="1"/>
              <a:t>most</a:t>
            </a:r>
            <a:r>
              <a:rPr lang="fr-FR" dirty="0"/>
              <a:t> of </a:t>
            </a:r>
            <a:r>
              <a:rPr lang="fr-FR" dirty="0" err="1"/>
              <a:t>what</a:t>
            </a:r>
            <a:r>
              <a:rPr lang="fr-FR" dirty="0"/>
              <a:t> </a:t>
            </a:r>
            <a:r>
              <a:rPr lang="fr-FR" dirty="0" err="1"/>
              <a:t>companies</a:t>
            </a:r>
            <a:r>
              <a:rPr lang="fr-FR" dirty="0"/>
              <a:t> </a:t>
            </a:r>
            <a:r>
              <a:rPr lang="fr-FR" dirty="0" err="1"/>
              <a:t>say</a:t>
            </a:r>
            <a:r>
              <a:rPr lang="fr-FR" dirty="0"/>
              <a:t> about </a:t>
            </a:r>
            <a:r>
              <a:rPr lang="fr-FR" dirty="0" err="1"/>
              <a:t>fairness</a:t>
            </a:r>
            <a:r>
              <a:rPr lang="fr-FR" dirty="0"/>
              <a:t> in </a:t>
            </a:r>
            <a:r>
              <a:rPr lang="fr-FR" dirty="0" err="1"/>
              <a:t>their</a:t>
            </a:r>
            <a:r>
              <a:rPr lang="fr-FR" dirty="0"/>
              <a:t> ML </a:t>
            </a:r>
            <a:r>
              <a:rPr lang="fr-FR" dirty="0" err="1"/>
              <a:t>algorithms</a:t>
            </a:r>
            <a:r>
              <a:rPr lang="fr-FR" dirty="0"/>
              <a:t> </a:t>
            </a:r>
            <a:r>
              <a:rPr lang="fr-FR" dirty="0" err="1"/>
              <a:t>is</a:t>
            </a:r>
            <a:r>
              <a:rPr lang="fr-FR" dirty="0"/>
              <a:t> </a:t>
            </a:r>
            <a:r>
              <a:rPr lang="fr-FR" dirty="0" err="1"/>
              <a:t>mostly</a:t>
            </a:r>
            <a:r>
              <a:rPr lang="fr-FR" dirty="0"/>
              <a:t> </a:t>
            </a:r>
            <a:r>
              <a:rPr lang="fr-FR" dirty="0" err="1"/>
              <a:t>posturing</a:t>
            </a:r>
            <a:r>
              <a:rPr lang="fr-FR" dirty="0"/>
              <a:t>, </a:t>
            </a:r>
            <a:r>
              <a:rPr lang="fr-FR" dirty="0" err="1"/>
              <a:t>unless</a:t>
            </a:r>
            <a:r>
              <a:rPr lang="fr-FR" dirty="0"/>
              <a:t> </a:t>
            </a:r>
            <a:r>
              <a:rPr lang="fr-FR" dirty="0" err="1"/>
              <a:t>they</a:t>
            </a:r>
            <a:r>
              <a:rPr lang="fr-FR" dirty="0"/>
              <a:t> are </a:t>
            </a:r>
            <a:r>
              <a:rPr lang="fr-FR" dirty="0" err="1"/>
              <a:t>under</a:t>
            </a:r>
            <a:r>
              <a:rPr lang="fr-FR" dirty="0"/>
              <a:t> </a:t>
            </a:r>
            <a:r>
              <a:rPr lang="fr-FR" dirty="0" err="1"/>
              <a:t>regulatory</a:t>
            </a:r>
            <a:r>
              <a:rPr lang="fr-FR" dirty="0"/>
              <a:t> </a:t>
            </a:r>
            <a:r>
              <a:rPr lang="fr-FR" dirty="0" err="1"/>
              <a:t>constraints</a:t>
            </a:r>
            <a:r>
              <a:rPr lang="fr-FR" dirty="0"/>
              <a:t> or </a:t>
            </a:r>
            <a:r>
              <a:rPr lang="fr-FR" dirty="0" err="1"/>
              <a:t>under</a:t>
            </a:r>
            <a:r>
              <a:rPr lang="fr-FR" dirty="0"/>
              <a:t> high public </a:t>
            </a:r>
            <a:r>
              <a:rPr lang="fr-FR" dirty="0" err="1"/>
              <a:t>scrutiny</a:t>
            </a:r>
            <a:r>
              <a:rPr lang="fr-FR" dirty="0"/>
              <a:t>.</a:t>
            </a:r>
          </a:p>
        </p:txBody>
      </p:sp>
      <p:sp>
        <p:nvSpPr>
          <p:cNvPr id="4" name="Espace réservé du numéro de diapositive 3">
            <a:extLst>
              <a:ext uri="{FF2B5EF4-FFF2-40B4-BE49-F238E27FC236}">
                <a16:creationId xmlns:a16="http://schemas.microsoft.com/office/drawing/2014/main" id="{4A49A90B-B1C6-7F9F-7564-6A7EDB957566}"/>
              </a:ext>
            </a:extLst>
          </p:cNvPr>
          <p:cNvSpPr>
            <a:spLocks noGrp="1"/>
          </p:cNvSpPr>
          <p:nvPr>
            <p:ph type="sldNum" sz="quarter" idx="5"/>
          </p:nvPr>
        </p:nvSpPr>
        <p:spPr/>
        <p:txBody>
          <a:bodyPr/>
          <a:lstStyle/>
          <a:p>
            <a:fld id="{A62EC21E-A6F6-4C42-B0A9-7BADF486F0B3}" type="slidenum">
              <a:rPr lang="en-GB" smtClean="0"/>
              <a:t>122</a:t>
            </a:fld>
            <a:endParaRPr lang="en-GB"/>
          </a:p>
        </p:txBody>
      </p:sp>
    </p:spTree>
    <p:extLst>
      <p:ext uri="{BB962C8B-B14F-4D97-AF65-F5344CB8AC3E}">
        <p14:creationId xmlns:p14="http://schemas.microsoft.com/office/powerpoint/2010/main" val="10411095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A1303-375C-F42F-D187-190B4A364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D3A87-07E2-2B73-B438-AD4EC2E88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53ECDB-30E5-252E-ACEA-A67E9855C38B}"/>
              </a:ext>
            </a:extLst>
          </p:cNvPr>
          <p:cNvSpPr>
            <a:spLocks noGrp="1"/>
          </p:cNvSpPr>
          <p:nvPr>
            <p:ph type="body" idx="1"/>
          </p:nvPr>
        </p:nvSpPr>
        <p:spPr/>
        <p:txBody>
          <a:bodyPr/>
          <a:lstStyle/>
          <a:p>
            <a:r>
              <a:rPr lang="en-GB" dirty="0"/>
              <a:t>First graph of the class (that I did not like). There are a few crucial things missing there.</a:t>
            </a:r>
          </a:p>
        </p:txBody>
      </p:sp>
      <p:sp>
        <p:nvSpPr>
          <p:cNvPr id="4" name="Slide Number Placeholder 3">
            <a:extLst>
              <a:ext uri="{FF2B5EF4-FFF2-40B4-BE49-F238E27FC236}">
                <a16:creationId xmlns:a16="http://schemas.microsoft.com/office/drawing/2014/main" id="{E4F2B1CA-7FF0-EE50-F800-409723291A57}"/>
              </a:ext>
            </a:extLst>
          </p:cNvPr>
          <p:cNvSpPr>
            <a:spLocks noGrp="1"/>
          </p:cNvSpPr>
          <p:nvPr>
            <p:ph type="sldNum" sz="quarter" idx="5"/>
          </p:nvPr>
        </p:nvSpPr>
        <p:spPr/>
        <p:txBody>
          <a:bodyPr/>
          <a:lstStyle/>
          <a:p>
            <a:fld id="{A62EC21E-A6F6-4C42-B0A9-7BADF486F0B3}" type="slidenum">
              <a:rPr lang="en-GB" smtClean="0"/>
              <a:t>123</a:t>
            </a:fld>
            <a:endParaRPr lang="en-GB"/>
          </a:p>
        </p:txBody>
      </p:sp>
    </p:spTree>
    <p:extLst>
      <p:ext uri="{BB962C8B-B14F-4D97-AF65-F5344CB8AC3E}">
        <p14:creationId xmlns:p14="http://schemas.microsoft.com/office/powerpoint/2010/main" val="222919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DFB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952B-B65F-C181-B0B8-7CEC9E85787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a:extLst>
              <a:ext uri="{FF2B5EF4-FFF2-40B4-BE49-F238E27FC236}">
                <a16:creationId xmlns:a16="http://schemas.microsoft.com/office/drawing/2014/main" id="{D4E1C74B-DA1B-D684-A6CD-55B00D2621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FR" dirty="0"/>
          </a:p>
        </p:txBody>
      </p:sp>
      <p:sp>
        <p:nvSpPr>
          <p:cNvPr id="4" name="Date Placeholder 3">
            <a:extLst>
              <a:ext uri="{FF2B5EF4-FFF2-40B4-BE49-F238E27FC236}">
                <a16:creationId xmlns:a16="http://schemas.microsoft.com/office/drawing/2014/main" id="{CCB523A0-1F5F-B72B-1FE1-7F3C33635F87}"/>
              </a:ext>
            </a:extLst>
          </p:cNvPr>
          <p:cNvSpPr>
            <a:spLocks noGrp="1"/>
          </p:cNvSpPr>
          <p:nvPr>
            <p:ph type="dt" sz="half" idx="10"/>
          </p:nvPr>
        </p:nvSpPr>
        <p:spPr/>
        <p:txBody>
          <a:bodyPr/>
          <a:lstStyle/>
          <a:p>
            <a:fld id="{DD55982A-B46D-4B79-92A5-28C8080B41FE}" type="datetime1">
              <a:rPr lang="fr-FR" smtClean="0"/>
              <a:t>05/10/2025</a:t>
            </a:fld>
            <a:endParaRPr lang="fr-FR"/>
          </a:p>
        </p:txBody>
      </p:sp>
      <p:sp>
        <p:nvSpPr>
          <p:cNvPr id="5" name="Footer Placeholder 4">
            <a:extLst>
              <a:ext uri="{FF2B5EF4-FFF2-40B4-BE49-F238E27FC236}">
                <a16:creationId xmlns:a16="http://schemas.microsoft.com/office/drawing/2014/main" id="{9F206F03-7A98-C65F-E301-7BF3A72DF89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C3BCF9A-27D7-05E0-4FD9-37C33CE714B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05066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6E32-9D65-D97E-4C57-E265E5E69F7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C811A06-79BE-F6A7-0083-0F2061725B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E8EB93E-5EA4-D603-50A7-2E47CAD0C4BB}"/>
              </a:ext>
            </a:extLst>
          </p:cNvPr>
          <p:cNvSpPr>
            <a:spLocks noGrp="1"/>
          </p:cNvSpPr>
          <p:nvPr>
            <p:ph type="dt" sz="half" idx="10"/>
          </p:nvPr>
        </p:nvSpPr>
        <p:spPr/>
        <p:txBody>
          <a:bodyPr/>
          <a:lstStyle/>
          <a:p>
            <a:fld id="{B371F475-B24D-4175-8849-C8856A647410}" type="datetime1">
              <a:rPr lang="fr-FR" smtClean="0"/>
              <a:t>05/10/2025</a:t>
            </a:fld>
            <a:endParaRPr lang="fr-FR"/>
          </a:p>
        </p:txBody>
      </p:sp>
      <p:sp>
        <p:nvSpPr>
          <p:cNvPr id="5" name="Footer Placeholder 4">
            <a:extLst>
              <a:ext uri="{FF2B5EF4-FFF2-40B4-BE49-F238E27FC236}">
                <a16:creationId xmlns:a16="http://schemas.microsoft.com/office/drawing/2014/main" id="{30D7A609-23E6-F718-FDE5-D21086C5490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99DEA1-00DF-2F5A-D3A8-A19041921E2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40138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27A69-9A0A-723B-FE08-1B9F9898F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FF7BF40-24B7-6F2D-067F-775E10E08A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4E27F21-329B-B302-3B11-E4D76B1AB482}"/>
              </a:ext>
            </a:extLst>
          </p:cNvPr>
          <p:cNvSpPr>
            <a:spLocks noGrp="1"/>
          </p:cNvSpPr>
          <p:nvPr>
            <p:ph type="dt" sz="half" idx="10"/>
          </p:nvPr>
        </p:nvSpPr>
        <p:spPr/>
        <p:txBody>
          <a:bodyPr/>
          <a:lstStyle/>
          <a:p>
            <a:fld id="{FA9F7733-C85A-4513-8CE1-757613D9C817}" type="datetime1">
              <a:rPr lang="fr-FR" smtClean="0"/>
              <a:t>05/10/2025</a:t>
            </a:fld>
            <a:endParaRPr lang="fr-FR"/>
          </a:p>
        </p:txBody>
      </p:sp>
      <p:sp>
        <p:nvSpPr>
          <p:cNvPr id="5" name="Footer Placeholder 4">
            <a:extLst>
              <a:ext uri="{FF2B5EF4-FFF2-40B4-BE49-F238E27FC236}">
                <a16:creationId xmlns:a16="http://schemas.microsoft.com/office/drawing/2014/main" id="{AF43DD71-765A-3A0D-7027-669C887ABC6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4A3615C-B388-ACCB-16A6-21DA628F5DA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9860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5886-FDCC-9D15-832C-813F40693A7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6304012-84AE-1C09-D3E4-2115D6E3439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CBF442-DC35-5813-C201-E3AF6D39F19A}"/>
              </a:ext>
            </a:extLst>
          </p:cNvPr>
          <p:cNvSpPr>
            <a:spLocks noGrp="1"/>
          </p:cNvSpPr>
          <p:nvPr>
            <p:ph type="dt" sz="half" idx="10"/>
          </p:nvPr>
        </p:nvSpPr>
        <p:spPr/>
        <p:txBody>
          <a:bodyPr/>
          <a:lstStyle/>
          <a:p>
            <a:fld id="{BE2CBEF4-C239-40F7-A999-90E5F43AC809}" type="datetime1">
              <a:rPr lang="fr-FR" smtClean="0"/>
              <a:t>05/10/2025</a:t>
            </a:fld>
            <a:endParaRPr lang="fr-FR"/>
          </a:p>
        </p:txBody>
      </p:sp>
      <p:sp>
        <p:nvSpPr>
          <p:cNvPr id="5" name="Footer Placeholder 4">
            <a:extLst>
              <a:ext uri="{FF2B5EF4-FFF2-40B4-BE49-F238E27FC236}">
                <a16:creationId xmlns:a16="http://schemas.microsoft.com/office/drawing/2014/main" id="{1090B420-196F-2A07-BEDD-F62021EFF7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0E7721C-0C61-AD6A-98D9-3221F04DAB8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47967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C9B6-C6BE-9B72-98CD-1FE21C370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8B024A11-D011-02D2-A433-BB72E93AF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AF74A-EB63-6785-7DC3-3105E4702516}"/>
              </a:ext>
            </a:extLst>
          </p:cNvPr>
          <p:cNvSpPr>
            <a:spLocks noGrp="1"/>
          </p:cNvSpPr>
          <p:nvPr>
            <p:ph type="dt" sz="half" idx="10"/>
          </p:nvPr>
        </p:nvSpPr>
        <p:spPr/>
        <p:txBody>
          <a:bodyPr/>
          <a:lstStyle/>
          <a:p>
            <a:fld id="{81CFA720-C544-4D9C-B752-65B437F6FA29}" type="datetime1">
              <a:rPr lang="fr-FR" smtClean="0"/>
              <a:t>05/10/2025</a:t>
            </a:fld>
            <a:endParaRPr lang="fr-FR"/>
          </a:p>
        </p:txBody>
      </p:sp>
      <p:sp>
        <p:nvSpPr>
          <p:cNvPr id="5" name="Footer Placeholder 4">
            <a:extLst>
              <a:ext uri="{FF2B5EF4-FFF2-40B4-BE49-F238E27FC236}">
                <a16:creationId xmlns:a16="http://schemas.microsoft.com/office/drawing/2014/main" id="{585DCCAA-749E-7354-8BEA-13E800D9515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861417-3D92-D23F-A4C8-ADA0649B25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61026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A46A-57E9-A7A6-BA12-E6FBD812F34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9B89646-18CD-8D96-BAAF-66101229C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FCBFD94D-8BCA-82F3-E615-FF1CC4530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F63FCDF3-136C-A9C6-BD68-02851B2ECB39}"/>
              </a:ext>
            </a:extLst>
          </p:cNvPr>
          <p:cNvSpPr>
            <a:spLocks noGrp="1"/>
          </p:cNvSpPr>
          <p:nvPr>
            <p:ph type="dt" sz="half" idx="10"/>
          </p:nvPr>
        </p:nvSpPr>
        <p:spPr/>
        <p:txBody>
          <a:bodyPr/>
          <a:lstStyle/>
          <a:p>
            <a:fld id="{F0C0EFCA-6D73-4B91-BB47-3D3E4F3A3BA5}" type="datetime1">
              <a:rPr lang="fr-FR" smtClean="0"/>
              <a:t>05/10/2025</a:t>
            </a:fld>
            <a:endParaRPr lang="fr-FR"/>
          </a:p>
        </p:txBody>
      </p:sp>
      <p:sp>
        <p:nvSpPr>
          <p:cNvPr id="6" name="Footer Placeholder 5">
            <a:extLst>
              <a:ext uri="{FF2B5EF4-FFF2-40B4-BE49-F238E27FC236}">
                <a16:creationId xmlns:a16="http://schemas.microsoft.com/office/drawing/2014/main" id="{FC9DA2DF-F005-F47E-81C0-576D5E5FD24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893931-AF49-D4A8-C724-C75F49BFC2E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302047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D4DF-0048-D44C-1607-1A4454F19F83}"/>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D8A3D27-B700-EC75-8CC0-1F71E9567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DD83B-03DA-1BB9-8E55-7A93EC6BB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217BF21F-231A-4EE0-BCDA-1E284B5E9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6C2828-0CEC-40E8-E76A-6B55B4908C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AA18F6B-95B1-1D5F-8602-2E87F30823C8}"/>
              </a:ext>
            </a:extLst>
          </p:cNvPr>
          <p:cNvSpPr>
            <a:spLocks noGrp="1"/>
          </p:cNvSpPr>
          <p:nvPr>
            <p:ph type="dt" sz="half" idx="10"/>
          </p:nvPr>
        </p:nvSpPr>
        <p:spPr/>
        <p:txBody>
          <a:bodyPr/>
          <a:lstStyle/>
          <a:p>
            <a:fld id="{429D8261-CBCB-4C81-8677-71DA5E0876BA}" type="datetime1">
              <a:rPr lang="fr-FR" smtClean="0"/>
              <a:t>05/10/2025</a:t>
            </a:fld>
            <a:endParaRPr lang="fr-FR"/>
          </a:p>
        </p:txBody>
      </p:sp>
      <p:sp>
        <p:nvSpPr>
          <p:cNvPr id="8" name="Footer Placeholder 7">
            <a:extLst>
              <a:ext uri="{FF2B5EF4-FFF2-40B4-BE49-F238E27FC236}">
                <a16:creationId xmlns:a16="http://schemas.microsoft.com/office/drawing/2014/main" id="{FF72C63B-92D9-DD71-C490-AE680216052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DD1FAB43-3CEA-C521-9730-077A4111D947}"/>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34161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D900-124D-D7B8-85B8-82CABB25B00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267DFC5-4557-6154-0737-7D2CC5B6514B}"/>
              </a:ext>
            </a:extLst>
          </p:cNvPr>
          <p:cNvSpPr>
            <a:spLocks noGrp="1"/>
          </p:cNvSpPr>
          <p:nvPr>
            <p:ph type="dt" sz="half" idx="10"/>
          </p:nvPr>
        </p:nvSpPr>
        <p:spPr/>
        <p:txBody>
          <a:bodyPr/>
          <a:lstStyle/>
          <a:p>
            <a:fld id="{28AC5D92-0BE7-49F3-97C9-3AC2AECE7A6C}" type="datetime1">
              <a:rPr lang="fr-FR" smtClean="0"/>
              <a:t>05/10/2025</a:t>
            </a:fld>
            <a:endParaRPr lang="fr-FR"/>
          </a:p>
        </p:txBody>
      </p:sp>
      <p:sp>
        <p:nvSpPr>
          <p:cNvPr id="4" name="Footer Placeholder 3">
            <a:extLst>
              <a:ext uri="{FF2B5EF4-FFF2-40B4-BE49-F238E27FC236}">
                <a16:creationId xmlns:a16="http://schemas.microsoft.com/office/drawing/2014/main" id="{B9E55C8C-0C96-3F9C-0305-FD1CD841CF6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27F522AB-0729-9AEB-21E1-4282FE9C5C7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851081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61412-A3B2-C765-244E-8D1AC82D9EDC}"/>
              </a:ext>
            </a:extLst>
          </p:cNvPr>
          <p:cNvSpPr>
            <a:spLocks noGrp="1"/>
          </p:cNvSpPr>
          <p:nvPr>
            <p:ph type="dt" sz="half" idx="10"/>
          </p:nvPr>
        </p:nvSpPr>
        <p:spPr/>
        <p:txBody>
          <a:bodyPr/>
          <a:lstStyle/>
          <a:p>
            <a:fld id="{CC05A49C-CBC3-4071-B85B-42BB4379BAE5}" type="datetime1">
              <a:rPr lang="fr-FR" smtClean="0"/>
              <a:t>05/10/2025</a:t>
            </a:fld>
            <a:endParaRPr lang="fr-FR"/>
          </a:p>
        </p:txBody>
      </p:sp>
      <p:sp>
        <p:nvSpPr>
          <p:cNvPr id="3" name="Footer Placeholder 2">
            <a:extLst>
              <a:ext uri="{FF2B5EF4-FFF2-40B4-BE49-F238E27FC236}">
                <a16:creationId xmlns:a16="http://schemas.microsoft.com/office/drawing/2014/main" id="{5A9FABBA-7530-6420-4076-CF24DC278FED}"/>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B3DC6-FB12-883A-9926-C102F6D779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0214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E173-BE04-7773-F08A-A6ACD282C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3A98002-047E-B5E9-1463-DCB621796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94681FC-348A-CDE7-8331-75A6DCAED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7CEE7-2B2B-82F7-8CF1-0071F7D1ED7A}"/>
              </a:ext>
            </a:extLst>
          </p:cNvPr>
          <p:cNvSpPr>
            <a:spLocks noGrp="1"/>
          </p:cNvSpPr>
          <p:nvPr>
            <p:ph type="dt" sz="half" idx="10"/>
          </p:nvPr>
        </p:nvSpPr>
        <p:spPr/>
        <p:txBody>
          <a:bodyPr/>
          <a:lstStyle/>
          <a:p>
            <a:fld id="{C4C3849D-8DCB-4F4B-8C29-F0E7887BF74A}" type="datetime1">
              <a:rPr lang="fr-FR" smtClean="0"/>
              <a:t>05/10/2025</a:t>
            </a:fld>
            <a:endParaRPr lang="fr-FR"/>
          </a:p>
        </p:txBody>
      </p:sp>
      <p:sp>
        <p:nvSpPr>
          <p:cNvPr id="6" name="Footer Placeholder 5">
            <a:extLst>
              <a:ext uri="{FF2B5EF4-FFF2-40B4-BE49-F238E27FC236}">
                <a16:creationId xmlns:a16="http://schemas.microsoft.com/office/drawing/2014/main" id="{1C570F16-136B-5B8B-D4C1-BF8CE861407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3B4C0FD-9376-44D2-FCD2-BEF8C2AC9171}"/>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18047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666-A503-80D8-1071-324AFEA85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0DFA630-9B02-D5B7-4B05-A62517700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7ED27550-3FF7-4F56-2A40-B8FF10BD1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9A36A-06F0-66E4-B12C-6F2C5C54B6CD}"/>
              </a:ext>
            </a:extLst>
          </p:cNvPr>
          <p:cNvSpPr>
            <a:spLocks noGrp="1"/>
          </p:cNvSpPr>
          <p:nvPr>
            <p:ph type="dt" sz="half" idx="10"/>
          </p:nvPr>
        </p:nvSpPr>
        <p:spPr/>
        <p:txBody>
          <a:bodyPr/>
          <a:lstStyle/>
          <a:p>
            <a:fld id="{7CCEBC0A-DD03-4A68-85FC-F1BB2CFD030E}" type="datetime1">
              <a:rPr lang="fr-FR" smtClean="0"/>
              <a:t>05/10/2025</a:t>
            </a:fld>
            <a:endParaRPr lang="fr-FR"/>
          </a:p>
        </p:txBody>
      </p:sp>
      <p:sp>
        <p:nvSpPr>
          <p:cNvPr id="6" name="Footer Placeholder 5">
            <a:extLst>
              <a:ext uri="{FF2B5EF4-FFF2-40B4-BE49-F238E27FC236}">
                <a16:creationId xmlns:a16="http://schemas.microsoft.com/office/drawing/2014/main" id="{7DB730BF-1CE3-36AA-7A77-23E7C5E2A02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EB42599-03C7-4850-E5CA-DD6C4528F130}"/>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572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6CBED-8205-0C8D-EB36-23ADA19B7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492D9D53-93DF-92DE-B449-0B3ED4D9F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4662B9F4-B18B-BB03-D130-D79EEA300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98F25F-AECB-48AA-97FE-E7C5EA77181F}" type="datetime1">
              <a:rPr lang="fr-FR" smtClean="0"/>
              <a:t>05/10/2025</a:t>
            </a:fld>
            <a:endParaRPr lang="fr-FR"/>
          </a:p>
        </p:txBody>
      </p:sp>
      <p:sp>
        <p:nvSpPr>
          <p:cNvPr id="5" name="Footer Placeholder 4">
            <a:extLst>
              <a:ext uri="{FF2B5EF4-FFF2-40B4-BE49-F238E27FC236}">
                <a16:creationId xmlns:a16="http://schemas.microsoft.com/office/drawing/2014/main" id="{2BC19988-7D9F-3886-98AB-3D1EBF3108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AD46FBBE-CF43-190C-CD27-96A5A24BE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3806FF-9E51-4331-BB90-F49EFA1FA4FC}" type="slidenum">
              <a:rPr lang="fr-FR" smtClean="0"/>
              <a:t>‹#›</a:t>
            </a:fld>
            <a:endParaRPr lang="fr-FR"/>
          </a:p>
        </p:txBody>
      </p:sp>
    </p:spTree>
    <p:extLst>
      <p:ext uri="{BB962C8B-B14F-4D97-AF65-F5344CB8AC3E}">
        <p14:creationId xmlns:p14="http://schemas.microsoft.com/office/powerpoint/2010/main" val="427614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46.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1.sv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1.sv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1.sv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13.jp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03.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18.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microsoft.com/office/2007/relationships/media" Target="../media/media2.mp4"/><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4.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image" Target="../media/image120.png"/><Relationship Id="rId4" Type="http://schemas.openxmlformats.org/officeDocument/2006/relationships/video" Target="../media/media2.mp4"/><Relationship Id="rId9" Type="http://schemas.openxmlformats.org/officeDocument/2006/relationships/image" Target="../media/image119.png"/><Relationship Id="rId14" Type="http://schemas.openxmlformats.org/officeDocument/2006/relationships/image" Target="../media/image44.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fairmlbook.org/"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5.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30.emf"/></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30.emf"/><Relationship Id="rId4" Type="http://schemas.openxmlformats.org/officeDocument/2006/relationships/image" Target="../media/image131.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33.jpg"/><Relationship Id="rId4" Type="http://schemas.openxmlformats.org/officeDocument/2006/relationships/image" Target="../media/image132.png"/></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7.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39.jpeg"/><Relationship Id="rId4" Type="http://schemas.openxmlformats.org/officeDocument/2006/relationships/image" Target="../media/image138.jpe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hyperlink" Target="https://fairware.cs.umass.edu/papers/Verma.pdf" TargetMode="External"/><Relationship Id="rId5" Type="http://schemas.openxmlformats.org/officeDocument/2006/relationships/hyperlink" Target="https://fairmlbook.org/" TargetMode="External"/><Relationship Id="rId4" Type="http://schemas.openxmlformats.org/officeDocument/2006/relationships/hyperlink" Target="https://fairlearn.org/"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hyperlink" Target="https://fairmlbook.org/"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mixtape.scunning.com/"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hyperlink" Target="https://fairmlbook.org/pdf/fairmlbook.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sciencedirect.com/science/article/abs/pii/S1048984310001475" TargetMode="External"/><Relationship Id="rId5" Type="http://schemas.openxmlformats.org/officeDocument/2006/relationships/hyperlink" Target="https://pll.harvard.edu/course/causal-diagrams-draw-your-assumptions-your-conclusions" TargetMode="External"/><Relationship Id="rId4" Type="http://schemas.openxmlformats.org/officeDocument/2006/relationships/hyperlink" Target="https://mixtape.scunning.com/" TargetMode="External"/><Relationship Id="rId9"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7.jp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sv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3" Type="http://schemas.openxmlformats.org/officeDocument/2006/relationships/image" Target="../media/image60.sv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2.png"/><Relationship Id="rId21" Type="http://schemas.openxmlformats.org/officeDocument/2006/relationships/image" Target="../media/image68.svg"/><Relationship Id="rId34" Type="http://schemas.openxmlformats.org/officeDocument/2006/relationships/image" Target="../media/image81.png"/><Relationship Id="rId7" Type="http://schemas.openxmlformats.org/officeDocument/2006/relationships/image" Target="../media/image52.svg"/><Relationship Id="rId12" Type="http://schemas.openxmlformats.org/officeDocument/2006/relationships/image" Target="../media/image59.png"/><Relationship Id="rId17" Type="http://schemas.openxmlformats.org/officeDocument/2006/relationships/image" Target="../media/image64.svg"/><Relationship Id="rId25" Type="http://schemas.openxmlformats.org/officeDocument/2006/relationships/image" Target="../media/image72.svg"/><Relationship Id="rId33" Type="http://schemas.openxmlformats.org/officeDocument/2006/relationships/image" Target="../media/image80.svg"/><Relationship Id="rId2" Type="http://schemas.openxmlformats.org/officeDocument/2006/relationships/notesSlide" Target="../notesSlides/notesSlide59.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sv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8.svg"/><Relationship Id="rId24" Type="http://schemas.openxmlformats.org/officeDocument/2006/relationships/image" Target="../media/image71.png"/><Relationship Id="rId32" Type="http://schemas.openxmlformats.org/officeDocument/2006/relationships/image" Target="../media/image79.png"/><Relationship Id="rId5" Type="http://schemas.openxmlformats.org/officeDocument/2006/relationships/image" Target="../media/image50.svg"/><Relationship Id="rId15" Type="http://schemas.openxmlformats.org/officeDocument/2006/relationships/image" Target="../media/image62.svg"/><Relationship Id="rId23" Type="http://schemas.openxmlformats.org/officeDocument/2006/relationships/image" Target="../media/image70.svg"/><Relationship Id="rId28" Type="http://schemas.openxmlformats.org/officeDocument/2006/relationships/image" Target="../media/image75.png"/><Relationship Id="rId10" Type="http://schemas.openxmlformats.org/officeDocument/2006/relationships/image" Target="../media/image57.png"/><Relationship Id="rId19" Type="http://schemas.openxmlformats.org/officeDocument/2006/relationships/image" Target="../media/image66.svg"/><Relationship Id="rId31" Type="http://schemas.openxmlformats.org/officeDocument/2006/relationships/image" Target="../media/image78.svg"/><Relationship Id="rId4" Type="http://schemas.openxmlformats.org/officeDocument/2006/relationships/image" Target="../media/image49.png"/><Relationship Id="rId9" Type="http://schemas.openxmlformats.org/officeDocument/2006/relationships/image" Target="../media/image54.sv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svg"/><Relationship Id="rId30" Type="http://schemas.openxmlformats.org/officeDocument/2006/relationships/image" Target="../media/image77.png"/><Relationship Id="rId35" Type="http://schemas.openxmlformats.org/officeDocument/2006/relationships/image" Target="../media/image82.svg"/><Relationship Id="rId8"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6.svg"/><Relationship Id="rId3" Type="http://schemas.openxmlformats.org/officeDocument/2006/relationships/image" Target="../media/image81.png"/><Relationship Id="rId21" Type="http://schemas.openxmlformats.org/officeDocument/2006/relationships/image" Target="../media/image67.png"/><Relationship Id="rId7" Type="http://schemas.openxmlformats.org/officeDocument/2006/relationships/image" Target="../media/image73.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5.png"/><Relationship Id="rId2" Type="http://schemas.openxmlformats.org/officeDocument/2006/relationships/notesSlide" Target="../notesSlides/notesSlide62.xml"/><Relationship Id="rId16" Type="http://schemas.openxmlformats.org/officeDocument/2006/relationships/image" Target="../media/image62.svg"/><Relationship Id="rId20" Type="http://schemas.openxmlformats.org/officeDocument/2006/relationships/image" Target="../media/image66.svg"/><Relationship Id="rId29"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57.png"/><Relationship Id="rId24" Type="http://schemas.openxmlformats.org/officeDocument/2006/relationships/image" Target="../media/image70.svg"/><Relationship Id="rId5" Type="http://schemas.openxmlformats.org/officeDocument/2006/relationships/image" Target="../media/image7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80.svg"/><Relationship Id="rId10" Type="http://schemas.openxmlformats.org/officeDocument/2006/relationships/image" Target="../media/image78.svg"/><Relationship Id="rId19" Type="http://schemas.openxmlformats.org/officeDocument/2006/relationships/image" Target="../media/image65.png"/><Relationship Id="rId4" Type="http://schemas.openxmlformats.org/officeDocument/2006/relationships/image" Target="../media/image82.svg"/><Relationship Id="rId9" Type="http://schemas.openxmlformats.org/officeDocument/2006/relationships/image" Target="../media/image77.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9.png"/></Relationships>
</file>

<file path=ppt/slides/_rels/slide8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8.sv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image" Target="../media/image2.png"/><Relationship Id="rId21" Type="http://schemas.openxmlformats.org/officeDocument/2006/relationships/image" Target="../media/image64.svg"/><Relationship Id="rId7" Type="http://schemas.openxmlformats.org/officeDocument/2006/relationships/image" Target="../media/image82.svg"/><Relationship Id="rId12" Type="http://schemas.openxmlformats.org/officeDocument/2006/relationships/image" Target="../media/image77.png"/><Relationship Id="rId17" Type="http://schemas.openxmlformats.org/officeDocument/2006/relationships/image" Target="../media/image60.svg"/><Relationship Id="rId25" Type="http://schemas.openxmlformats.org/officeDocument/2006/relationships/image" Target="../media/image68.svg"/><Relationship Id="rId2" Type="http://schemas.openxmlformats.org/officeDocument/2006/relationships/notesSlide" Target="../notesSlides/notesSlide63.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6.sv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74.svg"/><Relationship Id="rId24" Type="http://schemas.openxmlformats.org/officeDocument/2006/relationships/image" Target="../media/image67.png"/><Relationship Id="rId5" Type="http://schemas.openxmlformats.org/officeDocument/2006/relationships/image" Target="../media/image10.svg"/><Relationship Id="rId15" Type="http://schemas.openxmlformats.org/officeDocument/2006/relationships/image" Target="../media/image58.svg"/><Relationship Id="rId23" Type="http://schemas.openxmlformats.org/officeDocument/2006/relationships/image" Target="../media/image66.svg"/><Relationship Id="rId28" Type="http://schemas.openxmlformats.org/officeDocument/2006/relationships/image" Target="../media/image75.png"/><Relationship Id="rId10" Type="http://schemas.openxmlformats.org/officeDocument/2006/relationships/image" Target="../media/image73.png"/><Relationship Id="rId19" Type="http://schemas.openxmlformats.org/officeDocument/2006/relationships/image" Target="../media/image62.svg"/><Relationship Id="rId31" Type="http://schemas.openxmlformats.org/officeDocument/2006/relationships/image" Target="../media/image80.svg"/><Relationship Id="rId4" Type="http://schemas.openxmlformats.org/officeDocument/2006/relationships/image" Target="../media/image9.png"/><Relationship Id="rId9" Type="http://schemas.openxmlformats.org/officeDocument/2006/relationships/image" Target="../media/image72.sv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svg"/><Relationship Id="rId30"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9.sv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9.jpg"/></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2.png"/><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in hazmat suit cleaning a refrigerator&#10;&#10;AI-generated content may be incorrect.">
            <a:extLst>
              <a:ext uri="{FF2B5EF4-FFF2-40B4-BE49-F238E27FC236}">
                <a16:creationId xmlns:a16="http://schemas.microsoft.com/office/drawing/2014/main" id="{71DA6DC1-EB24-ACD7-6304-A8AF3EC33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940"/>
            <a:ext cx="12192000" cy="8135880"/>
          </a:xfrm>
          <a:prstGeom prst="rect">
            <a:avLst/>
          </a:prstGeom>
        </p:spPr>
      </p:pic>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4149213" y="2856596"/>
            <a:ext cx="3500284" cy="1892060"/>
          </a:xfrm>
        </p:spPr>
        <p:txBody>
          <a:bodyPr>
            <a:noAutofit/>
          </a:bodyPr>
          <a:lstStyle/>
          <a:p>
            <a:r>
              <a:rPr lang="en-US" sz="4800" dirty="0">
                <a:solidFill>
                  <a:srgbClr val="5D554A"/>
                </a:solidFill>
                <a:latin typeface="Georgia Pro" panose="02040502050405020303" pitchFamily="18" charset="0"/>
              </a:rPr>
              <a:t>Cleaning</a:t>
            </a:r>
            <a:br>
              <a:rPr lang="en-US" sz="4800" dirty="0">
                <a:solidFill>
                  <a:srgbClr val="5D554A"/>
                </a:solidFill>
                <a:latin typeface="Georgia Pro" panose="02040502050405020303" pitchFamily="18" charset="0"/>
              </a:rPr>
            </a:br>
            <a:r>
              <a:rPr lang="en-US" sz="4800" dirty="0">
                <a:solidFill>
                  <a:srgbClr val="5D554A"/>
                </a:solidFill>
                <a:latin typeface="Georgia Pro" panose="02040502050405020303" pitchFamily="18" charset="0"/>
              </a:rPr>
              <a:t>bad data</a:t>
            </a:r>
          </a:p>
        </p:txBody>
      </p:sp>
      <p:sp>
        <p:nvSpPr>
          <p:cNvPr id="3" name="Espace réservé du numéro de diapositive 2">
            <a:extLst>
              <a:ext uri="{FF2B5EF4-FFF2-40B4-BE49-F238E27FC236}">
                <a16:creationId xmlns:a16="http://schemas.microsoft.com/office/drawing/2014/main" id="{1AB6ACDC-A6BF-7556-EE83-869BAF301A9C}"/>
              </a:ext>
            </a:extLst>
          </p:cNvPr>
          <p:cNvSpPr>
            <a:spLocks noGrp="1"/>
          </p:cNvSpPr>
          <p:nvPr>
            <p:ph type="sldNum" sz="quarter" idx="12"/>
          </p:nvPr>
        </p:nvSpPr>
        <p:spPr/>
        <p:txBody>
          <a:bodyPr/>
          <a:lstStyle/>
          <a:p>
            <a:fld id="{6F3806FF-9E51-4331-BB90-F49EFA1FA4FC}" type="slidenum">
              <a:rPr lang="fr-FR" smtClean="0"/>
              <a:t>1</a:t>
            </a:fld>
            <a:endParaRPr lang="fr-FR"/>
          </a:p>
        </p:txBody>
      </p:sp>
      <p:sp>
        <p:nvSpPr>
          <p:cNvPr id="14" name="TextBox 13">
            <a:extLst>
              <a:ext uri="{FF2B5EF4-FFF2-40B4-BE49-F238E27FC236}">
                <a16:creationId xmlns:a16="http://schemas.microsoft.com/office/drawing/2014/main" id="{BD4599B4-FFBB-359A-D7C7-A856BBFE8BAA}"/>
              </a:ext>
            </a:extLst>
          </p:cNvPr>
          <p:cNvSpPr txBox="1"/>
          <p:nvPr/>
        </p:nvSpPr>
        <p:spPr>
          <a:xfrm>
            <a:off x="4149213" y="1730146"/>
            <a:ext cx="6096000" cy="1015663"/>
          </a:xfrm>
          <a:prstGeom prst="rect">
            <a:avLst/>
          </a:prstGeom>
          <a:noFill/>
        </p:spPr>
        <p:txBody>
          <a:bodyPr wrap="square">
            <a:spAutoFit/>
          </a:bodyPr>
          <a:lstStyle/>
          <a:p>
            <a:r>
              <a:rPr lang="en-US" sz="6000" dirty="0">
                <a:solidFill>
                  <a:srgbClr val="5D554A"/>
                </a:solidFill>
                <a:latin typeface="Georgia Pro" panose="020F0502020204030204" pitchFamily="18" charset="0"/>
              </a:rPr>
              <a:t>Part 2</a:t>
            </a:r>
            <a:endParaRPr lang="en-GB" sz="6000" dirty="0">
              <a:solidFill>
                <a:srgbClr val="5D554A"/>
              </a:solidFill>
              <a:latin typeface="Georgia Pro" panose="020F0502020204030204" pitchFamily="18" charset="0"/>
            </a:endParaRPr>
          </a:p>
        </p:txBody>
      </p:sp>
      <p:cxnSp>
        <p:nvCxnSpPr>
          <p:cNvPr id="16" name="Straight Connector 15">
            <a:extLst>
              <a:ext uri="{FF2B5EF4-FFF2-40B4-BE49-F238E27FC236}">
                <a16:creationId xmlns:a16="http://schemas.microsoft.com/office/drawing/2014/main" id="{68FCAFD4-98BF-9657-76BD-6CE4C22C6E2D}"/>
              </a:ext>
            </a:extLst>
          </p:cNvPr>
          <p:cNvCxnSpPr/>
          <p:nvPr/>
        </p:nvCxnSpPr>
        <p:spPr>
          <a:xfrm>
            <a:off x="4277032" y="4414684"/>
            <a:ext cx="3470787" cy="0"/>
          </a:xfrm>
          <a:prstGeom prst="line">
            <a:avLst/>
          </a:prstGeom>
          <a:ln>
            <a:solidFill>
              <a:srgbClr val="5D554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958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1F2D-BC9D-AF21-55DB-4FD98DCF123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6D7862C-B836-6972-F122-EB1E6ACF06B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Content Placeholder 5">
            <a:extLst>
              <a:ext uri="{FF2B5EF4-FFF2-40B4-BE49-F238E27FC236}">
                <a16:creationId xmlns:a16="http://schemas.microsoft.com/office/drawing/2014/main" id="{73F8188F-5E18-B552-360F-A05785D4606D}"/>
              </a:ext>
            </a:extLst>
          </p:cNvPr>
          <p:cNvSpPr>
            <a:spLocks noGrp="1"/>
          </p:cNvSpPr>
          <p:nvPr>
            <p:ph idx="1"/>
          </p:nvPr>
        </p:nvSpPr>
        <p:spPr>
          <a:xfrm>
            <a:off x="838200" y="1781784"/>
            <a:ext cx="10397648" cy="5076216"/>
          </a:xfrm>
        </p:spPr>
        <p:txBody>
          <a:bodyPr>
            <a:normAutofit/>
          </a:bodyPr>
          <a:lstStyle/>
          <a:p>
            <a:r>
              <a:rPr lang="en-US" dirty="0">
                <a:solidFill>
                  <a:srgbClr val="E51837"/>
                </a:solidFill>
              </a:rPr>
              <a:t>Bad data </a:t>
            </a:r>
            <a:r>
              <a:rPr lang="en-US" dirty="0"/>
              <a:t>has multiple definitions and is open to interpretation, but the one from the Bad Data Handbook is great:</a:t>
            </a:r>
          </a:p>
          <a:p>
            <a:endParaRPr lang="en-US" dirty="0">
              <a:solidFill>
                <a:srgbClr val="7F7DB0"/>
              </a:solidFill>
            </a:endParaRPr>
          </a:p>
        </p:txBody>
      </p:sp>
      <p:sp>
        <p:nvSpPr>
          <p:cNvPr id="2" name="Content Placeholder 5">
            <a:extLst>
              <a:ext uri="{FF2B5EF4-FFF2-40B4-BE49-F238E27FC236}">
                <a16:creationId xmlns:a16="http://schemas.microsoft.com/office/drawing/2014/main" id="{0891F497-87D3-9041-EE20-7AB8E751FD42}"/>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A872C8BB-E914-1FEE-15E3-0FD3B7CEA688}"/>
              </a:ext>
            </a:extLst>
          </p:cNvPr>
          <p:cNvSpPr>
            <a:spLocks noGrp="1"/>
          </p:cNvSpPr>
          <p:nvPr>
            <p:ph type="sldNum" sz="quarter" idx="12"/>
          </p:nvPr>
        </p:nvSpPr>
        <p:spPr/>
        <p:txBody>
          <a:bodyPr/>
          <a:lstStyle/>
          <a:p>
            <a:fld id="{6F3806FF-9E51-4331-BB90-F49EFA1FA4FC}" type="slidenum">
              <a:rPr lang="fr-FR" smtClean="0"/>
              <a:t>10</a:t>
            </a:fld>
            <a:endParaRPr lang="fr-FR" dirty="0"/>
          </a:p>
        </p:txBody>
      </p:sp>
      <p:pic>
        <p:nvPicPr>
          <p:cNvPr id="7" name="Picture 6" descr="A cartoon of a pink hand&#10;&#10;Description automatically generated">
            <a:extLst>
              <a:ext uri="{FF2B5EF4-FFF2-40B4-BE49-F238E27FC236}">
                <a16:creationId xmlns:a16="http://schemas.microsoft.com/office/drawing/2014/main" id="{CA65AAB9-D172-BCAA-098C-A6A106D37783}"/>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838200" y="365125"/>
            <a:ext cx="1719817" cy="1224827"/>
          </a:xfrm>
          <a:prstGeom prst="rect">
            <a:avLst/>
          </a:prstGeom>
        </p:spPr>
      </p:pic>
      <p:sp>
        <p:nvSpPr>
          <p:cNvPr id="17" name="TextBox 16">
            <a:extLst>
              <a:ext uri="{FF2B5EF4-FFF2-40B4-BE49-F238E27FC236}">
                <a16:creationId xmlns:a16="http://schemas.microsoft.com/office/drawing/2014/main" id="{BFBDB7A3-C4EA-2B18-FF3B-344AD574DE3D}"/>
              </a:ext>
            </a:extLst>
          </p:cNvPr>
          <p:cNvSpPr txBox="1"/>
          <p:nvPr/>
        </p:nvSpPr>
        <p:spPr>
          <a:xfrm>
            <a:off x="1118681" y="2718909"/>
            <a:ext cx="9810667" cy="3293209"/>
          </a:xfrm>
          <a:prstGeom prst="rect">
            <a:avLst/>
          </a:prstGeom>
          <a:noFill/>
        </p:spPr>
        <p:txBody>
          <a:bodyPr wrap="square" rtlCol="0">
            <a:spAutoFit/>
          </a:bodyPr>
          <a:lstStyle/>
          <a:p>
            <a:r>
              <a:rPr lang="en-GB" sz="8000" dirty="0">
                <a:solidFill>
                  <a:schemeClr val="bg1">
                    <a:lumMod val="75000"/>
                  </a:schemeClr>
                </a:solidFill>
              </a:rPr>
              <a:t>“  </a:t>
            </a:r>
          </a:p>
          <a:p>
            <a:r>
              <a:rPr lang="en-GB" sz="4800" dirty="0">
                <a:solidFill>
                  <a:schemeClr val="bg1">
                    <a:lumMod val="75000"/>
                  </a:schemeClr>
                </a:solidFill>
              </a:rPr>
              <a:t>  							 	       </a:t>
            </a:r>
          </a:p>
          <a:p>
            <a:r>
              <a:rPr lang="en-GB" sz="8000" dirty="0">
                <a:solidFill>
                  <a:schemeClr val="bg1">
                    <a:lumMod val="75000"/>
                  </a:schemeClr>
                </a:solidFill>
              </a:rPr>
              <a:t>  										”</a:t>
            </a:r>
          </a:p>
        </p:txBody>
      </p:sp>
      <p:pic>
        <p:nvPicPr>
          <p:cNvPr id="15" name="Picture 14">
            <a:extLst>
              <a:ext uri="{FF2B5EF4-FFF2-40B4-BE49-F238E27FC236}">
                <a16:creationId xmlns:a16="http://schemas.microsoft.com/office/drawing/2014/main" id="{96CE6BC3-E9B3-D13E-C4A9-D1ADAAC138E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779060" y="3069034"/>
            <a:ext cx="8478982" cy="2204420"/>
          </a:xfrm>
          <a:prstGeom prst="rect">
            <a:avLst/>
          </a:prstGeom>
        </p:spPr>
      </p:pic>
      <p:sp>
        <p:nvSpPr>
          <p:cNvPr id="8" name="Title 1">
            <a:extLst>
              <a:ext uri="{FF2B5EF4-FFF2-40B4-BE49-F238E27FC236}">
                <a16:creationId xmlns:a16="http://schemas.microsoft.com/office/drawing/2014/main" id="{C9B1EE33-50F5-F8E0-6711-33A55E2183A9}"/>
              </a:ext>
            </a:extLst>
          </p:cNvPr>
          <p:cNvSpPr>
            <a:spLocks noGrp="1"/>
          </p:cNvSpPr>
          <p:nvPr>
            <p:ph type="title"/>
          </p:nvPr>
        </p:nvSpPr>
        <p:spPr>
          <a:xfrm>
            <a:off x="2640807" y="365125"/>
            <a:ext cx="6792434" cy="1325563"/>
          </a:xfrm>
        </p:spPr>
        <p:txBody>
          <a:bodyPr/>
          <a:lstStyle/>
          <a:p>
            <a:r>
              <a:rPr lang="en-GB" dirty="0">
                <a:solidFill>
                  <a:schemeClr val="tx1">
                    <a:lumMod val="75000"/>
                    <a:lumOff val="25000"/>
                  </a:schemeClr>
                </a:solidFill>
              </a:rPr>
              <a:t>... </a:t>
            </a:r>
            <a:r>
              <a:rPr lang="en-GB" dirty="0">
                <a:solidFill>
                  <a:srgbClr val="E51837"/>
                </a:solidFill>
              </a:rPr>
              <a:t>bad</a:t>
            </a:r>
          </a:p>
        </p:txBody>
      </p:sp>
      <p:pic>
        <p:nvPicPr>
          <p:cNvPr id="6" name="Picture 5" descr="A cartoon of a pink hand&#10;&#10;Description automatically generated">
            <a:extLst>
              <a:ext uri="{FF2B5EF4-FFF2-40B4-BE49-F238E27FC236}">
                <a16:creationId xmlns:a16="http://schemas.microsoft.com/office/drawing/2014/main" id="{23080AA6-D105-A5C9-B624-22D00818D5F9}"/>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4576132" y="354679"/>
            <a:ext cx="1719817" cy="1224827"/>
          </a:xfrm>
          <a:prstGeom prst="rect">
            <a:avLst/>
          </a:prstGeom>
        </p:spPr>
      </p:pic>
    </p:spTree>
    <p:extLst>
      <p:ext uri="{BB962C8B-B14F-4D97-AF65-F5344CB8AC3E}">
        <p14:creationId xmlns:p14="http://schemas.microsoft.com/office/powerpoint/2010/main" val="389076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The CARE study</a:t>
            </a:r>
            <a:endParaRPr lang="en-GB" dirty="0">
              <a:solidFill>
                <a:srgbClr val="1891C3"/>
              </a:solidFill>
            </a:endParaRPr>
          </a:p>
        </p:txBody>
      </p:sp>
      <p:pic>
        <p:nvPicPr>
          <p:cNvPr id="7" name="Image 6" descr="Une femme âgée qui a le pouce levé">
            <a:extLst>
              <a:ext uri="{FF2B5EF4-FFF2-40B4-BE49-F238E27FC236}">
                <a16:creationId xmlns:a16="http://schemas.microsoft.com/office/drawing/2014/main" id="{EEDA71CD-6B0C-A0B3-D145-55AB99851D6A}"/>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1550221">
            <a:off x="8981589" y="928932"/>
            <a:ext cx="2953174" cy="1857864"/>
          </a:xfrm>
          <a:prstGeom prst="rect">
            <a:avLst/>
          </a:prstGeom>
        </p:spPr>
      </p:pic>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100</a:t>
            </a:fld>
            <a:endParaRPr lang="fr-FR"/>
          </a:p>
        </p:txBody>
      </p:sp>
      <p:sp>
        <p:nvSpPr>
          <p:cNvPr id="10" name="Ellipse 9">
            <a:extLst>
              <a:ext uri="{FF2B5EF4-FFF2-40B4-BE49-F238E27FC236}">
                <a16:creationId xmlns:a16="http://schemas.microsoft.com/office/drawing/2014/main" id="{29858683-05F8-6F8D-CB74-E77D7146F646}"/>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11" name="Ellipse 10">
            <a:extLst>
              <a:ext uri="{FF2B5EF4-FFF2-40B4-BE49-F238E27FC236}">
                <a16:creationId xmlns:a16="http://schemas.microsoft.com/office/drawing/2014/main" id="{B8658E8D-B47D-0857-90AC-DFD7545FBDFC}"/>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3" name="Image 6" descr="Une femme âgée qui a le pouce levé">
            <a:extLst>
              <a:ext uri="{FF2B5EF4-FFF2-40B4-BE49-F238E27FC236}">
                <a16:creationId xmlns:a16="http://schemas.microsoft.com/office/drawing/2014/main" id="{60076741-D60B-B5D6-30A1-3722E15E7EF6}"/>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4399890">
            <a:off x="10441290" y="3684473"/>
            <a:ext cx="1853087" cy="1165791"/>
          </a:xfrm>
          <a:prstGeom prst="rect">
            <a:avLst/>
          </a:prstGeom>
        </p:spPr>
      </p:pic>
      <p:pic>
        <p:nvPicPr>
          <p:cNvPr id="8" name="Image 6" descr="Une femme âgée qui a le pouce levé">
            <a:extLst>
              <a:ext uri="{FF2B5EF4-FFF2-40B4-BE49-F238E27FC236}">
                <a16:creationId xmlns:a16="http://schemas.microsoft.com/office/drawing/2014/main" id="{44A0977D-2FC5-78AE-0AF0-B73F20E1C9AF}"/>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7636588">
            <a:off x="9798036" y="5480486"/>
            <a:ext cx="1240479" cy="780395"/>
          </a:xfrm>
          <a:prstGeom prst="rect">
            <a:avLst/>
          </a:prstGeom>
        </p:spPr>
      </p:pic>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DREES: CARE study (</a:t>
            </a:r>
            <a:r>
              <a:rPr lang="en-US" dirty="0" err="1"/>
              <a:t>Capacités</a:t>
            </a:r>
            <a:r>
              <a:rPr lang="en-US" dirty="0"/>
              <a:t>, Aides et </a:t>
            </a:r>
            <a:r>
              <a:rPr lang="en-US" dirty="0" err="1"/>
              <a:t>Ressources</a:t>
            </a:r>
            <a:r>
              <a:rPr lang="en-US" dirty="0"/>
              <a:t> des </a:t>
            </a:r>
            <a:r>
              <a:rPr lang="en-US" dirty="0" err="1"/>
              <a:t>séniors</a:t>
            </a:r>
            <a:r>
              <a:rPr lang="en-US" dirty="0"/>
              <a:t>)</a:t>
            </a:r>
          </a:p>
          <a:p>
            <a:pPr lvl="1"/>
            <a:r>
              <a:rPr lang="en-US" dirty="0"/>
              <a:t>Goal: assess seniors’ </a:t>
            </a:r>
            <a:r>
              <a:rPr lang="en-US" dirty="0">
                <a:solidFill>
                  <a:srgbClr val="E76321"/>
                </a:solidFill>
              </a:rPr>
              <a:t>needs for help</a:t>
            </a:r>
            <a:r>
              <a:rPr lang="en-US" dirty="0"/>
              <a:t> in their activities of daily living (health-related if they need help eating, showering, etc. etc.) and if their </a:t>
            </a:r>
            <a:r>
              <a:rPr lang="en-US" dirty="0">
                <a:solidFill>
                  <a:srgbClr val="E76321"/>
                </a:solidFill>
              </a:rPr>
              <a:t>needs are met</a:t>
            </a:r>
          </a:p>
          <a:p>
            <a:r>
              <a:rPr lang="en-US" dirty="0"/>
              <a:t>The DREES sends people to administer a questionnaire to seniors at their home</a:t>
            </a:r>
          </a:p>
          <a:p>
            <a:pPr lvl="1"/>
            <a:r>
              <a:rPr lang="en-US" dirty="0"/>
              <a:t>Some cannot physically answer, for health-related reasons</a:t>
            </a:r>
          </a:p>
          <a:p>
            <a:pPr lvl="1"/>
            <a:r>
              <a:rPr lang="en-US" dirty="0"/>
              <a:t>In this case, they ask their spouse, children, or friends</a:t>
            </a:r>
          </a:p>
          <a:p>
            <a:pPr lvl="1"/>
            <a:r>
              <a:rPr lang="en-US" dirty="0"/>
              <a:t>What do you think would happen if we just didn’t bother interviewing them?</a:t>
            </a:r>
          </a:p>
        </p:txBody>
      </p:sp>
    </p:spTree>
    <p:extLst>
      <p:ext uri="{BB962C8B-B14F-4D97-AF65-F5344CB8AC3E}">
        <p14:creationId xmlns:p14="http://schemas.microsoft.com/office/powerpoint/2010/main" val="38113879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Proxy reporting: example</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2773513"/>
            <a:ext cx="10397648" cy="4345846"/>
          </a:xfrm>
        </p:spPr>
        <p:txBody>
          <a:bodyPr>
            <a:normAutofit/>
          </a:bodyPr>
          <a:lstStyle/>
          <a:p>
            <a:r>
              <a:rPr lang="en-US" dirty="0"/>
              <a:t>For each senior, we want to know if they need help in their daily life, and if their needs are met</a:t>
            </a:r>
          </a:p>
          <a:p>
            <a:r>
              <a:rPr lang="en-US" dirty="0">
                <a:solidFill>
                  <a:srgbClr val="E76321"/>
                </a:solidFill>
              </a:rPr>
              <a:t>Proxies were usually the caretakers</a:t>
            </a:r>
            <a:r>
              <a:rPr lang="en-US" dirty="0"/>
              <a:t> of the person we wanted to interview</a:t>
            </a:r>
          </a:p>
          <a:p>
            <a:r>
              <a:rPr lang="en-US" dirty="0"/>
              <a:t>What do you think happens when you ask a caretaker questions about the people they care for? Notably:</a:t>
            </a:r>
          </a:p>
          <a:p>
            <a:pPr lvl="1"/>
            <a:r>
              <a:rPr lang="en-US" dirty="0"/>
              <a:t>How much help they need</a:t>
            </a:r>
          </a:p>
          <a:p>
            <a:pPr lvl="1"/>
            <a:r>
              <a:rPr lang="en-US" dirty="0"/>
              <a:t>How many of their needs are met</a:t>
            </a:r>
          </a:p>
          <a:p>
            <a:r>
              <a:rPr lang="en-US" dirty="0"/>
              <a:t>Unsurprisingly, proxy respondents overestimate both</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101</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E3354C6A-1626-B7F6-17C0-6AFC1AFA321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0610" b="61948"/>
          <a:stretch/>
        </p:blipFill>
        <p:spPr>
          <a:xfrm>
            <a:off x="3586264" y="1850239"/>
            <a:ext cx="3704638" cy="670291"/>
          </a:xfrm>
          <a:prstGeom prst="rect">
            <a:avLst/>
          </a:prstGeom>
        </p:spPr>
      </p:pic>
      <p:sp>
        <p:nvSpPr>
          <p:cNvPr id="3" name="Ellipse 2">
            <a:extLst>
              <a:ext uri="{FF2B5EF4-FFF2-40B4-BE49-F238E27FC236}">
                <a16:creationId xmlns:a16="http://schemas.microsoft.com/office/drawing/2014/main" id="{28CA7A3E-9587-5847-AE6E-7D162345F4E1}"/>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7" name="Ellipse 6">
            <a:extLst>
              <a:ext uri="{FF2B5EF4-FFF2-40B4-BE49-F238E27FC236}">
                <a16:creationId xmlns:a16="http://schemas.microsoft.com/office/drawing/2014/main" id="{A0565F57-6D28-6027-8320-A68938C36DF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327042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E2A73-8895-32E5-2E39-62F09904DD4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6759B02-013F-CEC5-F5E4-5EEF0459B0F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29F9B4A9-952F-9AA5-6C00-C440A7A6604B}"/>
              </a:ext>
            </a:extLst>
          </p:cNvPr>
          <p:cNvSpPr>
            <a:spLocks noGrp="1"/>
          </p:cNvSpPr>
          <p:nvPr>
            <p:ph type="title"/>
          </p:nvPr>
        </p:nvSpPr>
        <p:spPr>
          <a:xfrm>
            <a:off x="838200" y="365125"/>
            <a:ext cx="10515600" cy="1325563"/>
          </a:xfrm>
        </p:spPr>
        <p:txBody>
          <a:bodyPr/>
          <a:lstStyle/>
          <a:p>
            <a:r>
              <a:rPr lang="en-US" dirty="0"/>
              <a:t>Proxy reporting: example</a:t>
            </a:r>
            <a:endParaRPr lang="en-GB" dirty="0">
              <a:solidFill>
                <a:srgbClr val="1891C3"/>
              </a:solidFill>
            </a:endParaRPr>
          </a:p>
        </p:txBody>
      </p:sp>
      <p:sp>
        <p:nvSpPr>
          <p:cNvPr id="6" name="Content Placeholder 5">
            <a:extLst>
              <a:ext uri="{FF2B5EF4-FFF2-40B4-BE49-F238E27FC236}">
                <a16:creationId xmlns:a16="http://schemas.microsoft.com/office/drawing/2014/main" id="{1325A98D-40DA-6190-7B65-D77E360BBF42}"/>
              </a:ext>
            </a:extLst>
          </p:cNvPr>
          <p:cNvSpPr>
            <a:spLocks noGrp="1"/>
          </p:cNvSpPr>
          <p:nvPr>
            <p:ph idx="1"/>
          </p:nvPr>
        </p:nvSpPr>
        <p:spPr>
          <a:xfrm>
            <a:off x="838200" y="3803288"/>
            <a:ext cx="10397648" cy="4345846"/>
          </a:xfrm>
        </p:spPr>
        <p:txBody>
          <a:bodyPr>
            <a:normAutofit/>
          </a:bodyPr>
          <a:lstStyle/>
          <a:p>
            <a:r>
              <a:rPr lang="en-US" dirty="0"/>
              <a:t>Also, there’s </a:t>
            </a:r>
            <a:r>
              <a:rPr lang="en-US" dirty="0">
                <a:solidFill>
                  <a:srgbClr val="EB6E40"/>
                </a:solidFill>
              </a:rPr>
              <a:t>endogeneity</a:t>
            </a:r>
          </a:p>
          <a:p>
            <a:pPr lvl="1"/>
            <a:r>
              <a:rPr lang="en-US" dirty="0"/>
              <a:t>The unobserved true health status is called a </a:t>
            </a:r>
            <a:r>
              <a:rPr lang="en-US" dirty="0">
                <a:solidFill>
                  <a:srgbClr val="EB6E40"/>
                </a:solidFill>
              </a:rPr>
              <a:t>confounder</a:t>
            </a:r>
            <a:r>
              <a:rPr lang="en-US" dirty="0"/>
              <a:t>, here</a:t>
            </a:r>
          </a:p>
          <a:p>
            <a:r>
              <a:rPr lang="en-US" dirty="0"/>
              <a:t>Omitted variable bias: health status influence both usage of a proxy, and the needs for help in daily life (and will be reflected in both coefficients if you don’t include health status)</a:t>
            </a:r>
          </a:p>
          <a:p>
            <a:endParaRPr lang="en-US" dirty="0"/>
          </a:p>
        </p:txBody>
      </p:sp>
      <p:sp>
        <p:nvSpPr>
          <p:cNvPr id="2" name="Espace réservé du numéro de diapositive 1">
            <a:extLst>
              <a:ext uri="{FF2B5EF4-FFF2-40B4-BE49-F238E27FC236}">
                <a16:creationId xmlns:a16="http://schemas.microsoft.com/office/drawing/2014/main" id="{18027A62-3A66-FA1D-3FA9-AC2F0A656363}"/>
              </a:ext>
            </a:extLst>
          </p:cNvPr>
          <p:cNvSpPr>
            <a:spLocks noGrp="1"/>
          </p:cNvSpPr>
          <p:nvPr>
            <p:ph type="sldNum" sz="quarter" idx="12"/>
          </p:nvPr>
        </p:nvSpPr>
        <p:spPr/>
        <p:txBody>
          <a:bodyPr/>
          <a:lstStyle/>
          <a:p>
            <a:fld id="{6F3806FF-9E51-4331-BB90-F49EFA1FA4FC}" type="slidenum">
              <a:rPr lang="fr-FR" smtClean="0"/>
              <a:t>102</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94B9DC7E-2DC9-C1CB-BC89-E7C041888BE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0610"/>
          <a:stretch/>
        </p:blipFill>
        <p:spPr>
          <a:xfrm>
            <a:off x="3200400" y="1774493"/>
            <a:ext cx="4090502" cy="1944990"/>
          </a:xfrm>
          <a:prstGeom prst="rect">
            <a:avLst/>
          </a:prstGeom>
        </p:spPr>
      </p:pic>
      <p:sp>
        <p:nvSpPr>
          <p:cNvPr id="3" name="Ellipse 2">
            <a:extLst>
              <a:ext uri="{FF2B5EF4-FFF2-40B4-BE49-F238E27FC236}">
                <a16:creationId xmlns:a16="http://schemas.microsoft.com/office/drawing/2014/main" id="{734DFD5F-3276-9C9E-CA60-DBA9EF2712AF}"/>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7" name="Ellipse 6">
            <a:extLst>
              <a:ext uri="{FF2B5EF4-FFF2-40B4-BE49-F238E27FC236}">
                <a16:creationId xmlns:a16="http://schemas.microsoft.com/office/drawing/2014/main" id="{761D9C26-5142-EBCB-0EB9-41B4F3379A1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2105065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3FF46-D3AA-3A36-5954-955295D9EBC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E11CF8B-45E4-C8E9-C5B0-C76FE7F0930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1AD7D41-BB51-3CF8-B5E8-DB3147A21F74}"/>
              </a:ext>
            </a:extLst>
          </p:cNvPr>
          <p:cNvSpPr>
            <a:spLocks noGrp="1"/>
          </p:cNvSpPr>
          <p:nvPr>
            <p:ph type="title"/>
          </p:nvPr>
        </p:nvSpPr>
        <p:spPr>
          <a:xfrm>
            <a:off x="838200" y="365125"/>
            <a:ext cx="10515600" cy="1325563"/>
          </a:xfrm>
        </p:spPr>
        <p:txBody>
          <a:bodyPr/>
          <a:lstStyle/>
          <a:p>
            <a:r>
              <a:rPr lang="en-GB" dirty="0">
                <a:solidFill>
                  <a:srgbClr val="E51837"/>
                </a:solidFill>
              </a:rPr>
              <a:t>Solutions</a:t>
            </a:r>
            <a:r>
              <a:rPr lang="en-GB" dirty="0">
                <a:solidFill>
                  <a:schemeClr val="tx1">
                    <a:lumMod val="75000"/>
                    <a:lumOff val="25000"/>
                  </a:schemeClr>
                </a:solidFill>
              </a:rPr>
              <a:t> to bias</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99BA6AEA-8739-6B44-2130-98FFEBABABDF}"/>
              </a:ext>
            </a:extLst>
          </p:cNvPr>
          <p:cNvSpPr>
            <a:spLocks noGrp="1"/>
          </p:cNvSpPr>
          <p:nvPr>
            <p:ph type="sldNum" sz="quarter" idx="12"/>
          </p:nvPr>
        </p:nvSpPr>
        <p:spPr/>
        <p:txBody>
          <a:bodyPr/>
          <a:lstStyle/>
          <a:p>
            <a:fld id="{6F3806FF-9E51-4331-BB90-F49EFA1FA4FC}" type="slidenum">
              <a:rPr lang="fr-FR" smtClean="0"/>
              <a:t>103</a:t>
            </a:fld>
            <a:endParaRPr lang="fr-FR"/>
          </a:p>
        </p:txBody>
      </p:sp>
      <p:pic>
        <p:nvPicPr>
          <p:cNvPr id="8" name="Picture 7" descr="A person and person standing next to each other&#10;&#10;Description automatically generated">
            <a:extLst>
              <a:ext uri="{FF2B5EF4-FFF2-40B4-BE49-F238E27FC236}">
                <a16:creationId xmlns:a16="http://schemas.microsoft.com/office/drawing/2014/main" id="{C0BF0967-C775-0C9C-A994-8AA9226CDF0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732661">
            <a:off x="7567225" y="-51403"/>
            <a:ext cx="3817056" cy="2450580"/>
          </a:xfrm>
          <a:prstGeom prst="rect">
            <a:avLst/>
          </a:prstGeom>
        </p:spPr>
      </p:pic>
      <p:sp>
        <p:nvSpPr>
          <p:cNvPr id="9" name="Content Placeholder 5">
            <a:extLst>
              <a:ext uri="{FF2B5EF4-FFF2-40B4-BE49-F238E27FC236}">
                <a16:creationId xmlns:a16="http://schemas.microsoft.com/office/drawing/2014/main" id="{4AB360A3-A326-7C4D-79A2-2011B406F9A6}"/>
              </a:ext>
            </a:extLst>
          </p:cNvPr>
          <p:cNvSpPr txBox="1">
            <a:spLocks/>
          </p:cNvSpPr>
          <p:nvPr/>
        </p:nvSpPr>
        <p:spPr>
          <a:xfrm rot="1052708">
            <a:off x="10802829" y="2312849"/>
            <a:ext cx="2589594" cy="501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2">
                    <a:lumMod val="75000"/>
                  </a:schemeClr>
                </a:solidFill>
              </a:rPr>
              <a:t>From Chris</a:t>
            </a:r>
            <a:br>
              <a:rPr lang="en-US" sz="1400" dirty="0">
                <a:solidFill>
                  <a:schemeClr val="bg2">
                    <a:lumMod val="75000"/>
                  </a:schemeClr>
                </a:solidFill>
              </a:rPr>
            </a:br>
            <a:r>
              <a:rPr lang="en-US" sz="1400" dirty="0">
                <a:solidFill>
                  <a:schemeClr val="bg2">
                    <a:lumMod val="75000"/>
                  </a:schemeClr>
                </a:solidFill>
              </a:rPr>
              <a:t>(Simpsons artist</a:t>
            </a:r>
            <a:r>
              <a:rPr lang="en-US" sz="1400" dirty="0">
                <a:solidFill>
                  <a:schemeClr val="bg2">
                    <a:lumMod val="50000"/>
                  </a:schemeClr>
                </a:solidFill>
              </a:rPr>
              <a:t>)</a:t>
            </a:r>
          </a:p>
        </p:txBody>
      </p:sp>
      <p:sp>
        <p:nvSpPr>
          <p:cNvPr id="12" name="Content Placeholder 5">
            <a:extLst>
              <a:ext uri="{FF2B5EF4-FFF2-40B4-BE49-F238E27FC236}">
                <a16:creationId xmlns:a16="http://schemas.microsoft.com/office/drawing/2014/main" id="{6962AD0F-622B-296D-47AE-F3205CDAEBED}"/>
              </a:ext>
            </a:extLst>
          </p:cNvPr>
          <p:cNvSpPr>
            <a:spLocks noGrp="1"/>
          </p:cNvSpPr>
          <p:nvPr>
            <p:ph idx="1"/>
          </p:nvPr>
        </p:nvSpPr>
        <p:spPr>
          <a:xfrm>
            <a:off x="838200" y="1934184"/>
            <a:ext cx="10397648" cy="4923816"/>
          </a:xfrm>
        </p:spPr>
        <p:txBody>
          <a:bodyPr>
            <a:normAutofit/>
          </a:bodyPr>
          <a:lstStyle/>
          <a:p>
            <a:r>
              <a:rPr lang="en-US" dirty="0"/>
              <a:t>Best solution is </a:t>
            </a:r>
            <a:r>
              <a:rPr lang="en-US" dirty="0">
                <a:solidFill>
                  <a:srgbClr val="E51837"/>
                </a:solidFill>
              </a:rPr>
              <a:t>prevention</a:t>
            </a:r>
            <a:r>
              <a:rPr lang="en-US" dirty="0"/>
              <a:t>: proper randomization, careful selection of target population, procedures to avoid measurement errors, pilot testing questionnaires, verifying your data collection tools...</a:t>
            </a:r>
          </a:p>
          <a:p>
            <a:pPr lvl="1"/>
            <a:r>
              <a:rPr lang="en-US" dirty="0"/>
              <a:t>Some bias may only be solved by proper planning: for example, if you know there will be a measurement error in one of your variable and you need to gather an instrumental variable for it</a:t>
            </a:r>
          </a:p>
          <a:p>
            <a:r>
              <a:rPr lang="en-US" dirty="0"/>
              <a:t>There are way too many solutions that are context or industry-dependent to give an exhaustive summary here of how to tackle bias</a:t>
            </a:r>
          </a:p>
          <a:p>
            <a:r>
              <a:rPr lang="en-US" dirty="0"/>
              <a:t>Nevertheless, Weisberg (again) give some broad families of solutions for you to follow</a:t>
            </a:r>
          </a:p>
        </p:txBody>
      </p:sp>
    </p:spTree>
    <p:extLst>
      <p:ext uri="{BB962C8B-B14F-4D97-AF65-F5344CB8AC3E}">
        <p14:creationId xmlns:p14="http://schemas.microsoft.com/office/powerpoint/2010/main" val="28716394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CB34-2748-3727-7B74-84B70966B255}"/>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FB718DE0-F697-F70E-8CD9-0F19C294D80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A845A15-A6CE-C69B-55F5-E4BA9F1A72C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Back to the drawing board</a:t>
            </a:r>
          </a:p>
        </p:txBody>
      </p:sp>
      <p:sp>
        <p:nvSpPr>
          <p:cNvPr id="2" name="Espace réservé du numéro de diapositive 1">
            <a:extLst>
              <a:ext uri="{FF2B5EF4-FFF2-40B4-BE49-F238E27FC236}">
                <a16:creationId xmlns:a16="http://schemas.microsoft.com/office/drawing/2014/main" id="{9F5659BA-1ADB-0486-0C2B-0F1DCCDD3F39}"/>
              </a:ext>
            </a:extLst>
          </p:cNvPr>
          <p:cNvSpPr>
            <a:spLocks noGrp="1"/>
          </p:cNvSpPr>
          <p:nvPr>
            <p:ph type="sldNum" sz="quarter" idx="12"/>
          </p:nvPr>
        </p:nvSpPr>
        <p:spPr/>
        <p:txBody>
          <a:bodyPr/>
          <a:lstStyle/>
          <a:p>
            <a:fld id="{6F3806FF-9E51-4331-BB90-F49EFA1FA4FC}" type="slidenum">
              <a:rPr lang="fr-FR" smtClean="0"/>
              <a:t>104</a:t>
            </a:fld>
            <a:endParaRPr lang="fr-FR"/>
          </a:p>
        </p:txBody>
      </p:sp>
      <p:sp>
        <p:nvSpPr>
          <p:cNvPr id="12" name="Content Placeholder 5">
            <a:extLst>
              <a:ext uri="{FF2B5EF4-FFF2-40B4-BE49-F238E27FC236}">
                <a16:creationId xmlns:a16="http://schemas.microsoft.com/office/drawing/2014/main" id="{85EA2246-79C5-8492-2DB9-E28B899D1FB4}"/>
              </a:ext>
            </a:extLst>
          </p:cNvPr>
          <p:cNvSpPr>
            <a:spLocks noGrp="1"/>
          </p:cNvSpPr>
          <p:nvPr>
            <p:ph idx="1"/>
          </p:nvPr>
        </p:nvSpPr>
        <p:spPr>
          <a:xfrm>
            <a:off x="838200" y="1934184"/>
            <a:ext cx="10397648" cy="4923816"/>
          </a:xfrm>
        </p:spPr>
        <p:txBody>
          <a:bodyPr>
            <a:normAutofit/>
          </a:bodyPr>
          <a:lstStyle/>
          <a:p>
            <a:r>
              <a:rPr lang="en-US" dirty="0"/>
              <a:t>You suspect you have some bias problem in your data?</a:t>
            </a:r>
          </a:p>
          <a:p>
            <a:r>
              <a:rPr lang="en-US" dirty="0"/>
              <a:t>Take your eyes off the data and do a DAG (those diagrams we saw earlier)</a:t>
            </a:r>
          </a:p>
          <a:p>
            <a:pPr lvl="1"/>
            <a:r>
              <a:rPr lang="en-US" dirty="0"/>
              <a:t>See </a:t>
            </a:r>
            <a:r>
              <a:rPr lang="en-US" dirty="0">
                <a:solidFill>
                  <a:srgbClr val="E51837"/>
                </a:solidFill>
              </a:rPr>
              <a:t>Causal Inference: The Mixtape </a:t>
            </a:r>
            <a:r>
              <a:rPr lang="en-US" dirty="0"/>
              <a:t>for a full and easy explanation on how to do one</a:t>
            </a:r>
          </a:p>
          <a:p>
            <a:r>
              <a:rPr lang="en-US" dirty="0"/>
              <a:t>The point is to have a clear map of the assumptions and relationships you suspect in your data</a:t>
            </a:r>
          </a:p>
          <a:p>
            <a:endParaRPr lang="en-US" dirty="0"/>
          </a:p>
          <a:p>
            <a:endParaRPr lang="en-US" dirty="0"/>
          </a:p>
        </p:txBody>
      </p:sp>
      <p:sp>
        <p:nvSpPr>
          <p:cNvPr id="3" name="Ellipse 2">
            <a:extLst>
              <a:ext uri="{FF2B5EF4-FFF2-40B4-BE49-F238E27FC236}">
                <a16:creationId xmlns:a16="http://schemas.microsoft.com/office/drawing/2014/main" id="{61FC1124-ADC4-3861-949A-7C57E5BF1375}"/>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1</a:t>
            </a:r>
          </a:p>
        </p:txBody>
      </p:sp>
      <p:pic>
        <p:nvPicPr>
          <p:cNvPr id="7" name="Image 6" descr="Une image contenant ligne, diagramme, croquis, dessin&#10;&#10;Description générée automatiquement">
            <a:extLst>
              <a:ext uri="{FF2B5EF4-FFF2-40B4-BE49-F238E27FC236}">
                <a16:creationId xmlns:a16="http://schemas.microsoft.com/office/drawing/2014/main" id="{B9ACC304-8B6C-94D9-F293-EB4454D2718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428224">
            <a:off x="824307" y="5172004"/>
            <a:ext cx="1991277" cy="965252"/>
          </a:xfrm>
          <a:prstGeom prst="rect">
            <a:avLst/>
          </a:prstGeom>
        </p:spPr>
      </p:pic>
      <p:pic>
        <p:nvPicPr>
          <p:cNvPr id="11" name="Image 10" descr="Une image contenant ligne, diagramme&#10;&#10;Description générée automatiquement">
            <a:extLst>
              <a:ext uri="{FF2B5EF4-FFF2-40B4-BE49-F238E27FC236}">
                <a16:creationId xmlns:a16="http://schemas.microsoft.com/office/drawing/2014/main" id="{0DDE72C0-ED0B-3580-45BF-C148DFBF3FD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5780">
            <a:off x="3624440" y="5195063"/>
            <a:ext cx="909436" cy="1367976"/>
          </a:xfrm>
          <a:prstGeom prst="rect">
            <a:avLst/>
          </a:prstGeom>
        </p:spPr>
      </p:pic>
      <p:pic>
        <p:nvPicPr>
          <p:cNvPr id="14" name="Image 13" descr="Une image contenant diagramme, ligne, Police&#10;&#10;Description générée automatiquement">
            <a:extLst>
              <a:ext uri="{FF2B5EF4-FFF2-40B4-BE49-F238E27FC236}">
                <a16:creationId xmlns:a16="http://schemas.microsoft.com/office/drawing/2014/main" id="{2476400F-E0B8-0DB4-385F-8D94DED0F0A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0284" y="5036627"/>
            <a:ext cx="2141456" cy="1684848"/>
          </a:xfrm>
          <a:prstGeom prst="rect">
            <a:avLst/>
          </a:prstGeom>
        </p:spPr>
      </p:pic>
      <p:pic>
        <p:nvPicPr>
          <p:cNvPr id="16" name="Image 15" descr="Une image contenant croquis, ligne, dessin, diagramme&#10;&#10;Description générée automatiquement">
            <a:extLst>
              <a:ext uri="{FF2B5EF4-FFF2-40B4-BE49-F238E27FC236}">
                <a16:creationId xmlns:a16="http://schemas.microsoft.com/office/drawing/2014/main" id="{D9952744-F66B-9A82-75FC-25245F9F691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598235">
            <a:off x="8405068" y="5238676"/>
            <a:ext cx="1695919" cy="980707"/>
          </a:xfrm>
          <a:prstGeom prst="rect">
            <a:avLst/>
          </a:prstGeom>
        </p:spPr>
      </p:pic>
    </p:spTree>
    <p:extLst>
      <p:ext uri="{BB962C8B-B14F-4D97-AF65-F5344CB8AC3E}">
        <p14:creationId xmlns:p14="http://schemas.microsoft.com/office/powerpoint/2010/main" val="35332579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294E7-4C7C-1500-9562-05203CC1C6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C23592B-AF80-D14B-8C9B-ADEB50EF56B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F029576-3F12-E51F-56ED-ED3346B528B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Take it step by step (1)</a:t>
            </a:r>
          </a:p>
        </p:txBody>
      </p:sp>
      <p:sp>
        <p:nvSpPr>
          <p:cNvPr id="2" name="Espace réservé du numéro de diapositive 1">
            <a:extLst>
              <a:ext uri="{FF2B5EF4-FFF2-40B4-BE49-F238E27FC236}">
                <a16:creationId xmlns:a16="http://schemas.microsoft.com/office/drawing/2014/main" id="{60D0F9D4-D4F6-9F0F-3FA4-C6EAFBA864D9}"/>
              </a:ext>
            </a:extLst>
          </p:cNvPr>
          <p:cNvSpPr>
            <a:spLocks noGrp="1"/>
          </p:cNvSpPr>
          <p:nvPr>
            <p:ph type="sldNum" sz="quarter" idx="12"/>
          </p:nvPr>
        </p:nvSpPr>
        <p:spPr/>
        <p:txBody>
          <a:bodyPr/>
          <a:lstStyle/>
          <a:p>
            <a:fld id="{6F3806FF-9E51-4331-BB90-F49EFA1FA4FC}" type="slidenum">
              <a:rPr lang="fr-FR" smtClean="0"/>
              <a:t>105</a:t>
            </a:fld>
            <a:endParaRPr lang="fr-FR"/>
          </a:p>
        </p:txBody>
      </p:sp>
      <p:sp>
        <p:nvSpPr>
          <p:cNvPr id="12" name="Content Placeholder 5">
            <a:extLst>
              <a:ext uri="{FF2B5EF4-FFF2-40B4-BE49-F238E27FC236}">
                <a16:creationId xmlns:a16="http://schemas.microsoft.com/office/drawing/2014/main" id="{3F7E758D-82A4-E801-3838-CC89FBBB152A}"/>
              </a:ext>
            </a:extLst>
          </p:cNvPr>
          <p:cNvSpPr>
            <a:spLocks noGrp="1"/>
          </p:cNvSpPr>
          <p:nvPr>
            <p:ph idx="1"/>
          </p:nvPr>
        </p:nvSpPr>
        <p:spPr>
          <a:xfrm>
            <a:off x="838200" y="1520982"/>
            <a:ext cx="10397648" cy="1542258"/>
          </a:xfrm>
        </p:spPr>
        <p:txBody>
          <a:bodyPr>
            <a:normAutofit/>
          </a:bodyPr>
          <a:lstStyle/>
          <a:p>
            <a:r>
              <a:rPr lang="en-US" dirty="0"/>
              <a:t>Another tip if you suspect confounding or colliding:</a:t>
            </a:r>
          </a:p>
          <a:p>
            <a:pPr lvl="1"/>
            <a:r>
              <a:rPr lang="en-US" dirty="0"/>
              <a:t>Instead of only fitting your full model, add variables one by one</a:t>
            </a:r>
          </a:p>
          <a:p>
            <a:pPr lvl="1"/>
            <a:r>
              <a:rPr lang="en-US" dirty="0"/>
              <a:t>Be wary of the </a:t>
            </a:r>
            <a:r>
              <a:rPr lang="en-US" dirty="0">
                <a:solidFill>
                  <a:srgbClr val="E51837"/>
                </a:solidFill>
              </a:rPr>
              <a:t>sequence</a:t>
            </a:r>
            <a:r>
              <a:rPr lang="en-US" dirty="0">
                <a:solidFill>
                  <a:srgbClr val="7F7DB0"/>
                </a:solidFill>
              </a:rPr>
              <a:t> </a:t>
            </a:r>
            <a:r>
              <a:rPr lang="en-US" dirty="0"/>
              <a:t>you follow to include variables</a:t>
            </a:r>
          </a:p>
          <a:p>
            <a:endParaRPr lang="en-US" dirty="0"/>
          </a:p>
        </p:txBody>
      </p:sp>
      <p:sp>
        <p:nvSpPr>
          <p:cNvPr id="3" name="Ellipse 2">
            <a:extLst>
              <a:ext uri="{FF2B5EF4-FFF2-40B4-BE49-F238E27FC236}">
                <a16:creationId xmlns:a16="http://schemas.microsoft.com/office/drawing/2014/main" id="{38537FAF-E526-1ADD-75DD-5D6467912DB1}"/>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2</a:t>
            </a:r>
          </a:p>
        </p:txBody>
      </p:sp>
      <p:pic>
        <p:nvPicPr>
          <p:cNvPr id="7" name="Image 6">
            <a:extLst>
              <a:ext uri="{FF2B5EF4-FFF2-40B4-BE49-F238E27FC236}">
                <a16:creationId xmlns:a16="http://schemas.microsoft.com/office/drawing/2014/main" id="{AB57ED73-CBA2-8FF8-D4DD-F90E9719B07D}"/>
              </a:ext>
            </a:extLst>
          </p:cNvPr>
          <p:cNvPicPr>
            <a:picLocks noChangeAspect="1"/>
          </p:cNvPicPr>
          <p:nvPr/>
        </p:nvPicPr>
        <p:blipFill>
          <a:blip r:embed="rId4">
            <a:clrChange>
              <a:clrFrom>
                <a:srgbClr val="FFFFFF"/>
              </a:clrFrom>
              <a:clrTo>
                <a:srgbClr val="FFFFFF">
                  <a:alpha val="0"/>
                </a:srgbClr>
              </a:clrTo>
            </a:clrChange>
          </a:blip>
          <a:srcRect l="-256" r="-24"/>
          <a:stretch/>
        </p:blipFill>
        <p:spPr>
          <a:xfrm>
            <a:off x="1325230" y="3299714"/>
            <a:ext cx="6725031" cy="3193161"/>
          </a:xfrm>
          <a:prstGeom prst="rect">
            <a:avLst/>
          </a:prstGeom>
        </p:spPr>
      </p:pic>
      <p:sp>
        <p:nvSpPr>
          <p:cNvPr id="9" name="Ellipse 8">
            <a:extLst>
              <a:ext uri="{FF2B5EF4-FFF2-40B4-BE49-F238E27FC236}">
                <a16:creationId xmlns:a16="http://schemas.microsoft.com/office/drawing/2014/main" id="{C125778E-C998-C557-350D-76861F100F61}"/>
              </a:ext>
            </a:extLst>
          </p:cNvPr>
          <p:cNvSpPr/>
          <p:nvPr/>
        </p:nvSpPr>
        <p:spPr>
          <a:xfrm>
            <a:off x="4343401" y="3657600"/>
            <a:ext cx="1912620" cy="2835275"/>
          </a:xfrm>
          <a:prstGeom prst="ellipse">
            <a:avLst/>
          </a:prstGeom>
          <a:noFill/>
          <a:ln>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178773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2E0E3-FDC2-BE08-8250-CA009C356BC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A3E764A-9225-8305-6410-141458E502A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B74CF266-D2CB-F166-5DAC-327FFD81D4A6}"/>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Take it step by step (2)</a:t>
            </a:r>
          </a:p>
        </p:txBody>
      </p:sp>
      <p:sp>
        <p:nvSpPr>
          <p:cNvPr id="2" name="Espace réservé du numéro de diapositive 1">
            <a:extLst>
              <a:ext uri="{FF2B5EF4-FFF2-40B4-BE49-F238E27FC236}">
                <a16:creationId xmlns:a16="http://schemas.microsoft.com/office/drawing/2014/main" id="{04B66F4D-CAA4-1E8A-21B1-64CC6F5DCDA8}"/>
              </a:ext>
            </a:extLst>
          </p:cNvPr>
          <p:cNvSpPr>
            <a:spLocks noGrp="1"/>
          </p:cNvSpPr>
          <p:nvPr>
            <p:ph type="sldNum" sz="quarter" idx="12"/>
          </p:nvPr>
        </p:nvSpPr>
        <p:spPr/>
        <p:txBody>
          <a:bodyPr/>
          <a:lstStyle/>
          <a:p>
            <a:fld id="{6F3806FF-9E51-4331-BB90-F49EFA1FA4FC}" type="slidenum">
              <a:rPr lang="fr-FR" smtClean="0"/>
              <a:t>106</a:t>
            </a:fld>
            <a:endParaRPr lang="fr-FR"/>
          </a:p>
        </p:txBody>
      </p:sp>
      <p:sp>
        <p:nvSpPr>
          <p:cNvPr id="12" name="Content Placeholder 5">
            <a:extLst>
              <a:ext uri="{FF2B5EF4-FFF2-40B4-BE49-F238E27FC236}">
                <a16:creationId xmlns:a16="http://schemas.microsoft.com/office/drawing/2014/main" id="{78959ADD-E2C1-1BB6-4CB9-193900315FDF}"/>
              </a:ext>
            </a:extLst>
          </p:cNvPr>
          <p:cNvSpPr>
            <a:spLocks noGrp="1"/>
          </p:cNvSpPr>
          <p:nvPr>
            <p:ph idx="1"/>
          </p:nvPr>
        </p:nvSpPr>
        <p:spPr>
          <a:xfrm>
            <a:off x="838200" y="1520981"/>
            <a:ext cx="10397648" cy="4835369"/>
          </a:xfrm>
        </p:spPr>
        <p:txBody>
          <a:bodyPr>
            <a:normAutofit/>
          </a:bodyPr>
          <a:lstStyle/>
          <a:p>
            <a:r>
              <a:rPr lang="en-US" dirty="0"/>
              <a:t>An alternative:</a:t>
            </a:r>
          </a:p>
          <a:p>
            <a:pPr lvl="1"/>
            <a:r>
              <a:rPr lang="en-US" dirty="0"/>
              <a:t>Estimate your full, final model</a:t>
            </a:r>
          </a:p>
          <a:p>
            <a:pPr lvl="1"/>
            <a:r>
              <a:rPr lang="en-US" dirty="0"/>
              <a:t>Fit another one, with other (or new) candidate confounders while keeping your variable(s) of interest</a:t>
            </a:r>
          </a:p>
          <a:p>
            <a:pPr lvl="1"/>
            <a:r>
              <a:rPr lang="en-US" dirty="0"/>
              <a:t>Check how the coefficients on your variable(s) of interest vary</a:t>
            </a:r>
          </a:p>
          <a:p>
            <a:pPr lvl="1"/>
            <a:r>
              <a:rPr lang="en-US" dirty="0"/>
              <a:t>If they do, keep the new model, otherwise keep the initial one</a:t>
            </a:r>
          </a:p>
          <a:p>
            <a:r>
              <a:rPr lang="en-US" dirty="0"/>
              <a:t>Do note that, underneath this approach, there is the (untestable) assumption that your full model (or the competing one) is correct!</a:t>
            </a:r>
          </a:p>
          <a:p>
            <a:pPr lvl="1"/>
            <a:endParaRPr lang="en-US" dirty="0"/>
          </a:p>
          <a:p>
            <a:endParaRPr lang="en-US" dirty="0"/>
          </a:p>
        </p:txBody>
      </p:sp>
      <p:sp>
        <p:nvSpPr>
          <p:cNvPr id="3" name="Ellipse 2">
            <a:extLst>
              <a:ext uri="{FF2B5EF4-FFF2-40B4-BE49-F238E27FC236}">
                <a16:creationId xmlns:a16="http://schemas.microsoft.com/office/drawing/2014/main" id="{4204DAA1-8DBC-A44D-2214-CD43FDBBA1E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2</a:t>
            </a:r>
          </a:p>
        </p:txBody>
      </p:sp>
    </p:spTree>
    <p:extLst>
      <p:ext uri="{BB962C8B-B14F-4D97-AF65-F5344CB8AC3E}">
        <p14:creationId xmlns:p14="http://schemas.microsoft.com/office/powerpoint/2010/main" val="17895502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Sample weighting</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107</a:t>
            </a:fld>
            <a:endParaRPr lang="fr-FR"/>
          </a:p>
        </p:txBody>
      </p:sp>
      <p:sp>
        <p:nvSpPr>
          <p:cNvPr id="12" name="Content Placeholder 5">
            <a:extLst>
              <a:ext uri="{FF2B5EF4-FFF2-40B4-BE49-F238E27FC236}">
                <a16:creationId xmlns:a16="http://schemas.microsoft.com/office/drawing/2014/main" id="{31301EB7-1589-9876-1951-8F3256B9FD80}"/>
              </a:ext>
            </a:extLst>
          </p:cNvPr>
          <p:cNvSpPr>
            <a:spLocks noGrp="1"/>
          </p:cNvSpPr>
          <p:nvPr>
            <p:ph idx="1"/>
          </p:nvPr>
        </p:nvSpPr>
        <p:spPr>
          <a:xfrm>
            <a:off x="838200" y="1606451"/>
            <a:ext cx="10397648" cy="4923816"/>
          </a:xfrm>
        </p:spPr>
        <p:txBody>
          <a:bodyPr>
            <a:normAutofit/>
          </a:bodyPr>
          <a:lstStyle/>
          <a:p>
            <a:r>
              <a:rPr lang="en-US" dirty="0"/>
              <a:t>The idea: </a:t>
            </a:r>
          </a:p>
          <a:p>
            <a:pPr lvl="1"/>
            <a:r>
              <a:rPr lang="en-US" dirty="0"/>
              <a:t>You have a sample from some population, but it is not representative of it, or you have two groups (e.g. control and treatment) which are different</a:t>
            </a:r>
          </a:p>
          <a:p>
            <a:pPr lvl="1"/>
            <a:r>
              <a:rPr lang="en-US" dirty="0"/>
              <a:t>Goal of weighting is to assign weights to individuals such that some of them “matter” more or less than others in analyses</a:t>
            </a:r>
          </a:p>
          <a:p>
            <a:endParaRPr lang="en-US" dirty="0"/>
          </a:p>
        </p:txBody>
      </p:sp>
      <p:pic>
        <p:nvPicPr>
          <p:cNvPr id="6" name="Graphique 5" descr="Homme avec un remplissage uni">
            <a:extLst>
              <a:ext uri="{FF2B5EF4-FFF2-40B4-BE49-F238E27FC236}">
                <a16:creationId xmlns:a16="http://schemas.microsoft.com/office/drawing/2014/main" id="{4621EC51-8708-CEA6-E40E-62B642601A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4670" y="4396092"/>
            <a:ext cx="914400" cy="914400"/>
          </a:xfrm>
          <a:prstGeom prst="rect">
            <a:avLst/>
          </a:prstGeom>
        </p:spPr>
      </p:pic>
      <p:pic>
        <p:nvPicPr>
          <p:cNvPr id="7" name="Graphique 6" descr="Homme avec un remplissage uni">
            <a:extLst>
              <a:ext uri="{FF2B5EF4-FFF2-40B4-BE49-F238E27FC236}">
                <a16:creationId xmlns:a16="http://schemas.microsoft.com/office/drawing/2014/main" id="{355C1E32-6391-2377-3535-2A06D89D4A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1870" y="4396092"/>
            <a:ext cx="914400" cy="914400"/>
          </a:xfrm>
          <a:prstGeom prst="rect">
            <a:avLst/>
          </a:prstGeom>
        </p:spPr>
      </p:pic>
      <p:pic>
        <p:nvPicPr>
          <p:cNvPr id="8" name="Graphique 7" descr="Homme avec un remplissage uni">
            <a:extLst>
              <a:ext uri="{FF2B5EF4-FFF2-40B4-BE49-F238E27FC236}">
                <a16:creationId xmlns:a16="http://schemas.microsoft.com/office/drawing/2014/main" id="{14CD9DDE-BFC9-CA3E-5290-45242270D9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9070" y="4396092"/>
            <a:ext cx="914400" cy="914400"/>
          </a:xfrm>
          <a:prstGeom prst="rect">
            <a:avLst/>
          </a:prstGeom>
        </p:spPr>
      </p:pic>
      <p:pic>
        <p:nvPicPr>
          <p:cNvPr id="9" name="Graphique 8" descr="Homme avec un remplissage uni">
            <a:extLst>
              <a:ext uri="{FF2B5EF4-FFF2-40B4-BE49-F238E27FC236}">
                <a16:creationId xmlns:a16="http://schemas.microsoft.com/office/drawing/2014/main" id="{CE81C7C7-33CE-9019-6956-E83963B3CD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4084" y="4396092"/>
            <a:ext cx="914400" cy="914400"/>
          </a:xfrm>
          <a:prstGeom prst="rect">
            <a:avLst/>
          </a:prstGeom>
        </p:spPr>
      </p:pic>
      <p:pic>
        <p:nvPicPr>
          <p:cNvPr id="10" name="Graphique 9" descr="Homme avec un remplissage uni">
            <a:extLst>
              <a:ext uri="{FF2B5EF4-FFF2-40B4-BE49-F238E27FC236}">
                <a16:creationId xmlns:a16="http://schemas.microsoft.com/office/drawing/2014/main" id="{D068AAAE-F4E9-D8AB-87F9-C62C1C785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1870" y="5310492"/>
            <a:ext cx="914400" cy="914400"/>
          </a:xfrm>
          <a:prstGeom prst="rect">
            <a:avLst/>
          </a:prstGeom>
        </p:spPr>
      </p:pic>
      <p:pic>
        <p:nvPicPr>
          <p:cNvPr id="11" name="Graphique 10" descr="Homme avec un remplissage uni">
            <a:extLst>
              <a:ext uri="{FF2B5EF4-FFF2-40B4-BE49-F238E27FC236}">
                <a16:creationId xmlns:a16="http://schemas.microsoft.com/office/drawing/2014/main" id="{86033AB1-C871-89AC-8F1B-C68A4F243A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9070" y="5310492"/>
            <a:ext cx="914400" cy="914400"/>
          </a:xfrm>
          <a:prstGeom prst="rect">
            <a:avLst/>
          </a:prstGeom>
        </p:spPr>
      </p:pic>
      <p:sp>
        <p:nvSpPr>
          <p:cNvPr id="29" name="ZoneTexte 28">
            <a:extLst>
              <a:ext uri="{FF2B5EF4-FFF2-40B4-BE49-F238E27FC236}">
                <a16:creationId xmlns:a16="http://schemas.microsoft.com/office/drawing/2014/main" id="{5F10F090-D189-36E7-8822-01AEA1FFA724}"/>
              </a:ext>
            </a:extLst>
          </p:cNvPr>
          <p:cNvSpPr txBox="1"/>
          <p:nvPr/>
        </p:nvSpPr>
        <p:spPr>
          <a:xfrm>
            <a:off x="2212848" y="3905012"/>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32" name="Groupe 31">
            <a:extLst>
              <a:ext uri="{FF2B5EF4-FFF2-40B4-BE49-F238E27FC236}">
                <a16:creationId xmlns:a16="http://schemas.microsoft.com/office/drawing/2014/main" id="{2FE3D930-0D20-F223-68BE-16ECEE2B15E1}"/>
              </a:ext>
            </a:extLst>
          </p:cNvPr>
          <p:cNvGrpSpPr/>
          <p:nvPr/>
        </p:nvGrpSpPr>
        <p:grpSpPr>
          <a:xfrm>
            <a:off x="6459058" y="3905012"/>
            <a:ext cx="4991935" cy="2314813"/>
            <a:chOff x="5851969" y="3905012"/>
            <a:chExt cx="4991935" cy="2314813"/>
          </a:xfrm>
        </p:grpSpPr>
        <p:pic>
          <p:nvPicPr>
            <p:cNvPr id="13" name="Graphique 12" descr="Homme avec un remplissage uni">
              <a:extLst>
                <a:ext uri="{FF2B5EF4-FFF2-40B4-BE49-F238E27FC236}">
                  <a16:creationId xmlns:a16="http://schemas.microsoft.com/office/drawing/2014/main" id="{74B96E51-36EA-0761-ADF5-7E1A541C15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4" name="Graphique 13" descr="Homme avec un remplissage uni">
              <a:extLst>
                <a:ext uri="{FF2B5EF4-FFF2-40B4-BE49-F238E27FC236}">
                  <a16:creationId xmlns:a16="http://schemas.microsoft.com/office/drawing/2014/main" id="{30541068-5EF3-210C-B082-7B83EAAE1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1C360470-54B9-45CA-0641-517330B2D4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06A62B43-3E14-1691-4AFB-9C4BCAA9B5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1945" y="5305425"/>
              <a:ext cx="914400" cy="914400"/>
            </a:xfrm>
            <a:prstGeom prst="rect">
              <a:avLst/>
            </a:prstGeom>
          </p:spPr>
        </p:pic>
        <p:pic>
          <p:nvPicPr>
            <p:cNvPr id="17" name="Graphique 16" descr="Homme avec un remplissage uni">
              <a:extLst>
                <a:ext uri="{FF2B5EF4-FFF2-40B4-BE49-F238E27FC236}">
                  <a16:creationId xmlns:a16="http://schemas.microsoft.com/office/drawing/2014/main" id="{57FC88A6-61E3-0942-2A3A-7D5B935AF0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9145" y="5305425"/>
              <a:ext cx="914400" cy="914400"/>
            </a:xfrm>
            <a:prstGeom prst="rect">
              <a:avLst/>
            </a:prstGeom>
          </p:spPr>
        </p:pic>
        <p:pic>
          <p:nvPicPr>
            <p:cNvPr id="18" name="Graphique 17" descr="Homme avec un remplissage uni">
              <a:extLst>
                <a:ext uri="{FF2B5EF4-FFF2-40B4-BE49-F238E27FC236}">
                  <a16:creationId xmlns:a16="http://schemas.microsoft.com/office/drawing/2014/main" id="{84D53C21-EEC9-13AC-9EC0-E1D978F524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06345" y="5305425"/>
              <a:ext cx="914400" cy="914400"/>
            </a:xfrm>
            <a:prstGeom prst="rect">
              <a:avLst/>
            </a:prstGeom>
          </p:spPr>
        </p:pic>
        <p:pic>
          <p:nvPicPr>
            <p:cNvPr id="19" name="Graphique 18" descr="Homme avec un remplissage uni">
              <a:extLst>
                <a:ext uri="{FF2B5EF4-FFF2-40B4-BE49-F238E27FC236}">
                  <a16:creationId xmlns:a16="http://schemas.microsoft.com/office/drawing/2014/main" id="{D95360CB-8B48-1C38-16F4-8738E133FB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AFD721EC-5FD2-104C-22F9-C4596631A3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4BC510DD-1892-5C16-F3F4-A7552C86B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BFB859F6-1D46-445C-760C-7DFF575A44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2914" y="5305425"/>
              <a:ext cx="914400" cy="914400"/>
            </a:xfrm>
            <a:prstGeom prst="rect">
              <a:avLst/>
            </a:prstGeom>
          </p:spPr>
        </p:pic>
        <p:pic>
          <p:nvPicPr>
            <p:cNvPr id="23" name="Graphique 22" descr="Homme avec un remplissage uni">
              <a:extLst>
                <a:ext uri="{FF2B5EF4-FFF2-40B4-BE49-F238E27FC236}">
                  <a16:creationId xmlns:a16="http://schemas.microsoft.com/office/drawing/2014/main" id="{B6CAE715-EBFD-AC19-845B-AC5F1BAD55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20114" y="5305425"/>
              <a:ext cx="914400" cy="914400"/>
            </a:xfrm>
            <a:prstGeom prst="rect">
              <a:avLst/>
            </a:prstGeom>
          </p:spPr>
        </p:pic>
        <p:pic>
          <p:nvPicPr>
            <p:cNvPr id="24" name="Graphique 23" descr="Homme avec un remplissage uni">
              <a:extLst>
                <a:ext uri="{FF2B5EF4-FFF2-40B4-BE49-F238E27FC236}">
                  <a16:creationId xmlns:a16="http://schemas.microsoft.com/office/drawing/2014/main" id="{8DBD4D05-DBD5-D378-4F92-FCE28E76C8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7314" y="5305425"/>
              <a:ext cx="914400" cy="914400"/>
            </a:xfrm>
            <a:prstGeom prst="rect">
              <a:avLst/>
            </a:prstGeom>
          </p:spPr>
        </p:pic>
        <p:pic>
          <p:nvPicPr>
            <p:cNvPr id="25" name="Graphique 24" descr="Homme avec un remplissage uni">
              <a:extLst>
                <a:ext uri="{FF2B5EF4-FFF2-40B4-BE49-F238E27FC236}">
                  <a16:creationId xmlns:a16="http://schemas.microsoft.com/office/drawing/2014/main" id="{029F6A48-28D7-A991-BBAA-C8152ACEC0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969" y="5305425"/>
              <a:ext cx="914400" cy="914400"/>
            </a:xfrm>
            <a:prstGeom prst="rect">
              <a:avLst/>
            </a:prstGeom>
          </p:spPr>
        </p:pic>
        <p:pic>
          <p:nvPicPr>
            <p:cNvPr id="26" name="Graphique 25" descr="Homme avec un remplissage uni">
              <a:extLst>
                <a:ext uri="{FF2B5EF4-FFF2-40B4-BE49-F238E27FC236}">
                  <a16:creationId xmlns:a16="http://schemas.microsoft.com/office/drawing/2014/main" id="{56EFA987-B986-F95D-CC76-60A41DA996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9504" y="5305425"/>
              <a:ext cx="914400" cy="914400"/>
            </a:xfrm>
            <a:prstGeom prst="rect">
              <a:avLst/>
            </a:prstGeom>
          </p:spPr>
        </p:pic>
        <p:pic>
          <p:nvPicPr>
            <p:cNvPr id="27" name="Graphique 26" descr="Homme avec un remplissage uni">
              <a:extLst>
                <a:ext uri="{FF2B5EF4-FFF2-40B4-BE49-F238E27FC236}">
                  <a16:creationId xmlns:a16="http://schemas.microsoft.com/office/drawing/2014/main" id="{D9D7D06D-5075-29B0-8969-700C2AC65E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32328" y="5305425"/>
              <a:ext cx="914400" cy="914400"/>
            </a:xfrm>
            <a:prstGeom prst="rect">
              <a:avLst/>
            </a:prstGeom>
          </p:spPr>
        </p:pic>
        <p:pic>
          <p:nvPicPr>
            <p:cNvPr id="28" name="Graphique 27" descr="Homme avec un remplissage uni">
              <a:extLst>
                <a:ext uri="{FF2B5EF4-FFF2-40B4-BE49-F238E27FC236}">
                  <a16:creationId xmlns:a16="http://schemas.microsoft.com/office/drawing/2014/main" id="{D00BECEA-6859-AD2D-B1E9-14C51E7D64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89528" y="5305425"/>
              <a:ext cx="914400" cy="914400"/>
            </a:xfrm>
            <a:prstGeom prst="rect">
              <a:avLst/>
            </a:prstGeom>
          </p:spPr>
        </p:pic>
        <p:sp>
          <p:nvSpPr>
            <p:cNvPr id="30" name="ZoneTexte 29">
              <a:extLst>
                <a:ext uri="{FF2B5EF4-FFF2-40B4-BE49-F238E27FC236}">
                  <a16:creationId xmlns:a16="http://schemas.microsoft.com/office/drawing/2014/main" id="{1FFC5E81-FBDF-23C2-AD87-E7245811B2DE}"/>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sp>
        <p:nvSpPr>
          <p:cNvPr id="31" name="ZoneTexte 30">
            <a:extLst>
              <a:ext uri="{FF2B5EF4-FFF2-40B4-BE49-F238E27FC236}">
                <a16:creationId xmlns:a16="http://schemas.microsoft.com/office/drawing/2014/main" id="{D5E82104-B116-4296-90CE-A84CE2DEAEF4}"/>
              </a:ext>
            </a:extLst>
          </p:cNvPr>
          <p:cNvSpPr txBox="1"/>
          <p:nvPr/>
        </p:nvSpPr>
        <p:spPr>
          <a:xfrm>
            <a:off x="3880496" y="3905012"/>
            <a:ext cx="2609122" cy="584775"/>
          </a:xfrm>
          <a:prstGeom prst="rect">
            <a:avLst/>
          </a:prstGeom>
          <a:noFill/>
        </p:spPr>
        <p:txBody>
          <a:bodyPr wrap="square" rtlCol="0">
            <a:spAutoFit/>
          </a:bodyPr>
          <a:lstStyle/>
          <a:p>
            <a:pPr algn="ctr"/>
            <a:r>
              <a:rPr lang="fr-FR" dirty="0" err="1">
                <a:latin typeface="Esteban" panose="020B0604020202020204" charset="0"/>
              </a:rPr>
              <a:t>Sample</a:t>
            </a:r>
            <a:r>
              <a:rPr lang="fr-FR" dirty="0">
                <a:latin typeface="Esteban" panose="020B0604020202020204" charset="0"/>
              </a:rPr>
              <a:t> </a:t>
            </a:r>
            <a:r>
              <a:rPr lang="fr-FR" dirty="0" err="1">
                <a:latin typeface="Esteban" panose="020B0604020202020204" charset="0"/>
              </a:rPr>
              <a:t>weights</a:t>
            </a:r>
            <a:endParaRPr lang="fr-FR" dirty="0">
              <a:latin typeface="Esteban" panose="020B0604020202020204" charset="0"/>
            </a:endParaRPr>
          </a:p>
          <a:p>
            <a:pPr algn="ctr"/>
            <a:r>
              <a:rPr lang="fr-FR" sz="1400" dirty="0">
                <a:latin typeface="Esteban" panose="020B0604020202020204" charset="0"/>
              </a:rPr>
              <a:t>(i.e. </a:t>
            </a:r>
            <a:r>
              <a:rPr lang="fr-FR" sz="1400" dirty="0" err="1">
                <a:latin typeface="Esteban" panose="020B0604020202020204" charset="0"/>
              </a:rPr>
              <a:t>each</a:t>
            </a:r>
            <a:r>
              <a:rPr lang="fr-FR" sz="1400" dirty="0">
                <a:latin typeface="Esteban" panose="020B0604020202020204" charset="0"/>
              </a:rPr>
              <a:t> </a:t>
            </a:r>
            <a:r>
              <a:rPr lang="fr-FR" sz="1400" dirty="0" err="1">
                <a:latin typeface="Esteban" panose="020B0604020202020204" charset="0"/>
              </a:rPr>
              <a:t>individual</a:t>
            </a:r>
            <a:r>
              <a:rPr lang="fr-FR" sz="1400" dirty="0">
                <a:latin typeface="Esteban" panose="020B0604020202020204" charset="0"/>
              </a:rPr>
              <a:t> </a:t>
            </a:r>
            <a:r>
              <a:rPr lang="fr-FR" sz="1400" dirty="0" err="1">
                <a:latin typeface="Esteban" panose="020B0604020202020204" charset="0"/>
              </a:rPr>
              <a:t>counts</a:t>
            </a:r>
            <a:r>
              <a:rPr lang="fr-FR" sz="1400" dirty="0">
                <a:latin typeface="Esteban" panose="020B0604020202020204" charset="0"/>
              </a:rPr>
              <a:t> for)</a:t>
            </a:r>
            <a:endParaRPr lang="fr-FR" dirty="0">
              <a:latin typeface="Esteban" panose="020B0604020202020204" charset="0"/>
            </a:endParaRPr>
          </a:p>
        </p:txBody>
      </p:sp>
      <p:sp>
        <p:nvSpPr>
          <p:cNvPr id="33" name="ZoneTexte 32">
            <a:extLst>
              <a:ext uri="{FF2B5EF4-FFF2-40B4-BE49-F238E27FC236}">
                <a16:creationId xmlns:a16="http://schemas.microsoft.com/office/drawing/2014/main" id="{B7E4766C-3CE8-6962-85E7-ACBDEDC1F9AB}"/>
              </a:ext>
            </a:extLst>
          </p:cNvPr>
          <p:cNvSpPr txBox="1"/>
          <p:nvPr/>
        </p:nvSpPr>
        <p:spPr>
          <a:xfrm>
            <a:off x="4097343" y="4605218"/>
            <a:ext cx="2170897" cy="646331"/>
          </a:xfrm>
          <a:prstGeom prst="rect">
            <a:avLst/>
          </a:prstGeom>
          <a:noFill/>
        </p:spPr>
        <p:txBody>
          <a:bodyPr wrap="square" rtlCol="0">
            <a:spAutoFit/>
          </a:bodyPr>
          <a:lstStyle/>
          <a:p>
            <a:pPr algn="ctr"/>
            <a:r>
              <a:rPr lang="fr-FR" dirty="0">
                <a:latin typeface="Esteban" panose="020B0604020202020204" charset="0"/>
              </a:rPr>
              <a:t>1.25 </a:t>
            </a:r>
            <a:r>
              <a:rPr lang="fr-FR" dirty="0" err="1">
                <a:latin typeface="Esteban" panose="020B0604020202020204" charset="0"/>
              </a:rPr>
              <a:t>individuals</a:t>
            </a:r>
            <a:r>
              <a:rPr lang="fr-FR" dirty="0">
                <a:latin typeface="Esteban" panose="020B0604020202020204" charset="0"/>
              </a:rPr>
              <a:t> in the population</a:t>
            </a:r>
          </a:p>
        </p:txBody>
      </p:sp>
      <p:sp>
        <p:nvSpPr>
          <p:cNvPr id="34" name="ZoneTexte 33">
            <a:extLst>
              <a:ext uri="{FF2B5EF4-FFF2-40B4-BE49-F238E27FC236}">
                <a16:creationId xmlns:a16="http://schemas.microsoft.com/office/drawing/2014/main" id="{A404702E-044C-7AEA-CF47-E01CB9C6FA9C}"/>
              </a:ext>
            </a:extLst>
          </p:cNvPr>
          <p:cNvSpPr txBox="1"/>
          <p:nvPr/>
        </p:nvSpPr>
        <p:spPr>
          <a:xfrm>
            <a:off x="4097342" y="5577959"/>
            <a:ext cx="2170897" cy="646331"/>
          </a:xfrm>
          <a:prstGeom prst="rect">
            <a:avLst/>
          </a:prstGeom>
          <a:noFill/>
        </p:spPr>
        <p:txBody>
          <a:bodyPr wrap="square" rtlCol="0">
            <a:spAutoFit/>
          </a:bodyPr>
          <a:lstStyle/>
          <a:p>
            <a:pPr algn="ctr"/>
            <a:r>
              <a:rPr lang="fr-FR" dirty="0">
                <a:latin typeface="Esteban" panose="020B0604020202020204" charset="0"/>
              </a:rPr>
              <a:t>5 </a:t>
            </a:r>
            <a:r>
              <a:rPr lang="fr-FR" dirty="0" err="1">
                <a:latin typeface="Esteban" panose="020B0604020202020204" charset="0"/>
              </a:rPr>
              <a:t>individuals</a:t>
            </a:r>
            <a:r>
              <a:rPr lang="fr-FR" dirty="0">
                <a:latin typeface="Esteban" panose="020B0604020202020204" charset="0"/>
              </a:rPr>
              <a:t> in the population</a:t>
            </a:r>
          </a:p>
        </p:txBody>
      </p:sp>
      <p:sp>
        <p:nvSpPr>
          <p:cNvPr id="35" name="Ellipse 34">
            <a:extLst>
              <a:ext uri="{FF2B5EF4-FFF2-40B4-BE49-F238E27FC236}">
                <a16:creationId xmlns:a16="http://schemas.microsoft.com/office/drawing/2014/main" id="{61F387F3-1E86-9947-913F-900604760173}"/>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812812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108</a:t>
            </a:fld>
            <a:endParaRPr lang="fr-FR"/>
          </a:p>
        </p:txBody>
      </p:sp>
      <p:sp>
        <p:nvSpPr>
          <p:cNvPr id="12" name="Content Placeholder 5">
            <a:extLst>
              <a:ext uri="{FF2B5EF4-FFF2-40B4-BE49-F238E27FC236}">
                <a16:creationId xmlns:a16="http://schemas.microsoft.com/office/drawing/2014/main" id="{31301EB7-1589-9876-1951-8F3256B9FD80}"/>
              </a:ext>
            </a:extLst>
          </p:cNvPr>
          <p:cNvSpPr>
            <a:spLocks noGrp="1"/>
          </p:cNvSpPr>
          <p:nvPr>
            <p:ph idx="1"/>
          </p:nvPr>
        </p:nvSpPr>
        <p:spPr>
          <a:xfrm>
            <a:off x="838200" y="1690688"/>
            <a:ext cx="10397648" cy="4923816"/>
          </a:xfrm>
        </p:spPr>
        <p:txBody>
          <a:bodyPr>
            <a:normAutofit/>
          </a:bodyPr>
          <a:lstStyle/>
          <a:p>
            <a:r>
              <a:rPr lang="en-US" dirty="0">
                <a:cs typeface="Fira Code" panose="020B0809050000020004" pitchFamily="49" charset="0"/>
              </a:rPr>
              <a:t>Very versatile: use that whenever you want a group of observations to look like another group of observations</a:t>
            </a:r>
          </a:p>
          <a:p>
            <a:pPr lvl="1"/>
            <a:r>
              <a:rPr lang="en-US" dirty="0">
                <a:cs typeface="Fira Code" panose="020B0809050000020004" pitchFamily="49" charset="0"/>
              </a:rPr>
              <a:t>Example: non-response in a longitudinal survey? You can use weights to correct this, such that the respondents look like all the respondents at the beginning on the survey, on the characteristics you like</a:t>
            </a:r>
          </a:p>
          <a:p>
            <a:r>
              <a:rPr lang="en-US" dirty="0"/>
              <a:t>Using sampling weights requires specific methods </a:t>
            </a:r>
            <a:r>
              <a:rPr lang="en-US" dirty="0">
                <a:cs typeface="Fira Code" panose="020B0809050000020004" pitchFamily="49" charset="0"/>
              </a:rPr>
              <a:t>for data analysis: see </a:t>
            </a:r>
            <a:r>
              <a:rPr lang="en-US" dirty="0">
                <a:latin typeface="Fira Code" panose="020B0809050000020004" pitchFamily="49" charset="0"/>
                <a:ea typeface="Fira Code" panose="020B0809050000020004" pitchFamily="49" charset="0"/>
                <a:cs typeface="Fira Code" panose="020B0809050000020004" pitchFamily="49" charset="0"/>
              </a:rPr>
              <a:t>survey</a:t>
            </a:r>
            <a:r>
              <a:rPr lang="en-US" dirty="0">
                <a:cs typeface="Fira Code" panose="020B0809050000020004" pitchFamily="49" charset="0"/>
              </a:rPr>
              <a:t> package on R</a:t>
            </a:r>
          </a:p>
          <a:p>
            <a:r>
              <a:rPr lang="en-US" dirty="0">
                <a:solidFill>
                  <a:srgbClr val="E51837"/>
                </a:solidFill>
                <a:cs typeface="Fira Code" panose="020B0809050000020004" pitchFamily="49" charset="0"/>
              </a:rPr>
              <a:t>Caveat:</a:t>
            </a:r>
            <a:r>
              <a:rPr lang="en-US" dirty="0">
                <a:cs typeface="Fira Code" panose="020B0809050000020004" pitchFamily="49" charset="0"/>
              </a:rPr>
              <a:t> you need to know what the other group (or your population) looks like</a:t>
            </a:r>
          </a:p>
        </p:txBody>
      </p:sp>
      <p:sp>
        <p:nvSpPr>
          <p:cNvPr id="7" name="Title 1">
            <a:extLst>
              <a:ext uri="{FF2B5EF4-FFF2-40B4-BE49-F238E27FC236}">
                <a16:creationId xmlns:a16="http://schemas.microsoft.com/office/drawing/2014/main" id="{151321A6-75FE-5F32-BB47-63BA7B796F90}"/>
              </a:ext>
            </a:extLst>
          </p:cNvPr>
          <p:cNvSpPr>
            <a:spLocks noGrp="1"/>
          </p:cNvSpPr>
          <p:nvPr>
            <p:ph type="title"/>
          </p:nvPr>
        </p:nvSpPr>
        <p:spPr>
          <a:xfrm>
            <a:off x="838200" y="365125"/>
            <a:ext cx="10515600" cy="1325563"/>
          </a:xfrm>
        </p:spPr>
        <p:txBody>
          <a:bodyPr/>
          <a:lstStyle/>
          <a:p>
            <a:r>
              <a:rPr lang="en-GB" dirty="0">
                <a:solidFill>
                  <a:srgbClr val="E51837"/>
                </a:solidFill>
              </a:rPr>
              <a:t>Sample weighting</a:t>
            </a:r>
            <a:endParaRPr lang="en-GB" dirty="0">
              <a:solidFill>
                <a:schemeClr val="tx1">
                  <a:lumMod val="75000"/>
                  <a:lumOff val="25000"/>
                </a:schemeClr>
              </a:solidFill>
            </a:endParaRPr>
          </a:p>
        </p:txBody>
      </p:sp>
      <p:sp>
        <p:nvSpPr>
          <p:cNvPr id="8" name="Ellipse 34">
            <a:extLst>
              <a:ext uri="{FF2B5EF4-FFF2-40B4-BE49-F238E27FC236}">
                <a16:creationId xmlns:a16="http://schemas.microsoft.com/office/drawing/2014/main" id="{04099391-5AA7-5B70-AA8E-8724F9BF8AAE}"/>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9684358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18AF0-6E77-F094-160A-2699EAADD0D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EA9097F-AFDA-D0C9-4CD8-18A04B04107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76F9C3C-76A4-E5E4-F9EE-62777E415C3A}"/>
              </a:ext>
            </a:extLst>
          </p:cNvPr>
          <p:cNvSpPr>
            <a:spLocks noGrp="1"/>
          </p:cNvSpPr>
          <p:nvPr>
            <p:ph type="title"/>
          </p:nvPr>
        </p:nvSpPr>
        <p:spPr>
          <a:xfrm>
            <a:off x="838200" y="365125"/>
            <a:ext cx="10515600" cy="1325563"/>
          </a:xfrm>
        </p:spPr>
        <p:txBody>
          <a:bodyPr/>
          <a:lstStyle/>
          <a:p>
            <a:r>
              <a:rPr lang="en-GB" dirty="0">
                <a:solidFill>
                  <a:srgbClr val="E51837"/>
                </a:solidFill>
              </a:rPr>
              <a:t>Propensity score weighting</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D2ACC06C-8825-0583-3DE3-B7948498C7DA}"/>
              </a:ext>
            </a:extLst>
          </p:cNvPr>
          <p:cNvSpPr>
            <a:spLocks noGrp="1"/>
          </p:cNvSpPr>
          <p:nvPr>
            <p:ph type="sldNum" sz="quarter" idx="12"/>
          </p:nvPr>
        </p:nvSpPr>
        <p:spPr/>
        <p:txBody>
          <a:bodyPr/>
          <a:lstStyle/>
          <a:p>
            <a:fld id="{6F3806FF-9E51-4331-BB90-F49EFA1FA4FC}" type="slidenum">
              <a:rPr lang="fr-FR" smtClean="0"/>
              <a:t>109</a:t>
            </a:fld>
            <a:endParaRPr lang="fr-FR"/>
          </a:p>
        </p:txBody>
      </p:sp>
      <p:sp>
        <p:nvSpPr>
          <p:cNvPr id="12" name="Content Placeholder 5">
            <a:extLst>
              <a:ext uri="{FF2B5EF4-FFF2-40B4-BE49-F238E27FC236}">
                <a16:creationId xmlns:a16="http://schemas.microsoft.com/office/drawing/2014/main" id="{43BC69CF-90E0-B732-7FF7-703E2645FC6D}"/>
              </a:ext>
            </a:extLst>
          </p:cNvPr>
          <p:cNvSpPr>
            <a:spLocks noGrp="1"/>
          </p:cNvSpPr>
          <p:nvPr>
            <p:ph idx="1"/>
          </p:nvPr>
        </p:nvSpPr>
        <p:spPr>
          <a:xfrm>
            <a:off x="838200" y="1690688"/>
            <a:ext cx="10397648" cy="4923816"/>
          </a:xfrm>
        </p:spPr>
        <p:txBody>
          <a:bodyPr>
            <a:normAutofit/>
          </a:bodyPr>
          <a:lstStyle/>
          <a:p>
            <a:r>
              <a:rPr lang="en-US" dirty="0">
                <a:cs typeface="Fira Code" panose="020B0809050000020004" pitchFamily="49" charset="0"/>
              </a:rPr>
              <a:t>You can create weight that represent for probability of being into a group conditionally on some characteristics</a:t>
            </a:r>
          </a:p>
          <a:p>
            <a:pPr lvl="1"/>
            <a:r>
              <a:rPr lang="en-US" dirty="0">
                <a:cs typeface="Fira Code" panose="020B0809050000020004" pitchFamily="49" charset="0"/>
              </a:rPr>
              <a:t>This is the idea behind propensity scores, and inverse probability weighting</a:t>
            </a:r>
          </a:p>
          <a:p>
            <a:pPr lvl="1"/>
            <a:r>
              <a:rPr lang="en-US" dirty="0">
                <a:cs typeface="Fira Code" panose="020B0809050000020004" pitchFamily="49" charset="0"/>
              </a:rPr>
              <a:t>You model the probability of being into one group (group A, for example)</a:t>
            </a:r>
          </a:p>
          <a:p>
            <a:pPr lvl="1"/>
            <a:endParaRPr lang="en-US" dirty="0">
              <a:cs typeface="Fira Code" panose="020B0809050000020004" pitchFamily="49" charset="0"/>
            </a:endParaRPr>
          </a:p>
          <a:p>
            <a:r>
              <a:rPr lang="en-US" dirty="0">
                <a:cs typeface="Fira Code" panose="020B0809050000020004" pitchFamily="49" charset="0"/>
              </a:rPr>
              <a:t>So if you hear about </a:t>
            </a:r>
            <a:r>
              <a:rPr lang="en-US" dirty="0">
                <a:solidFill>
                  <a:srgbClr val="E76321"/>
                </a:solidFill>
                <a:cs typeface="Fira Code" panose="020B0809050000020004" pitchFamily="49" charset="0"/>
              </a:rPr>
              <a:t>propensity score matching </a:t>
            </a:r>
            <a:r>
              <a:rPr lang="en-US" dirty="0">
                <a:cs typeface="Fira Code" panose="020B0809050000020004" pitchFamily="49" charset="0"/>
              </a:rPr>
              <a:t>in one of your classes, this is one of the ideas behind this method:</a:t>
            </a:r>
          </a:p>
          <a:p>
            <a:pPr lvl="1"/>
            <a:r>
              <a:rPr lang="en-US" dirty="0">
                <a:cs typeface="Fira Code" panose="020B0809050000020004" pitchFamily="49" charset="0"/>
              </a:rPr>
              <a:t>The “matching” part being: you match people from both groups that have close probabilities of being assigned to group A, because they are comparable!</a:t>
            </a:r>
          </a:p>
        </p:txBody>
      </p:sp>
      <p:pic>
        <p:nvPicPr>
          <p:cNvPr id="6" name="Image 5" descr="Une image contenant logo, Graphique, clipart, conception&#10;&#10;Description générée automatiquement">
            <a:extLst>
              <a:ext uri="{FF2B5EF4-FFF2-40B4-BE49-F238E27FC236}">
                <a16:creationId xmlns:a16="http://schemas.microsoft.com/office/drawing/2014/main" id="{FE434F30-9FC5-0C72-619F-B74A23CE6CB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0187" t="11017" r="27128" b="14343"/>
          <a:stretch/>
        </p:blipFill>
        <p:spPr>
          <a:xfrm>
            <a:off x="720248" y="4953175"/>
            <a:ext cx="788512" cy="723889"/>
          </a:xfrm>
          <a:prstGeom prst="rect">
            <a:avLst/>
          </a:prstGeom>
        </p:spPr>
      </p:pic>
      <p:sp>
        <p:nvSpPr>
          <p:cNvPr id="3" name="Ellipse 34">
            <a:extLst>
              <a:ext uri="{FF2B5EF4-FFF2-40B4-BE49-F238E27FC236}">
                <a16:creationId xmlns:a16="http://schemas.microsoft.com/office/drawing/2014/main" id="{56BD4871-0FB1-2381-6D09-3866BAE1A21F}"/>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1303827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Why should you care?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11</a:t>
            </a:fld>
            <a:endParaRPr lang="fr-FR"/>
          </a:p>
        </p:txBody>
      </p:sp>
      <p:sp>
        <p:nvSpPr>
          <p:cNvPr id="7" name="Espace réservé du contenu 6">
            <a:extLst>
              <a:ext uri="{FF2B5EF4-FFF2-40B4-BE49-F238E27FC236}">
                <a16:creationId xmlns:a16="http://schemas.microsoft.com/office/drawing/2014/main" id="{3AB4AADC-70BC-1D4F-CF6C-8B2E2E4274D6}"/>
              </a:ext>
            </a:extLst>
          </p:cNvPr>
          <p:cNvSpPr>
            <a:spLocks noGrp="1"/>
          </p:cNvSpPr>
          <p:nvPr>
            <p:ph idx="1"/>
          </p:nvPr>
        </p:nvSpPr>
        <p:spPr>
          <a:xfrm>
            <a:off x="838200" y="1825624"/>
            <a:ext cx="7772400" cy="4940996"/>
          </a:xfrm>
        </p:spPr>
        <p:txBody>
          <a:bodyPr>
            <a:normAutofit lnSpcReduction="10000"/>
          </a:bodyPr>
          <a:lstStyle/>
          <a:p>
            <a:r>
              <a:rPr lang="en-US" dirty="0"/>
              <a:t>You could think: “whatever, I’ll start my analyses right away, why should I care if data is missing or unreliable?”</a:t>
            </a:r>
          </a:p>
          <a:p>
            <a:r>
              <a:rPr lang="en-US" dirty="0"/>
              <a:t>Well-known acronym in programming:</a:t>
            </a:r>
          </a:p>
          <a:p>
            <a:pPr marL="0" indent="0">
              <a:buNone/>
            </a:pPr>
            <a:endParaRPr lang="en-US" dirty="0">
              <a:solidFill>
                <a:srgbClr val="7F7DB0"/>
              </a:solidFill>
            </a:endParaRPr>
          </a:p>
          <a:p>
            <a:pPr marL="1371600" lvl="3" indent="0">
              <a:buNone/>
            </a:pPr>
            <a:r>
              <a:rPr lang="en-US" sz="4000" cap="small" dirty="0">
                <a:solidFill>
                  <a:srgbClr val="E51837"/>
                </a:solidFill>
                <a:latin typeface="Montserrat" pitchFamily="2" charset="0"/>
              </a:rPr>
              <a:t>GIGO</a:t>
            </a:r>
          </a:p>
          <a:p>
            <a:pPr marL="1371600" lvl="3" indent="0">
              <a:buNone/>
            </a:pPr>
            <a:r>
              <a:rPr lang="en-US" sz="3200" dirty="0">
                <a:solidFill>
                  <a:srgbClr val="E51837"/>
                </a:solidFill>
                <a:latin typeface="Montserrat" pitchFamily="2" charset="0"/>
              </a:rPr>
              <a:t>Garbage in, garbage out</a:t>
            </a:r>
          </a:p>
          <a:p>
            <a:endParaRPr lang="en-US" dirty="0"/>
          </a:p>
          <a:p>
            <a:r>
              <a:rPr lang="en-US" dirty="0"/>
              <a:t>Your model and results are always as good your data, it is as important as choosing a correct model (if not more).</a:t>
            </a:r>
          </a:p>
          <a:p>
            <a:endParaRPr lang="fr-FR" dirty="0"/>
          </a:p>
        </p:txBody>
      </p:sp>
      <p:pic>
        <p:nvPicPr>
          <p:cNvPr id="8" name="Image 7" descr="Une image contenant texte, capture d’écran, Police, écriture manuscrite&#10;&#10;Description générée automatiquement">
            <a:extLst>
              <a:ext uri="{FF2B5EF4-FFF2-40B4-BE49-F238E27FC236}">
                <a16:creationId xmlns:a16="http://schemas.microsoft.com/office/drawing/2014/main" id="{8874490B-8511-AFC9-59B5-2FB34D0C76E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157" y="1889039"/>
            <a:ext cx="2726491" cy="4691929"/>
          </a:xfrm>
          <a:prstGeom prst="rect">
            <a:avLst/>
          </a:prstGeom>
        </p:spPr>
      </p:pic>
      <p:sp>
        <p:nvSpPr>
          <p:cNvPr id="10" name="Content Placeholder 5">
            <a:extLst>
              <a:ext uri="{FF2B5EF4-FFF2-40B4-BE49-F238E27FC236}">
                <a16:creationId xmlns:a16="http://schemas.microsoft.com/office/drawing/2014/main" id="{FBFB5A6B-C365-F474-02E0-A7C672B41B86}"/>
              </a:ext>
            </a:extLst>
          </p:cNvPr>
          <p:cNvSpPr txBox="1">
            <a:spLocks/>
          </p:cNvSpPr>
          <p:nvPr/>
        </p:nvSpPr>
        <p:spPr>
          <a:xfrm>
            <a:off x="7983807" y="6357923"/>
            <a:ext cx="915779" cy="24847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err="1"/>
              <a:t>xkcd</a:t>
            </a:r>
            <a:r>
              <a:rPr lang="en-US" sz="1400" dirty="0"/>
              <a:t> 2295 </a:t>
            </a:r>
          </a:p>
        </p:txBody>
      </p:sp>
    </p:spTree>
    <p:extLst>
      <p:ext uri="{BB962C8B-B14F-4D97-AF65-F5344CB8AC3E}">
        <p14:creationId xmlns:p14="http://schemas.microsoft.com/office/powerpoint/2010/main" val="235434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D01D4-1CCB-36CA-E3F0-2C2BD95B8E8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32AB9C7-32C4-F49E-DB08-6DF9DBA9E6E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F625C47-D146-76D1-2706-B11F1406631B}"/>
              </a:ext>
            </a:extLst>
          </p:cNvPr>
          <p:cNvSpPr>
            <a:spLocks noGrp="1"/>
          </p:cNvSpPr>
          <p:nvPr>
            <p:ph type="title"/>
          </p:nvPr>
        </p:nvSpPr>
        <p:spPr>
          <a:xfrm>
            <a:off x="838200" y="365125"/>
            <a:ext cx="10515600" cy="1325563"/>
          </a:xfrm>
        </p:spPr>
        <p:txBody>
          <a:bodyPr/>
          <a:lstStyle/>
          <a:p>
            <a:r>
              <a:rPr lang="en-GB" dirty="0">
                <a:solidFill>
                  <a:srgbClr val="1891C3"/>
                </a:solidFill>
              </a:rPr>
              <a:t>Limits to weighting (1)</a:t>
            </a:r>
          </a:p>
        </p:txBody>
      </p:sp>
      <p:sp>
        <p:nvSpPr>
          <p:cNvPr id="2" name="Espace réservé du numéro de diapositive 1">
            <a:extLst>
              <a:ext uri="{FF2B5EF4-FFF2-40B4-BE49-F238E27FC236}">
                <a16:creationId xmlns:a16="http://schemas.microsoft.com/office/drawing/2014/main" id="{94522981-BB1A-FE68-350A-705E47E23902}"/>
              </a:ext>
            </a:extLst>
          </p:cNvPr>
          <p:cNvSpPr>
            <a:spLocks noGrp="1"/>
          </p:cNvSpPr>
          <p:nvPr>
            <p:ph type="sldNum" sz="quarter" idx="12"/>
          </p:nvPr>
        </p:nvSpPr>
        <p:spPr/>
        <p:txBody>
          <a:bodyPr/>
          <a:lstStyle/>
          <a:p>
            <a:fld id="{6F3806FF-9E51-4331-BB90-F49EFA1FA4FC}" type="slidenum">
              <a:rPr lang="fr-FR" smtClean="0"/>
              <a:t>110</a:t>
            </a:fld>
            <a:endParaRPr lang="fr-FR"/>
          </a:p>
        </p:txBody>
      </p:sp>
      <p:sp>
        <p:nvSpPr>
          <p:cNvPr id="11" name="Content Placeholder 10">
            <a:extLst>
              <a:ext uri="{FF2B5EF4-FFF2-40B4-BE49-F238E27FC236}">
                <a16:creationId xmlns:a16="http://schemas.microsoft.com/office/drawing/2014/main" id="{F702CA0C-A2F9-8678-8CF1-67ED1088128E}"/>
              </a:ext>
            </a:extLst>
          </p:cNvPr>
          <p:cNvSpPr>
            <a:spLocks noGrp="1"/>
          </p:cNvSpPr>
          <p:nvPr>
            <p:ph idx="1"/>
          </p:nvPr>
        </p:nvSpPr>
        <p:spPr/>
        <p:txBody>
          <a:bodyPr/>
          <a:lstStyle/>
          <a:p>
            <a:r>
              <a:rPr lang="en-GB" dirty="0"/>
              <a:t>Your sample will become representative of the population </a:t>
            </a:r>
            <a:r>
              <a:rPr lang="en-GB" dirty="0">
                <a:solidFill>
                  <a:srgbClr val="EB6E40"/>
                </a:solidFill>
              </a:rPr>
              <a:t>on the variables you selected </a:t>
            </a:r>
            <a:r>
              <a:rPr lang="en-GB" dirty="0"/>
              <a:t>to create weights</a:t>
            </a:r>
          </a:p>
          <a:p>
            <a:r>
              <a:rPr lang="en-GB" dirty="0"/>
              <a:t>This </a:t>
            </a:r>
            <a:r>
              <a:rPr lang="en-GB" dirty="0">
                <a:solidFill>
                  <a:srgbClr val="7F7DB0"/>
                </a:solidFill>
              </a:rPr>
              <a:t>may increase representativeness</a:t>
            </a:r>
            <a:r>
              <a:rPr lang="en-GB" dirty="0"/>
              <a:t> on other variables, if these are correlated with the variables you weight on…</a:t>
            </a:r>
          </a:p>
          <a:p>
            <a:r>
              <a:rPr lang="en-GB" dirty="0"/>
              <a:t>Or the opposite:</a:t>
            </a:r>
          </a:p>
        </p:txBody>
      </p:sp>
      <p:pic>
        <p:nvPicPr>
          <p:cNvPr id="3" name="Graphique 2" descr="Homme avec un remplissage uni">
            <a:extLst>
              <a:ext uri="{FF2B5EF4-FFF2-40B4-BE49-F238E27FC236}">
                <a16:creationId xmlns:a16="http://schemas.microsoft.com/office/drawing/2014/main" id="{63DBBA96-EAA5-06FF-29BF-0198A78D13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0078" y="4664075"/>
            <a:ext cx="914400" cy="914400"/>
          </a:xfrm>
          <a:prstGeom prst="rect">
            <a:avLst/>
          </a:prstGeom>
        </p:spPr>
      </p:pic>
      <p:pic>
        <p:nvPicPr>
          <p:cNvPr id="6" name="Graphique 5" descr="Homme avec un remplissage uni">
            <a:extLst>
              <a:ext uri="{FF2B5EF4-FFF2-40B4-BE49-F238E27FC236}">
                <a16:creationId xmlns:a16="http://schemas.microsoft.com/office/drawing/2014/main" id="{1847A481-85DB-E585-2FBD-2F2E0636E0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7278" y="4664075"/>
            <a:ext cx="914400" cy="914400"/>
          </a:xfrm>
          <a:prstGeom prst="rect">
            <a:avLst/>
          </a:prstGeom>
        </p:spPr>
      </p:pic>
      <p:pic>
        <p:nvPicPr>
          <p:cNvPr id="7" name="Graphique 6" descr="Homme avec un remplissage uni">
            <a:extLst>
              <a:ext uri="{FF2B5EF4-FFF2-40B4-BE49-F238E27FC236}">
                <a16:creationId xmlns:a16="http://schemas.microsoft.com/office/drawing/2014/main" id="{3B368FDA-D8FC-2CCB-790D-B6955FBFE9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4478" y="4664075"/>
            <a:ext cx="914400" cy="914400"/>
          </a:xfrm>
          <a:prstGeom prst="rect">
            <a:avLst/>
          </a:prstGeom>
        </p:spPr>
      </p:pic>
      <p:pic>
        <p:nvPicPr>
          <p:cNvPr id="8" name="Graphique 7" descr="Homme avec un remplissage uni">
            <a:extLst>
              <a:ext uri="{FF2B5EF4-FFF2-40B4-BE49-F238E27FC236}">
                <a16:creationId xmlns:a16="http://schemas.microsoft.com/office/drawing/2014/main" id="{DFA54FF4-387A-570B-18E8-479A592589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9492" y="4664075"/>
            <a:ext cx="914400" cy="914400"/>
          </a:xfrm>
          <a:prstGeom prst="rect">
            <a:avLst/>
          </a:prstGeom>
        </p:spPr>
      </p:pic>
      <p:sp>
        <p:nvSpPr>
          <p:cNvPr id="12" name="ZoneTexte 11">
            <a:extLst>
              <a:ext uri="{FF2B5EF4-FFF2-40B4-BE49-F238E27FC236}">
                <a16:creationId xmlns:a16="http://schemas.microsoft.com/office/drawing/2014/main" id="{BB63F4EA-77D0-FE2C-69CC-586E81003B3C}"/>
              </a:ext>
            </a:extLst>
          </p:cNvPr>
          <p:cNvSpPr txBox="1"/>
          <p:nvPr/>
        </p:nvSpPr>
        <p:spPr>
          <a:xfrm>
            <a:off x="2048256" y="4172995"/>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13" name="Groupe 12">
            <a:extLst>
              <a:ext uri="{FF2B5EF4-FFF2-40B4-BE49-F238E27FC236}">
                <a16:creationId xmlns:a16="http://schemas.microsoft.com/office/drawing/2014/main" id="{D4345252-1694-BAFC-E978-A3817B4A110F}"/>
              </a:ext>
            </a:extLst>
          </p:cNvPr>
          <p:cNvGrpSpPr/>
          <p:nvPr/>
        </p:nvGrpSpPr>
        <p:grpSpPr>
          <a:xfrm>
            <a:off x="7206680" y="4172995"/>
            <a:ext cx="3199769" cy="1400413"/>
            <a:chOff x="6764183" y="3905012"/>
            <a:chExt cx="3199769" cy="1400413"/>
          </a:xfrm>
        </p:grpSpPr>
        <p:pic>
          <p:nvPicPr>
            <p:cNvPr id="14" name="Graphique 13" descr="Homme avec un remplissage uni">
              <a:extLst>
                <a:ext uri="{FF2B5EF4-FFF2-40B4-BE49-F238E27FC236}">
                  <a16:creationId xmlns:a16="http://schemas.microsoft.com/office/drawing/2014/main" id="{2DDE8393-62BC-BA2E-8DB5-39C29F520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DF836C04-C8F2-9FC4-345A-7864C65BE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77878F62-7172-9935-12D3-F9E9E8F12F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0AB04A88-F32D-4802-A4A1-39E58F81D6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C625E8AE-6073-14EA-EC99-E05E00223C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62CDE5C9-5180-16F6-01E5-18CE6710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sp>
          <p:nvSpPr>
            <p:cNvPr id="30" name="ZoneTexte 29">
              <a:extLst>
                <a:ext uri="{FF2B5EF4-FFF2-40B4-BE49-F238E27FC236}">
                  <a16:creationId xmlns:a16="http://schemas.microsoft.com/office/drawing/2014/main" id="{EB41E73D-B51A-BA87-ACBF-77D82F558229}"/>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sp>
        <p:nvSpPr>
          <p:cNvPr id="31" name="ZoneTexte 30">
            <a:extLst>
              <a:ext uri="{FF2B5EF4-FFF2-40B4-BE49-F238E27FC236}">
                <a16:creationId xmlns:a16="http://schemas.microsoft.com/office/drawing/2014/main" id="{1A26B88E-3BFD-D427-D197-80ADBD272E6A}"/>
              </a:ext>
            </a:extLst>
          </p:cNvPr>
          <p:cNvSpPr txBox="1"/>
          <p:nvPr/>
        </p:nvSpPr>
        <p:spPr>
          <a:xfrm>
            <a:off x="3715904" y="4172995"/>
            <a:ext cx="2609122" cy="584775"/>
          </a:xfrm>
          <a:prstGeom prst="rect">
            <a:avLst/>
          </a:prstGeom>
          <a:noFill/>
        </p:spPr>
        <p:txBody>
          <a:bodyPr wrap="square" rtlCol="0">
            <a:spAutoFit/>
          </a:bodyPr>
          <a:lstStyle/>
          <a:p>
            <a:pPr algn="ctr"/>
            <a:r>
              <a:rPr lang="fr-FR" dirty="0" err="1">
                <a:latin typeface="Esteban" panose="020B0604020202020204" charset="0"/>
              </a:rPr>
              <a:t>Sample</a:t>
            </a:r>
            <a:r>
              <a:rPr lang="fr-FR" dirty="0">
                <a:latin typeface="Esteban" panose="020B0604020202020204" charset="0"/>
              </a:rPr>
              <a:t> </a:t>
            </a:r>
            <a:r>
              <a:rPr lang="fr-FR" dirty="0" err="1">
                <a:latin typeface="Esteban" panose="020B0604020202020204" charset="0"/>
              </a:rPr>
              <a:t>weights</a:t>
            </a:r>
            <a:endParaRPr lang="fr-FR" dirty="0">
              <a:latin typeface="Esteban" panose="020B0604020202020204" charset="0"/>
            </a:endParaRPr>
          </a:p>
          <a:p>
            <a:pPr algn="ctr"/>
            <a:r>
              <a:rPr lang="fr-FR" sz="1400" dirty="0">
                <a:latin typeface="Esteban" panose="020B0604020202020204" charset="0"/>
              </a:rPr>
              <a:t>(i.e. </a:t>
            </a:r>
            <a:r>
              <a:rPr lang="fr-FR" sz="1400" dirty="0" err="1">
                <a:latin typeface="Esteban" panose="020B0604020202020204" charset="0"/>
              </a:rPr>
              <a:t>each</a:t>
            </a:r>
            <a:r>
              <a:rPr lang="fr-FR" sz="1400" dirty="0">
                <a:latin typeface="Esteban" panose="020B0604020202020204" charset="0"/>
              </a:rPr>
              <a:t> </a:t>
            </a:r>
            <a:r>
              <a:rPr lang="fr-FR" sz="1400" dirty="0" err="1">
                <a:latin typeface="Esteban" panose="020B0604020202020204" charset="0"/>
              </a:rPr>
              <a:t>individual</a:t>
            </a:r>
            <a:r>
              <a:rPr lang="fr-FR" sz="1400" dirty="0">
                <a:latin typeface="Esteban" panose="020B0604020202020204" charset="0"/>
              </a:rPr>
              <a:t> </a:t>
            </a:r>
            <a:r>
              <a:rPr lang="fr-FR" sz="1400" dirty="0" err="1">
                <a:latin typeface="Esteban" panose="020B0604020202020204" charset="0"/>
              </a:rPr>
              <a:t>counts</a:t>
            </a:r>
            <a:r>
              <a:rPr lang="fr-FR" sz="1400" dirty="0">
                <a:latin typeface="Esteban" panose="020B0604020202020204" charset="0"/>
              </a:rPr>
              <a:t> for)</a:t>
            </a:r>
            <a:endParaRPr lang="fr-FR" dirty="0">
              <a:latin typeface="Esteban" panose="020B0604020202020204" charset="0"/>
            </a:endParaRPr>
          </a:p>
        </p:txBody>
      </p:sp>
      <p:sp>
        <p:nvSpPr>
          <p:cNvPr id="32" name="ZoneTexte 31">
            <a:extLst>
              <a:ext uri="{FF2B5EF4-FFF2-40B4-BE49-F238E27FC236}">
                <a16:creationId xmlns:a16="http://schemas.microsoft.com/office/drawing/2014/main" id="{5C35B944-1ED3-3D93-734C-3FF266411DBF}"/>
              </a:ext>
            </a:extLst>
          </p:cNvPr>
          <p:cNvSpPr txBox="1"/>
          <p:nvPr/>
        </p:nvSpPr>
        <p:spPr>
          <a:xfrm>
            <a:off x="3932751" y="4873201"/>
            <a:ext cx="2170897" cy="646331"/>
          </a:xfrm>
          <a:prstGeom prst="rect">
            <a:avLst/>
          </a:prstGeom>
          <a:noFill/>
        </p:spPr>
        <p:txBody>
          <a:bodyPr wrap="square" rtlCol="0">
            <a:spAutoFit/>
          </a:bodyPr>
          <a:lstStyle/>
          <a:p>
            <a:pPr algn="ctr"/>
            <a:r>
              <a:rPr lang="fr-FR" dirty="0">
                <a:latin typeface="Esteban" panose="020B0604020202020204" charset="0"/>
              </a:rPr>
              <a:t>1.25 </a:t>
            </a:r>
            <a:r>
              <a:rPr lang="fr-FR" dirty="0" err="1">
                <a:latin typeface="Esteban" panose="020B0604020202020204" charset="0"/>
              </a:rPr>
              <a:t>individuals</a:t>
            </a:r>
            <a:r>
              <a:rPr lang="fr-FR" dirty="0">
                <a:latin typeface="Esteban" panose="020B0604020202020204" charset="0"/>
              </a:rPr>
              <a:t> in the population</a:t>
            </a:r>
          </a:p>
        </p:txBody>
      </p:sp>
      <p:sp>
        <p:nvSpPr>
          <p:cNvPr id="33" name="ZoneTexte 32">
            <a:extLst>
              <a:ext uri="{FF2B5EF4-FFF2-40B4-BE49-F238E27FC236}">
                <a16:creationId xmlns:a16="http://schemas.microsoft.com/office/drawing/2014/main" id="{2995567F-1676-BF9B-204A-BFB564F17078}"/>
              </a:ext>
            </a:extLst>
          </p:cNvPr>
          <p:cNvSpPr txBox="1"/>
          <p:nvPr/>
        </p:nvSpPr>
        <p:spPr>
          <a:xfrm>
            <a:off x="3932750" y="5634963"/>
            <a:ext cx="2170897" cy="1077218"/>
          </a:xfrm>
          <a:prstGeom prst="rect">
            <a:avLst/>
          </a:prstGeom>
          <a:noFill/>
        </p:spPr>
        <p:txBody>
          <a:bodyPr wrap="square" rtlCol="0">
            <a:spAutoFit/>
          </a:bodyPr>
          <a:lstStyle/>
          <a:p>
            <a:pPr algn="ctr"/>
            <a:r>
              <a:rPr lang="fr-FR" dirty="0">
                <a:latin typeface="Esteban" panose="020B0604020202020204" charset="0"/>
              </a:rPr>
              <a:t>5 </a:t>
            </a:r>
            <a:r>
              <a:rPr lang="fr-FR" dirty="0" err="1">
                <a:latin typeface="Esteban" panose="020B0604020202020204" charset="0"/>
              </a:rPr>
              <a:t>individuals</a:t>
            </a:r>
            <a:r>
              <a:rPr lang="fr-FR" dirty="0">
                <a:latin typeface="Esteban" panose="020B0604020202020204" charset="0"/>
              </a:rPr>
              <a:t> in the population </a:t>
            </a:r>
          </a:p>
          <a:p>
            <a:pPr algn="ctr"/>
            <a:r>
              <a:rPr lang="fr-FR" sz="1400" dirty="0">
                <a:latin typeface="Esteban" panose="020B0604020202020204" charset="0"/>
              </a:rPr>
              <a:t>(</a:t>
            </a:r>
            <a:r>
              <a:rPr lang="fr-FR" sz="1400" dirty="0" err="1">
                <a:latin typeface="Esteban" panose="020B0604020202020204" charset="0"/>
              </a:rPr>
              <a:t>biased</a:t>
            </a:r>
            <a:r>
              <a:rPr lang="fr-FR" sz="1400" dirty="0">
                <a:latin typeface="Esteban" panose="020B0604020202020204" charset="0"/>
              </a:rPr>
              <a:t> if </a:t>
            </a:r>
            <a:r>
              <a:rPr lang="fr-FR" sz="1400" dirty="0" err="1">
                <a:latin typeface="Esteban" panose="020B0604020202020204" charset="0"/>
              </a:rPr>
              <a:t>you</a:t>
            </a:r>
            <a:r>
              <a:rPr lang="fr-FR" sz="1400" dirty="0">
                <a:latin typeface="Esteban" panose="020B0604020202020204" charset="0"/>
              </a:rPr>
              <a:t> </a:t>
            </a:r>
            <a:r>
              <a:rPr lang="fr-FR" sz="1400" dirty="0" err="1">
                <a:latin typeface="Esteban" panose="020B0604020202020204" charset="0"/>
              </a:rPr>
              <a:t>don’t</a:t>
            </a:r>
            <a:r>
              <a:rPr lang="fr-FR" sz="1400" dirty="0">
                <a:latin typeface="Esteban" panose="020B0604020202020204" charset="0"/>
              </a:rPr>
              <a:t> </a:t>
            </a:r>
            <a:r>
              <a:rPr lang="fr-FR" sz="1400" dirty="0" err="1">
                <a:latin typeface="Esteban" panose="020B0604020202020204" charset="0"/>
              </a:rPr>
              <a:t>take</a:t>
            </a:r>
            <a:r>
              <a:rPr lang="fr-FR" sz="1400" dirty="0">
                <a:latin typeface="Esteban" panose="020B0604020202020204" charset="0"/>
              </a:rPr>
              <a:t> </a:t>
            </a:r>
            <a:r>
              <a:rPr lang="fr-FR" sz="1400" dirty="0" err="1">
                <a:latin typeface="Esteban" panose="020B0604020202020204" charset="0"/>
              </a:rPr>
              <a:t>into</a:t>
            </a:r>
            <a:r>
              <a:rPr lang="fr-FR" sz="1400" dirty="0">
                <a:latin typeface="Esteban" panose="020B0604020202020204" charset="0"/>
              </a:rPr>
              <a:t> </a:t>
            </a:r>
            <a:r>
              <a:rPr lang="fr-FR" sz="1400" dirty="0" err="1">
                <a:latin typeface="Esteban" panose="020B0604020202020204" charset="0"/>
              </a:rPr>
              <a:t>account</a:t>
            </a:r>
            <a:r>
              <a:rPr lang="fr-FR" sz="1400" dirty="0">
                <a:latin typeface="Esteban" panose="020B0604020202020204" charset="0"/>
              </a:rPr>
              <a:t> the +/-)</a:t>
            </a:r>
          </a:p>
        </p:txBody>
      </p:sp>
      <p:grpSp>
        <p:nvGrpSpPr>
          <p:cNvPr id="36" name="Groupe 35">
            <a:extLst>
              <a:ext uri="{FF2B5EF4-FFF2-40B4-BE49-F238E27FC236}">
                <a16:creationId xmlns:a16="http://schemas.microsoft.com/office/drawing/2014/main" id="{5F1BC9DC-26EA-F29D-BD66-3EC27244D32E}"/>
              </a:ext>
            </a:extLst>
          </p:cNvPr>
          <p:cNvGrpSpPr/>
          <p:nvPr/>
        </p:nvGrpSpPr>
        <p:grpSpPr>
          <a:xfrm>
            <a:off x="1807278" y="5431632"/>
            <a:ext cx="914400" cy="1061243"/>
            <a:chOff x="1807278" y="5431632"/>
            <a:chExt cx="914400" cy="1061243"/>
          </a:xfrm>
        </p:grpSpPr>
        <p:pic>
          <p:nvPicPr>
            <p:cNvPr id="9" name="Graphique 8" descr="Homme avec un remplissage uni">
              <a:extLst>
                <a:ext uri="{FF2B5EF4-FFF2-40B4-BE49-F238E27FC236}">
                  <a16:creationId xmlns:a16="http://schemas.microsoft.com/office/drawing/2014/main" id="{32EF41C5-9961-3AE4-C18E-23EF7BB8F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4" name="ZoneTexte 33">
              <a:extLst>
                <a:ext uri="{FF2B5EF4-FFF2-40B4-BE49-F238E27FC236}">
                  <a16:creationId xmlns:a16="http://schemas.microsoft.com/office/drawing/2014/main" id="{DB1F6988-F687-1B67-7B12-A8B78B59FC27}"/>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37" name="Groupe 36">
            <a:extLst>
              <a:ext uri="{FF2B5EF4-FFF2-40B4-BE49-F238E27FC236}">
                <a16:creationId xmlns:a16="http://schemas.microsoft.com/office/drawing/2014/main" id="{2B0A3D14-50F5-C1DE-1112-04D7E984289F}"/>
              </a:ext>
            </a:extLst>
          </p:cNvPr>
          <p:cNvGrpSpPr/>
          <p:nvPr/>
        </p:nvGrpSpPr>
        <p:grpSpPr>
          <a:xfrm>
            <a:off x="2259985" y="5431632"/>
            <a:ext cx="914400" cy="1061243"/>
            <a:chOff x="1807278" y="5431632"/>
            <a:chExt cx="914400" cy="1061243"/>
          </a:xfrm>
        </p:grpSpPr>
        <p:pic>
          <p:nvPicPr>
            <p:cNvPr id="38" name="Graphique 37" descr="Homme avec un remplissage uni">
              <a:extLst>
                <a:ext uri="{FF2B5EF4-FFF2-40B4-BE49-F238E27FC236}">
                  <a16:creationId xmlns:a16="http://schemas.microsoft.com/office/drawing/2014/main" id="{4748BBCE-5558-8E22-C2D1-A1D7B38DBB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9" name="ZoneTexte 38">
              <a:extLst>
                <a:ext uri="{FF2B5EF4-FFF2-40B4-BE49-F238E27FC236}">
                  <a16:creationId xmlns:a16="http://schemas.microsoft.com/office/drawing/2014/main" id="{419A4867-CD36-5146-F7BB-E761F4800FBE}"/>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6" name="Groupe 45">
            <a:extLst>
              <a:ext uri="{FF2B5EF4-FFF2-40B4-BE49-F238E27FC236}">
                <a16:creationId xmlns:a16="http://schemas.microsoft.com/office/drawing/2014/main" id="{F6DBB731-CF4D-0255-4960-213B0C651728}"/>
              </a:ext>
            </a:extLst>
          </p:cNvPr>
          <p:cNvGrpSpPr/>
          <p:nvPr/>
        </p:nvGrpSpPr>
        <p:grpSpPr>
          <a:xfrm>
            <a:off x="7214847" y="5431632"/>
            <a:ext cx="914400" cy="1061243"/>
            <a:chOff x="1807278" y="5431632"/>
            <a:chExt cx="914400" cy="1061243"/>
          </a:xfrm>
        </p:grpSpPr>
        <p:pic>
          <p:nvPicPr>
            <p:cNvPr id="47" name="Graphique 46" descr="Homme avec un remplissage uni">
              <a:extLst>
                <a:ext uri="{FF2B5EF4-FFF2-40B4-BE49-F238E27FC236}">
                  <a16:creationId xmlns:a16="http://schemas.microsoft.com/office/drawing/2014/main" id="{EBBF281B-6028-7CB1-CE0B-CD53F586E4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48" name="ZoneTexte 47">
              <a:extLst>
                <a:ext uri="{FF2B5EF4-FFF2-40B4-BE49-F238E27FC236}">
                  <a16:creationId xmlns:a16="http://schemas.microsoft.com/office/drawing/2014/main" id="{5CB85D06-20B0-6AE4-22A7-FD960B598E1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9" name="Groupe 48">
            <a:extLst>
              <a:ext uri="{FF2B5EF4-FFF2-40B4-BE49-F238E27FC236}">
                <a16:creationId xmlns:a16="http://schemas.microsoft.com/office/drawing/2014/main" id="{3799E2C1-E606-AA44-58C5-01AB31E4A99D}"/>
              </a:ext>
            </a:extLst>
          </p:cNvPr>
          <p:cNvGrpSpPr/>
          <p:nvPr/>
        </p:nvGrpSpPr>
        <p:grpSpPr>
          <a:xfrm>
            <a:off x="7672047" y="5431030"/>
            <a:ext cx="914400" cy="1061243"/>
            <a:chOff x="1807278" y="5431632"/>
            <a:chExt cx="914400" cy="1061243"/>
          </a:xfrm>
        </p:grpSpPr>
        <p:pic>
          <p:nvPicPr>
            <p:cNvPr id="50" name="Graphique 49" descr="Homme avec un remplissage uni">
              <a:extLst>
                <a:ext uri="{FF2B5EF4-FFF2-40B4-BE49-F238E27FC236}">
                  <a16:creationId xmlns:a16="http://schemas.microsoft.com/office/drawing/2014/main" id="{53B16FE6-650F-1A1F-BDDB-379656C0AD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1" name="ZoneTexte 50">
              <a:extLst>
                <a:ext uri="{FF2B5EF4-FFF2-40B4-BE49-F238E27FC236}">
                  <a16:creationId xmlns:a16="http://schemas.microsoft.com/office/drawing/2014/main" id="{A0C1C17D-D8BB-77A4-779E-AFF47AAC38F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2" name="Groupe 51">
            <a:extLst>
              <a:ext uri="{FF2B5EF4-FFF2-40B4-BE49-F238E27FC236}">
                <a16:creationId xmlns:a16="http://schemas.microsoft.com/office/drawing/2014/main" id="{EE84CBF3-BF8D-59F0-B252-3BFB45A53803}"/>
              </a:ext>
            </a:extLst>
          </p:cNvPr>
          <p:cNvGrpSpPr/>
          <p:nvPr/>
        </p:nvGrpSpPr>
        <p:grpSpPr>
          <a:xfrm>
            <a:off x="6326649" y="5431632"/>
            <a:ext cx="914400" cy="1061243"/>
            <a:chOff x="1807278" y="5431632"/>
            <a:chExt cx="914400" cy="1061243"/>
          </a:xfrm>
        </p:grpSpPr>
        <p:pic>
          <p:nvPicPr>
            <p:cNvPr id="53" name="Graphique 52" descr="Homme avec un remplissage uni">
              <a:extLst>
                <a:ext uri="{FF2B5EF4-FFF2-40B4-BE49-F238E27FC236}">
                  <a16:creationId xmlns:a16="http://schemas.microsoft.com/office/drawing/2014/main" id="{8E40A9EA-C76C-991F-3F15-80196D2864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4" name="ZoneTexte 53">
              <a:extLst>
                <a:ext uri="{FF2B5EF4-FFF2-40B4-BE49-F238E27FC236}">
                  <a16:creationId xmlns:a16="http://schemas.microsoft.com/office/drawing/2014/main" id="{1B54CA0B-6286-BD5D-E275-133BB6AF1EB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5" name="Groupe 54">
            <a:extLst>
              <a:ext uri="{FF2B5EF4-FFF2-40B4-BE49-F238E27FC236}">
                <a16:creationId xmlns:a16="http://schemas.microsoft.com/office/drawing/2014/main" id="{BA6BAB77-A38B-C1D3-81C2-43F205CD0EB8}"/>
              </a:ext>
            </a:extLst>
          </p:cNvPr>
          <p:cNvGrpSpPr/>
          <p:nvPr/>
        </p:nvGrpSpPr>
        <p:grpSpPr>
          <a:xfrm>
            <a:off x="6779356" y="5431632"/>
            <a:ext cx="914400" cy="1061243"/>
            <a:chOff x="1807278" y="5431632"/>
            <a:chExt cx="914400" cy="1061243"/>
          </a:xfrm>
        </p:grpSpPr>
        <p:pic>
          <p:nvPicPr>
            <p:cNvPr id="56" name="Graphique 55" descr="Homme avec un remplissage uni">
              <a:extLst>
                <a:ext uri="{FF2B5EF4-FFF2-40B4-BE49-F238E27FC236}">
                  <a16:creationId xmlns:a16="http://schemas.microsoft.com/office/drawing/2014/main" id="{297BF52F-387C-B641-4AA1-2757B2C9E3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7" name="ZoneTexte 56">
              <a:extLst>
                <a:ext uri="{FF2B5EF4-FFF2-40B4-BE49-F238E27FC236}">
                  <a16:creationId xmlns:a16="http://schemas.microsoft.com/office/drawing/2014/main" id="{5F5639AF-15F8-7AC6-90A9-307D037EDCD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8" name="Groupe 57">
            <a:extLst>
              <a:ext uri="{FF2B5EF4-FFF2-40B4-BE49-F238E27FC236}">
                <a16:creationId xmlns:a16="http://schemas.microsoft.com/office/drawing/2014/main" id="{9007EE7D-8378-B57D-0305-24E47A1145B4}"/>
              </a:ext>
            </a:extLst>
          </p:cNvPr>
          <p:cNvGrpSpPr/>
          <p:nvPr/>
        </p:nvGrpSpPr>
        <p:grpSpPr>
          <a:xfrm>
            <a:off x="8124123" y="5431030"/>
            <a:ext cx="914400" cy="1061243"/>
            <a:chOff x="1807278" y="5431632"/>
            <a:chExt cx="914400" cy="1061243"/>
          </a:xfrm>
        </p:grpSpPr>
        <p:pic>
          <p:nvPicPr>
            <p:cNvPr id="59" name="Graphique 58" descr="Homme avec un remplissage uni">
              <a:extLst>
                <a:ext uri="{FF2B5EF4-FFF2-40B4-BE49-F238E27FC236}">
                  <a16:creationId xmlns:a16="http://schemas.microsoft.com/office/drawing/2014/main" id="{600123A0-22C3-0AB1-3E4D-F84A7A52A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0" name="ZoneTexte 59">
              <a:extLst>
                <a:ext uri="{FF2B5EF4-FFF2-40B4-BE49-F238E27FC236}">
                  <a16:creationId xmlns:a16="http://schemas.microsoft.com/office/drawing/2014/main" id="{5571D315-2096-2487-B884-8C7198B38CCD}"/>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1" name="Groupe 60">
            <a:extLst>
              <a:ext uri="{FF2B5EF4-FFF2-40B4-BE49-F238E27FC236}">
                <a16:creationId xmlns:a16="http://schemas.microsoft.com/office/drawing/2014/main" id="{1E056109-BDFE-CC01-E95E-141E72F7C27C}"/>
              </a:ext>
            </a:extLst>
          </p:cNvPr>
          <p:cNvGrpSpPr/>
          <p:nvPr/>
        </p:nvGrpSpPr>
        <p:grpSpPr>
          <a:xfrm>
            <a:off x="8578311" y="5431030"/>
            <a:ext cx="914400" cy="1061243"/>
            <a:chOff x="1807278" y="5431632"/>
            <a:chExt cx="914400" cy="1061243"/>
          </a:xfrm>
        </p:grpSpPr>
        <p:pic>
          <p:nvPicPr>
            <p:cNvPr id="62" name="Graphique 61" descr="Homme avec un remplissage uni">
              <a:extLst>
                <a:ext uri="{FF2B5EF4-FFF2-40B4-BE49-F238E27FC236}">
                  <a16:creationId xmlns:a16="http://schemas.microsoft.com/office/drawing/2014/main" id="{5E345E20-EE4C-7669-2A6D-90B5D53AFA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3" name="ZoneTexte 62">
              <a:extLst>
                <a:ext uri="{FF2B5EF4-FFF2-40B4-BE49-F238E27FC236}">
                  <a16:creationId xmlns:a16="http://schemas.microsoft.com/office/drawing/2014/main" id="{EF937F34-DD06-8C8E-60C0-A0CAA4539F10}"/>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4" name="Groupe 63">
            <a:extLst>
              <a:ext uri="{FF2B5EF4-FFF2-40B4-BE49-F238E27FC236}">
                <a16:creationId xmlns:a16="http://schemas.microsoft.com/office/drawing/2014/main" id="{483281C3-C597-7E20-4DA2-A533749B9A2C}"/>
              </a:ext>
            </a:extLst>
          </p:cNvPr>
          <p:cNvGrpSpPr/>
          <p:nvPr/>
        </p:nvGrpSpPr>
        <p:grpSpPr>
          <a:xfrm>
            <a:off x="9030387" y="5431030"/>
            <a:ext cx="914400" cy="1061243"/>
            <a:chOff x="1807278" y="5431632"/>
            <a:chExt cx="914400" cy="1061243"/>
          </a:xfrm>
        </p:grpSpPr>
        <p:pic>
          <p:nvPicPr>
            <p:cNvPr id="65" name="Graphique 64" descr="Homme avec un remplissage uni">
              <a:extLst>
                <a:ext uri="{FF2B5EF4-FFF2-40B4-BE49-F238E27FC236}">
                  <a16:creationId xmlns:a16="http://schemas.microsoft.com/office/drawing/2014/main" id="{7228B95B-6EBB-F8E4-8927-BC02BE3139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6" name="ZoneTexte 65">
              <a:extLst>
                <a:ext uri="{FF2B5EF4-FFF2-40B4-BE49-F238E27FC236}">
                  <a16:creationId xmlns:a16="http://schemas.microsoft.com/office/drawing/2014/main" id="{F7F15997-B4F7-7876-ACA6-5AED7B10063A}"/>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7" name="Groupe 66">
            <a:extLst>
              <a:ext uri="{FF2B5EF4-FFF2-40B4-BE49-F238E27FC236}">
                <a16:creationId xmlns:a16="http://schemas.microsoft.com/office/drawing/2014/main" id="{52413485-2E3A-FE0D-D064-682E0C049508}"/>
              </a:ext>
            </a:extLst>
          </p:cNvPr>
          <p:cNvGrpSpPr/>
          <p:nvPr/>
        </p:nvGrpSpPr>
        <p:grpSpPr>
          <a:xfrm>
            <a:off x="9473334" y="5433624"/>
            <a:ext cx="914400" cy="1061243"/>
            <a:chOff x="1807278" y="5431632"/>
            <a:chExt cx="914400" cy="1061243"/>
          </a:xfrm>
        </p:grpSpPr>
        <p:pic>
          <p:nvPicPr>
            <p:cNvPr id="68" name="Graphique 67" descr="Homme avec un remplissage uni">
              <a:extLst>
                <a:ext uri="{FF2B5EF4-FFF2-40B4-BE49-F238E27FC236}">
                  <a16:creationId xmlns:a16="http://schemas.microsoft.com/office/drawing/2014/main" id="{0FDC65A5-58DB-7A9E-D3EF-1D2199059D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9" name="ZoneTexte 68">
              <a:extLst>
                <a:ext uri="{FF2B5EF4-FFF2-40B4-BE49-F238E27FC236}">
                  <a16:creationId xmlns:a16="http://schemas.microsoft.com/office/drawing/2014/main" id="{E0D67711-6AE4-2F50-9211-EE4B0530236D}"/>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0" name="Groupe 69">
            <a:extLst>
              <a:ext uri="{FF2B5EF4-FFF2-40B4-BE49-F238E27FC236}">
                <a16:creationId xmlns:a16="http://schemas.microsoft.com/office/drawing/2014/main" id="{65BCE81F-36E4-DBB1-1000-84D1B35258AE}"/>
              </a:ext>
            </a:extLst>
          </p:cNvPr>
          <p:cNvGrpSpPr/>
          <p:nvPr/>
        </p:nvGrpSpPr>
        <p:grpSpPr>
          <a:xfrm>
            <a:off x="9927522" y="5433624"/>
            <a:ext cx="914400" cy="1061243"/>
            <a:chOff x="1807278" y="5431632"/>
            <a:chExt cx="914400" cy="1061243"/>
          </a:xfrm>
        </p:grpSpPr>
        <p:pic>
          <p:nvPicPr>
            <p:cNvPr id="71" name="Graphique 70" descr="Homme avec un remplissage uni">
              <a:extLst>
                <a:ext uri="{FF2B5EF4-FFF2-40B4-BE49-F238E27FC236}">
                  <a16:creationId xmlns:a16="http://schemas.microsoft.com/office/drawing/2014/main" id="{7F2D2CB2-1CED-DCB6-B7AC-CEDF281089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2" name="ZoneTexte 71">
              <a:extLst>
                <a:ext uri="{FF2B5EF4-FFF2-40B4-BE49-F238E27FC236}">
                  <a16:creationId xmlns:a16="http://schemas.microsoft.com/office/drawing/2014/main" id="{ADD0EC1E-AFE9-304A-331F-0430AD00FFA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3" name="Groupe 72">
            <a:extLst>
              <a:ext uri="{FF2B5EF4-FFF2-40B4-BE49-F238E27FC236}">
                <a16:creationId xmlns:a16="http://schemas.microsoft.com/office/drawing/2014/main" id="{FE5EDB58-F735-70F0-31FB-B70155437FE8}"/>
              </a:ext>
            </a:extLst>
          </p:cNvPr>
          <p:cNvGrpSpPr/>
          <p:nvPr/>
        </p:nvGrpSpPr>
        <p:grpSpPr>
          <a:xfrm>
            <a:off x="10379598" y="5433624"/>
            <a:ext cx="914400" cy="1061243"/>
            <a:chOff x="1807278" y="5431632"/>
            <a:chExt cx="914400" cy="1061243"/>
          </a:xfrm>
        </p:grpSpPr>
        <p:pic>
          <p:nvPicPr>
            <p:cNvPr id="74" name="Graphique 73" descr="Homme avec un remplissage uni">
              <a:extLst>
                <a:ext uri="{FF2B5EF4-FFF2-40B4-BE49-F238E27FC236}">
                  <a16:creationId xmlns:a16="http://schemas.microsoft.com/office/drawing/2014/main" id="{9A3F24AB-4154-FC7B-AE9D-346B44A0B8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5" name="ZoneTexte 74">
              <a:extLst>
                <a:ext uri="{FF2B5EF4-FFF2-40B4-BE49-F238E27FC236}">
                  <a16:creationId xmlns:a16="http://schemas.microsoft.com/office/drawing/2014/main" id="{C3B6BCD7-123B-3512-EC45-EDBBDD42B33F}"/>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sp>
        <p:nvSpPr>
          <p:cNvPr id="10" name="Ellipse 34">
            <a:extLst>
              <a:ext uri="{FF2B5EF4-FFF2-40B4-BE49-F238E27FC236}">
                <a16:creationId xmlns:a16="http://schemas.microsoft.com/office/drawing/2014/main" id="{AF7F63C9-6297-9ABC-E516-F035EDE2C7A8}"/>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30484902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0295-42B5-159C-46A4-358BEC4950A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90BB1EE-9224-ED52-1A6B-2A74E806370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13060FB4-F4BD-9AFA-BC80-5B87097D23BC}"/>
              </a:ext>
            </a:extLst>
          </p:cNvPr>
          <p:cNvSpPr>
            <a:spLocks noGrp="1"/>
          </p:cNvSpPr>
          <p:nvPr>
            <p:ph type="title"/>
          </p:nvPr>
        </p:nvSpPr>
        <p:spPr>
          <a:xfrm>
            <a:off x="838200" y="365125"/>
            <a:ext cx="10515600" cy="1325563"/>
          </a:xfrm>
        </p:spPr>
        <p:txBody>
          <a:bodyPr/>
          <a:lstStyle/>
          <a:p>
            <a:r>
              <a:rPr lang="en-GB" dirty="0">
                <a:solidFill>
                  <a:srgbClr val="1891C3"/>
                </a:solidFill>
              </a:rPr>
              <a:t>Limits to weighting (2)</a:t>
            </a:r>
          </a:p>
        </p:txBody>
      </p:sp>
      <p:sp>
        <p:nvSpPr>
          <p:cNvPr id="2" name="Espace réservé du numéro de diapositive 1">
            <a:extLst>
              <a:ext uri="{FF2B5EF4-FFF2-40B4-BE49-F238E27FC236}">
                <a16:creationId xmlns:a16="http://schemas.microsoft.com/office/drawing/2014/main" id="{B4EA0953-0122-B7F7-BDAC-2233CFDA0B79}"/>
              </a:ext>
            </a:extLst>
          </p:cNvPr>
          <p:cNvSpPr>
            <a:spLocks noGrp="1"/>
          </p:cNvSpPr>
          <p:nvPr>
            <p:ph type="sldNum" sz="quarter" idx="12"/>
          </p:nvPr>
        </p:nvSpPr>
        <p:spPr/>
        <p:txBody>
          <a:bodyPr/>
          <a:lstStyle/>
          <a:p>
            <a:fld id="{6F3806FF-9E51-4331-BB90-F49EFA1FA4FC}" type="slidenum">
              <a:rPr lang="fr-FR" smtClean="0"/>
              <a:t>111</a:t>
            </a:fld>
            <a:endParaRPr lang="fr-FR"/>
          </a:p>
        </p:txBody>
      </p:sp>
      <p:sp>
        <p:nvSpPr>
          <p:cNvPr id="11" name="Content Placeholder 10">
            <a:extLst>
              <a:ext uri="{FF2B5EF4-FFF2-40B4-BE49-F238E27FC236}">
                <a16:creationId xmlns:a16="http://schemas.microsoft.com/office/drawing/2014/main" id="{8287419D-116D-8946-18E5-061684DFD397}"/>
              </a:ext>
            </a:extLst>
          </p:cNvPr>
          <p:cNvSpPr>
            <a:spLocks noGrp="1"/>
          </p:cNvSpPr>
          <p:nvPr>
            <p:ph idx="1"/>
          </p:nvPr>
        </p:nvSpPr>
        <p:spPr>
          <a:xfrm>
            <a:off x="838200" y="1825625"/>
            <a:ext cx="10515600" cy="4895850"/>
          </a:xfrm>
        </p:spPr>
        <p:txBody>
          <a:bodyPr>
            <a:normAutofit/>
          </a:bodyPr>
          <a:lstStyle/>
          <a:p>
            <a:r>
              <a:rPr lang="en-GB" dirty="0"/>
              <a:t>This becomes a problem when the variable you do not take into account in your weighting is correlated with what you want to measure</a:t>
            </a:r>
          </a:p>
          <a:p>
            <a:endParaRPr lang="en-GB" dirty="0"/>
          </a:p>
          <a:p>
            <a:endParaRPr lang="en-GB" dirty="0"/>
          </a:p>
          <a:p>
            <a:endParaRPr lang="en-GB" dirty="0"/>
          </a:p>
          <a:p>
            <a:endParaRPr lang="en-GB" dirty="0"/>
          </a:p>
          <a:p>
            <a:endParaRPr lang="en-GB" dirty="0"/>
          </a:p>
          <a:p>
            <a:r>
              <a:rPr lang="en-GB" dirty="0"/>
              <a:t>There is a fancy name for this: the </a:t>
            </a:r>
            <a:r>
              <a:rPr lang="en-GB" dirty="0">
                <a:solidFill>
                  <a:srgbClr val="E76321"/>
                </a:solidFill>
              </a:rPr>
              <a:t>Conditional Independence Assumption</a:t>
            </a:r>
            <a:r>
              <a:rPr lang="en-GB" dirty="0"/>
              <a:t> (CIA)</a:t>
            </a:r>
          </a:p>
        </p:txBody>
      </p:sp>
      <p:pic>
        <p:nvPicPr>
          <p:cNvPr id="3" name="Graphique 2" descr="Homme avec un remplissage uni">
            <a:extLst>
              <a:ext uri="{FF2B5EF4-FFF2-40B4-BE49-F238E27FC236}">
                <a16:creationId xmlns:a16="http://schemas.microsoft.com/office/drawing/2014/main" id="{9E3E4833-2396-0035-EEA3-12C9FAE0BD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0078" y="3525754"/>
            <a:ext cx="914400" cy="914400"/>
          </a:xfrm>
          <a:prstGeom prst="rect">
            <a:avLst/>
          </a:prstGeom>
        </p:spPr>
      </p:pic>
      <p:pic>
        <p:nvPicPr>
          <p:cNvPr id="6" name="Graphique 5" descr="Homme avec un remplissage uni">
            <a:extLst>
              <a:ext uri="{FF2B5EF4-FFF2-40B4-BE49-F238E27FC236}">
                <a16:creationId xmlns:a16="http://schemas.microsoft.com/office/drawing/2014/main" id="{6E31121E-F3BE-10F5-38A8-85040727D9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7278" y="3525754"/>
            <a:ext cx="914400" cy="914400"/>
          </a:xfrm>
          <a:prstGeom prst="rect">
            <a:avLst/>
          </a:prstGeom>
        </p:spPr>
      </p:pic>
      <p:pic>
        <p:nvPicPr>
          <p:cNvPr id="7" name="Graphique 6" descr="Homme avec un remplissage uni">
            <a:extLst>
              <a:ext uri="{FF2B5EF4-FFF2-40B4-BE49-F238E27FC236}">
                <a16:creationId xmlns:a16="http://schemas.microsoft.com/office/drawing/2014/main" id="{392084EB-D853-C83E-B112-8A810D0D8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4478" y="3525754"/>
            <a:ext cx="914400" cy="914400"/>
          </a:xfrm>
          <a:prstGeom prst="rect">
            <a:avLst/>
          </a:prstGeom>
        </p:spPr>
      </p:pic>
      <p:pic>
        <p:nvPicPr>
          <p:cNvPr id="8" name="Graphique 7" descr="Homme avec un remplissage uni">
            <a:extLst>
              <a:ext uri="{FF2B5EF4-FFF2-40B4-BE49-F238E27FC236}">
                <a16:creationId xmlns:a16="http://schemas.microsoft.com/office/drawing/2014/main" id="{390974FD-10BD-1FF8-9063-F8BCE96F8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9492" y="3525754"/>
            <a:ext cx="914400" cy="914400"/>
          </a:xfrm>
          <a:prstGeom prst="rect">
            <a:avLst/>
          </a:prstGeom>
        </p:spPr>
      </p:pic>
      <p:sp>
        <p:nvSpPr>
          <p:cNvPr id="12" name="ZoneTexte 11">
            <a:extLst>
              <a:ext uri="{FF2B5EF4-FFF2-40B4-BE49-F238E27FC236}">
                <a16:creationId xmlns:a16="http://schemas.microsoft.com/office/drawing/2014/main" id="{34358067-C398-1D2F-42C7-3F0918265DC2}"/>
              </a:ext>
            </a:extLst>
          </p:cNvPr>
          <p:cNvSpPr txBox="1"/>
          <p:nvPr/>
        </p:nvSpPr>
        <p:spPr>
          <a:xfrm>
            <a:off x="2048256" y="3034674"/>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13" name="Groupe 12">
            <a:extLst>
              <a:ext uri="{FF2B5EF4-FFF2-40B4-BE49-F238E27FC236}">
                <a16:creationId xmlns:a16="http://schemas.microsoft.com/office/drawing/2014/main" id="{9C4E02B4-0D97-4F8A-BD25-3B0AA3C511B6}"/>
              </a:ext>
            </a:extLst>
          </p:cNvPr>
          <p:cNvGrpSpPr/>
          <p:nvPr/>
        </p:nvGrpSpPr>
        <p:grpSpPr>
          <a:xfrm>
            <a:off x="7206680" y="3034674"/>
            <a:ext cx="3199769" cy="1400413"/>
            <a:chOff x="6764183" y="3905012"/>
            <a:chExt cx="3199769" cy="1400413"/>
          </a:xfrm>
        </p:grpSpPr>
        <p:pic>
          <p:nvPicPr>
            <p:cNvPr id="14" name="Graphique 13" descr="Homme avec un remplissage uni">
              <a:extLst>
                <a:ext uri="{FF2B5EF4-FFF2-40B4-BE49-F238E27FC236}">
                  <a16:creationId xmlns:a16="http://schemas.microsoft.com/office/drawing/2014/main" id="{B65F1929-BA3A-16BB-2765-3AEB7D345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02711837-BC90-0318-EBE5-B2FA9BB56D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4C6DEEAC-4CFD-D98C-A85C-B08035E9A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D6A12285-EB47-6823-E413-5338DFBBBD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390C945C-D769-5E77-9624-B5F174BBED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B18844FE-9CED-2E13-EBAE-0BECF6C4C1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sp>
          <p:nvSpPr>
            <p:cNvPr id="30" name="ZoneTexte 29">
              <a:extLst>
                <a:ext uri="{FF2B5EF4-FFF2-40B4-BE49-F238E27FC236}">
                  <a16:creationId xmlns:a16="http://schemas.microsoft.com/office/drawing/2014/main" id="{97FC42EE-4B56-856F-2D56-6D7198F7A080}"/>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grpSp>
        <p:nvGrpSpPr>
          <p:cNvPr id="36" name="Groupe 35">
            <a:extLst>
              <a:ext uri="{FF2B5EF4-FFF2-40B4-BE49-F238E27FC236}">
                <a16:creationId xmlns:a16="http://schemas.microsoft.com/office/drawing/2014/main" id="{1A8D4079-CE51-AA67-1504-B932DE4340F9}"/>
              </a:ext>
            </a:extLst>
          </p:cNvPr>
          <p:cNvGrpSpPr/>
          <p:nvPr/>
        </p:nvGrpSpPr>
        <p:grpSpPr>
          <a:xfrm>
            <a:off x="1807278" y="4293311"/>
            <a:ext cx="914400" cy="1061243"/>
            <a:chOff x="1807278" y="5431632"/>
            <a:chExt cx="914400" cy="1061243"/>
          </a:xfrm>
        </p:grpSpPr>
        <p:pic>
          <p:nvPicPr>
            <p:cNvPr id="9" name="Graphique 8" descr="Homme avec un remplissage uni">
              <a:extLst>
                <a:ext uri="{FF2B5EF4-FFF2-40B4-BE49-F238E27FC236}">
                  <a16:creationId xmlns:a16="http://schemas.microsoft.com/office/drawing/2014/main" id="{D4DE5BBB-4FCA-3D33-7337-8570BEE64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4" name="ZoneTexte 33">
              <a:extLst>
                <a:ext uri="{FF2B5EF4-FFF2-40B4-BE49-F238E27FC236}">
                  <a16:creationId xmlns:a16="http://schemas.microsoft.com/office/drawing/2014/main" id="{60E94161-7A2D-F8E6-3B4C-FFA4CCC5AC9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37" name="Groupe 36">
            <a:extLst>
              <a:ext uri="{FF2B5EF4-FFF2-40B4-BE49-F238E27FC236}">
                <a16:creationId xmlns:a16="http://schemas.microsoft.com/office/drawing/2014/main" id="{0227C5B9-6F28-0E2A-AD92-2F22FAA7E4FF}"/>
              </a:ext>
            </a:extLst>
          </p:cNvPr>
          <p:cNvGrpSpPr/>
          <p:nvPr/>
        </p:nvGrpSpPr>
        <p:grpSpPr>
          <a:xfrm>
            <a:off x="2259985" y="4293311"/>
            <a:ext cx="914400" cy="1061243"/>
            <a:chOff x="1807278" y="5431632"/>
            <a:chExt cx="914400" cy="1061243"/>
          </a:xfrm>
        </p:grpSpPr>
        <p:pic>
          <p:nvPicPr>
            <p:cNvPr id="38" name="Graphique 37" descr="Homme avec un remplissage uni">
              <a:extLst>
                <a:ext uri="{FF2B5EF4-FFF2-40B4-BE49-F238E27FC236}">
                  <a16:creationId xmlns:a16="http://schemas.microsoft.com/office/drawing/2014/main" id="{B3DF8774-E730-425A-75D5-18E51AEF80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9" name="ZoneTexte 38">
              <a:extLst>
                <a:ext uri="{FF2B5EF4-FFF2-40B4-BE49-F238E27FC236}">
                  <a16:creationId xmlns:a16="http://schemas.microsoft.com/office/drawing/2014/main" id="{F813677E-5D6E-D493-F6D3-F0DE36E2C9D2}"/>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6" name="Groupe 45">
            <a:extLst>
              <a:ext uri="{FF2B5EF4-FFF2-40B4-BE49-F238E27FC236}">
                <a16:creationId xmlns:a16="http://schemas.microsoft.com/office/drawing/2014/main" id="{7031ACD7-353F-1091-C624-0C5425A4E4AF}"/>
              </a:ext>
            </a:extLst>
          </p:cNvPr>
          <p:cNvGrpSpPr/>
          <p:nvPr/>
        </p:nvGrpSpPr>
        <p:grpSpPr>
          <a:xfrm>
            <a:off x="7214847" y="4293311"/>
            <a:ext cx="914400" cy="1061243"/>
            <a:chOff x="1807278" y="5431632"/>
            <a:chExt cx="914400" cy="1061243"/>
          </a:xfrm>
        </p:grpSpPr>
        <p:pic>
          <p:nvPicPr>
            <p:cNvPr id="47" name="Graphique 46" descr="Homme avec un remplissage uni">
              <a:extLst>
                <a:ext uri="{FF2B5EF4-FFF2-40B4-BE49-F238E27FC236}">
                  <a16:creationId xmlns:a16="http://schemas.microsoft.com/office/drawing/2014/main" id="{7261FEBD-F36E-A59E-F582-80646E72C7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48" name="ZoneTexte 47">
              <a:extLst>
                <a:ext uri="{FF2B5EF4-FFF2-40B4-BE49-F238E27FC236}">
                  <a16:creationId xmlns:a16="http://schemas.microsoft.com/office/drawing/2014/main" id="{78ED8126-1970-9CA7-B170-B22C0BA30890}"/>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9" name="Groupe 48">
            <a:extLst>
              <a:ext uri="{FF2B5EF4-FFF2-40B4-BE49-F238E27FC236}">
                <a16:creationId xmlns:a16="http://schemas.microsoft.com/office/drawing/2014/main" id="{EE9DACCC-46AD-12A4-626C-0CC4E2A5B5A2}"/>
              </a:ext>
            </a:extLst>
          </p:cNvPr>
          <p:cNvGrpSpPr/>
          <p:nvPr/>
        </p:nvGrpSpPr>
        <p:grpSpPr>
          <a:xfrm>
            <a:off x="7672047" y="4292709"/>
            <a:ext cx="914400" cy="1061243"/>
            <a:chOff x="1807278" y="5431632"/>
            <a:chExt cx="914400" cy="1061243"/>
          </a:xfrm>
        </p:grpSpPr>
        <p:pic>
          <p:nvPicPr>
            <p:cNvPr id="50" name="Graphique 49" descr="Homme avec un remplissage uni">
              <a:extLst>
                <a:ext uri="{FF2B5EF4-FFF2-40B4-BE49-F238E27FC236}">
                  <a16:creationId xmlns:a16="http://schemas.microsoft.com/office/drawing/2014/main" id="{B799EA82-A246-6BA9-621D-4E129E494A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1" name="ZoneTexte 50">
              <a:extLst>
                <a:ext uri="{FF2B5EF4-FFF2-40B4-BE49-F238E27FC236}">
                  <a16:creationId xmlns:a16="http://schemas.microsoft.com/office/drawing/2014/main" id="{F4196E34-FD86-0A61-B80E-5764D19ED354}"/>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2" name="Groupe 51">
            <a:extLst>
              <a:ext uri="{FF2B5EF4-FFF2-40B4-BE49-F238E27FC236}">
                <a16:creationId xmlns:a16="http://schemas.microsoft.com/office/drawing/2014/main" id="{4888020B-15F0-0415-2B68-AF9DB6BC73F0}"/>
              </a:ext>
            </a:extLst>
          </p:cNvPr>
          <p:cNvGrpSpPr/>
          <p:nvPr/>
        </p:nvGrpSpPr>
        <p:grpSpPr>
          <a:xfrm>
            <a:off x="6326649" y="4293311"/>
            <a:ext cx="914400" cy="1061243"/>
            <a:chOff x="1807278" y="5431632"/>
            <a:chExt cx="914400" cy="1061243"/>
          </a:xfrm>
        </p:grpSpPr>
        <p:pic>
          <p:nvPicPr>
            <p:cNvPr id="53" name="Graphique 52" descr="Homme avec un remplissage uni">
              <a:extLst>
                <a:ext uri="{FF2B5EF4-FFF2-40B4-BE49-F238E27FC236}">
                  <a16:creationId xmlns:a16="http://schemas.microsoft.com/office/drawing/2014/main" id="{8277BDA5-7CE7-90D0-0958-93F55EAB7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4" name="ZoneTexte 53">
              <a:extLst>
                <a:ext uri="{FF2B5EF4-FFF2-40B4-BE49-F238E27FC236}">
                  <a16:creationId xmlns:a16="http://schemas.microsoft.com/office/drawing/2014/main" id="{DA023642-3D57-83E2-0D14-9521EFAB81AB}"/>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5" name="Groupe 54">
            <a:extLst>
              <a:ext uri="{FF2B5EF4-FFF2-40B4-BE49-F238E27FC236}">
                <a16:creationId xmlns:a16="http://schemas.microsoft.com/office/drawing/2014/main" id="{6D850E69-9900-8082-53B2-F3A76EFE9FE3}"/>
              </a:ext>
            </a:extLst>
          </p:cNvPr>
          <p:cNvGrpSpPr/>
          <p:nvPr/>
        </p:nvGrpSpPr>
        <p:grpSpPr>
          <a:xfrm>
            <a:off x="6779356" y="4293311"/>
            <a:ext cx="914400" cy="1061243"/>
            <a:chOff x="1807278" y="5431632"/>
            <a:chExt cx="914400" cy="1061243"/>
          </a:xfrm>
        </p:grpSpPr>
        <p:pic>
          <p:nvPicPr>
            <p:cNvPr id="56" name="Graphique 55" descr="Homme avec un remplissage uni">
              <a:extLst>
                <a:ext uri="{FF2B5EF4-FFF2-40B4-BE49-F238E27FC236}">
                  <a16:creationId xmlns:a16="http://schemas.microsoft.com/office/drawing/2014/main" id="{0D0BD315-E323-E0D9-C04C-F28A8E8699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7" name="ZoneTexte 56">
              <a:extLst>
                <a:ext uri="{FF2B5EF4-FFF2-40B4-BE49-F238E27FC236}">
                  <a16:creationId xmlns:a16="http://schemas.microsoft.com/office/drawing/2014/main" id="{EF992661-1CC5-B843-EE28-7FB0661F581B}"/>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8" name="Groupe 57">
            <a:extLst>
              <a:ext uri="{FF2B5EF4-FFF2-40B4-BE49-F238E27FC236}">
                <a16:creationId xmlns:a16="http://schemas.microsoft.com/office/drawing/2014/main" id="{E93E6C85-A549-1C53-B78A-1E51365DE02D}"/>
              </a:ext>
            </a:extLst>
          </p:cNvPr>
          <p:cNvGrpSpPr/>
          <p:nvPr/>
        </p:nvGrpSpPr>
        <p:grpSpPr>
          <a:xfrm>
            <a:off x="8124123" y="4292709"/>
            <a:ext cx="914400" cy="1061243"/>
            <a:chOff x="1807278" y="5431632"/>
            <a:chExt cx="914400" cy="1061243"/>
          </a:xfrm>
        </p:grpSpPr>
        <p:pic>
          <p:nvPicPr>
            <p:cNvPr id="59" name="Graphique 58" descr="Homme avec un remplissage uni">
              <a:extLst>
                <a:ext uri="{FF2B5EF4-FFF2-40B4-BE49-F238E27FC236}">
                  <a16:creationId xmlns:a16="http://schemas.microsoft.com/office/drawing/2014/main" id="{A652307A-2AE9-669C-9300-EFBA2B2EE6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0" name="ZoneTexte 59">
              <a:extLst>
                <a:ext uri="{FF2B5EF4-FFF2-40B4-BE49-F238E27FC236}">
                  <a16:creationId xmlns:a16="http://schemas.microsoft.com/office/drawing/2014/main" id="{87248C28-3766-16EF-96FB-8BB5C3BFA462}"/>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1" name="Groupe 60">
            <a:extLst>
              <a:ext uri="{FF2B5EF4-FFF2-40B4-BE49-F238E27FC236}">
                <a16:creationId xmlns:a16="http://schemas.microsoft.com/office/drawing/2014/main" id="{901ADDEF-DC8B-B3F9-B002-F05B2063554B}"/>
              </a:ext>
            </a:extLst>
          </p:cNvPr>
          <p:cNvGrpSpPr/>
          <p:nvPr/>
        </p:nvGrpSpPr>
        <p:grpSpPr>
          <a:xfrm>
            <a:off x="8578311" y="4292709"/>
            <a:ext cx="914400" cy="1061243"/>
            <a:chOff x="1807278" y="5431632"/>
            <a:chExt cx="914400" cy="1061243"/>
          </a:xfrm>
        </p:grpSpPr>
        <p:pic>
          <p:nvPicPr>
            <p:cNvPr id="62" name="Graphique 61" descr="Homme avec un remplissage uni">
              <a:extLst>
                <a:ext uri="{FF2B5EF4-FFF2-40B4-BE49-F238E27FC236}">
                  <a16:creationId xmlns:a16="http://schemas.microsoft.com/office/drawing/2014/main" id="{90131478-7EB7-FCE8-885B-3FE93A658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3" name="ZoneTexte 62">
              <a:extLst>
                <a:ext uri="{FF2B5EF4-FFF2-40B4-BE49-F238E27FC236}">
                  <a16:creationId xmlns:a16="http://schemas.microsoft.com/office/drawing/2014/main" id="{5EC3B1E9-597A-5B86-75CD-CB098BA5570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4" name="Groupe 63">
            <a:extLst>
              <a:ext uri="{FF2B5EF4-FFF2-40B4-BE49-F238E27FC236}">
                <a16:creationId xmlns:a16="http://schemas.microsoft.com/office/drawing/2014/main" id="{D0B20028-3213-7F27-6E47-01C3E44BF6C6}"/>
              </a:ext>
            </a:extLst>
          </p:cNvPr>
          <p:cNvGrpSpPr/>
          <p:nvPr/>
        </p:nvGrpSpPr>
        <p:grpSpPr>
          <a:xfrm>
            <a:off x="9030387" y="4292709"/>
            <a:ext cx="914400" cy="1061243"/>
            <a:chOff x="1807278" y="5431632"/>
            <a:chExt cx="914400" cy="1061243"/>
          </a:xfrm>
        </p:grpSpPr>
        <p:pic>
          <p:nvPicPr>
            <p:cNvPr id="65" name="Graphique 64" descr="Homme avec un remplissage uni">
              <a:extLst>
                <a:ext uri="{FF2B5EF4-FFF2-40B4-BE49-F238E27FC236}">
                  <a16:creationId xmlns:a16="http://schemas.microsoft.com/office/drawing/2014/main" id="{B99A7EC5-094D-3D55-86B5-5B36CE01DD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6" name="ZoneTexte 65">
              <a:extLst>
                <a:ext uri="{FF2B5EF4-FFF2-40B4-BE49-F238E27FC236}">
                  <a16:creationId xmlns:a16="http://schemas.microsoft.com/office/drawing/2014/main" id="{9ED71F68-3688-A262-8EC7-97647CE21123}"/>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7" name="Groupe 66">
            <a:extLst>
              <a:ext uri="{FF2B5EF4-FFF2-40B4-BE49-F238E27FC236}">
                <a16:creationId xmlns:a16="http://schemas.microsoft.com/office/drawing/2014/main" id="{BBE2279B-CD77-EED7-6AD4-F06D24A8DB61}"/>
              </a:ext>
            </a:extLst>
          </p:cNvPr>
          <p:cNvGrpSpPr/>
          <p:nvPr/>
        </p:nvGrpSpPr>
        <p:grpSpPr>
          <a:xfrm>
            <a:off x="9473334" y="4295303"/>
            <a:ext cx="914400" cy="1061243"/>
            <a:chOff x="1807278" y="5431632"/>
            <a:chExt cx="914400" cy="1061243"/>
          </a:xfrm>
        </p:grpSpPr>
        <p:pic>
          <p:nvPicPr>
            <p:cNvPr id="68" name="Graphique 67" descr="Homme avec un remplissage uni">
              <a:extLst>
                <a:ext uri="{FF2B5EF4-FFF2-40B4-BE49-F238E27FC236}">
                  <a16:creationId xmlns:a16="http://schemas.microsoft.com/office/drawing/2014/main" id="{E2328222-EEE7-FEA5-CF24-F85810307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9" name="ZoneTexte 68">
              <a:extLst>
                <a:ext uri="{FF2B5EF4-FFF2-40B4-BE49-F238E27FC236}">
                  <a16:creationId xmlns:a16="http://schemas.microsoft.com/office/drawing/2014/main" id="{A18E9196-D32F-5D7F-E329-2FDE38A8B9C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0" name="Groupe 69">
            <a:extLst>
              <a:ext uri="{FF2B5EF4-FFF2-40B4-BE49-F238E27FC236}">
                <a16:creationId xmlns:a16="http://schemas.microsoft.com/office/drawing/2014/main" id="{1A89F2EA-7D0E-C7FD-213C-56F22C5E590A}"/>
              </a:ext>
            </a:extLst>
          </p:cNvPr>
          <p:cNvGrpSpPr/>
          <p:nvPr/>
        </p:nvGrpSpPr>
        <p:grpSpPr>
          <a:xfrm>
            <a:off x="9927522" y="4295303"/>
            <a:ext cx="914400" cy="1061243"/>
            <a:chOff x="1807278" y="5431632"/>
            <a:chExt cx="914400" cy="1061243"/>
          </a:xfrm>
        </p:grpSpPr>
        <p:pic>
          <p:nvPicPr>
            <p:cNvPr id="71" name="Graphique 70" descr="Homme avec un remplissage uni">
              <a:extLst>
                <a:ext uri="{FF2B5EF4-FFF2-40B4-BE49-F238E27FC236}">
                  <a16:creationId xmlns:a16="http://schemas.microsoft.com/office/drawing/2014/main" id="{8BF1979D-5EDC-A748-FC80-EEC87BFE2A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2" name="ZoneTexte 71">
              <a:extLst>
                <a:ext uri="{FF2B5EF4-FFF2-40B4-BE49-F238E27FC236}">
                  <a16:creationId xmlns:a16="http://schemas.microsoft.com/office/drawing/2014/main" id="{6E40DCC9-B048-8F39-D889-05CCEBE2688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3" name="Groupe 72">
            <a:extLst>
              <a:ext uri="{FF2B5EF4-FFF2-40B4-BE49-F238E27FC236}">
                <a16:creationId xmlns:a16="http://schemas.microsoft.com/office/drawing/2014/main" id="{8D22D20C-87D8-B42A-CD16-1D52606D10CD}"/>
              </a:ext>
            </a:extLst>
          </p:cNvPr>
          <p:cNvGrpSpPr/>
          <p:nvPr/>
        </p:nvGrpSpPr>
        <p:grpSpPr>
          <a:xfrm>
            <a:off x="10379598" y="4295303"/>
            <a:ext cx="914400" cy="1061243"/>
            <a:chOff x="1807278" y="5431632"/>
            <a:chExt cx="914400" cy="1061243"/>
          </a:xfrm>
        </p:grpSpPr>
        <p:pic>
          <p:nvPicPr>
            <p:cNvPr id="74" name="Graphique 73" descr="Homme avec un remplissage uni">
              <a:extLst>
                <a:ext uri="{FF2B5EF4-FFF2-40B4-BE49-F238E27FC236}">
                  <a16:creationId xmlns:a16="http://schemas.microsoft.com/office/drawing/2014/main" id="{DBB777C6-6B95-320F-BB0E-9D031CC889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5" name="ZoneTexte 74">
              <a:extLst>
                <a:ext uri="{FF2B5EF4-FFF2-40B4-BE49-F238E27FC236}">
                  <a16:creationId xmlns:a16="http://schemas.microsoft.com/office/drawing/2014/main" id="{D961496C-AC02-ED46-2048-E7CBBEBA65D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sp>
        <p:nvSpPr>
          <p:cNvPr id="10" name="Ellipse 34">
            <a:extLst>
              <a:ext uri="{FF2B5EF4-FFF2-40B4-BE49-F238E27FC236}">
                <a16:creationId xmlns:a16="http://schemas.microsoft.com/office/drawing/2014/main" id="{579376A2-E2EF-9DC6-9530-C90A63FBA48B}"/>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1060998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B785B-B7A8-118E-5DFF-36B2CDA799A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8033744-F407-5716-4BD9-18DE84E3002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40172B5-C8D7-3B5E-BE6E-34C3E381F1BE}"/>
              </a:ext>
            </a:extLst>
          </p:cNvPr>
          <p:cNvSpPr>
            <a:spLocks noGrp="1"/>
          </p:cNvSpPr>
          <p:nvPr>
            <p:ph type="title"/>
          </p:nvPr>
        </p:nvSpPr>
        <p:spPr>
          <a:xfrm>
            <a:off x="838200" y="365125"/>
            <a:ext cx="10515600" cy="1325563"/>
          </a:xfrm>
        </p:spPr>
        <p:txBody>
          <a:bodyPr/>
          <a:lstStyle/>
          <a:p>
            <a:r>
              <a:rPr lang="en-GB" dirty="0">
                <a:solidFill>
                  <a:srgbClr val="1891C3"/>
                </a:solidFill>
              </a:rPr>
              <a:t>Sensitivity analyses</a:t>
            </a:r>
          </a:p>
        </p:txBody>
      </p:sp>
      <p:sp>
        <p:nvSpPr>
          <p:cNvPr id="2" name="Espace réservé du numéro de diapositive 1">
            <a:extLst>
              <a:ext uri="{FF2B5EF4-FFF2-40B4-BE49-F238E27FC236}">
                <a16:creationId xmlns:a16="http://schemas.microsoft.com/office/drawing/2014/main" id="{C3816E61-3A57-792F-4B19-ADC131C4BD5E}"/>
              </a:ext>
            </a:extLst>
          </p:cNvPr>
          <p:cNvSpPr>
            <a:spLocks noGrp="1"/>
          </p:cNvSpPr>
          <p:nvPr>
            <p:ph type="sldNum" sz="quarter" idx="12"/>
          </p:nvPr>
        </p:nvSpPr>
        <p:spPr/>
        <p:txBody>
          <a:bodyPr/>
          <a:lstStyle/>
          <a:p>
            <a:fld id="{6F3806FF-9E51-4331-BB90-F49EFA1FA4FC}" type="slidenum">
              <a:rPr lang="fr-FR" smtClean="0"/>
              <a:t>112</a:t>
            </a:fld>
            <a:endParaRPr lang="fr-FR"/>
          </a:p>
        </p:txBody>
      </p:sp>
      <p:sp>
        <p:nvSpPr>
          <p:cNvPr id="12" name="Content Placeholder 5">
            <a:extLst>
              <a:ext uri="{FF2B5EF4-FFF2-40B4-BE49-F238E27FC236}">
                <a16:creationId xmlns:a16="http://schemas.microsoft.com/office/drawing/2014/main" id="{629D5CE9-96D0-8B9D-84FE-D5B9D3793390}"/>
              </a:ext>
            </a:extLst>
          </p:cNvPr>
          <p:cNvSpPr>
            <a:spLocks noGrp="1"/>
          </p:cNvSpPr>
          <p:nvPr>
            <p:ph idx="1"/>
          </p:nvPr>
        </p:nvSpPr>
        <p:spPr>
          <a:xfrm>
            <a:off x="838200" y="1934184"/>
            <a:ext cx="10397648" cy="4923816"/>
          </a:xfrm>
        </p:spPr>
        <p:txBody>
          <a:bodyPr>
            <a:normAutofit/>
          </a:bodyPr>
          <a:lstStyle/>
          <a:p>
            <a:r>
              <a:rPr lang="en-US" dirty="0"/>
              <a:t>The idea behind sensitivity analyses is to create an alternative scenario to see how your main results vary when changing your analyses. It could be:</a:t>
            </a:r>
          </a:p>
          <a:p>
            <a:pPr lvl="1"/>
            <a:r>
              <a:rPr lang="en-US" dirty="0"/>
              <a:t>Another model: a proxy variable, other covariates</a:t>
            </a:r>
          </a:p>
          <a:p>
            <a:pPr lvl="1"/>
            <a:r>
              <a:rPr lang="en-US" dirty="0"/>
              <a:t>A new estimation method: another type of regression, non-parametric models…</a:t>
            </a:r>
          </a:p>
          <a:p>
            <a:pPr lvl="1"/>
            <a:r>
              <a:rPr lang="en-US" dirty="0"/>
              <a:t>Other things: another sets of weights, a new assumption…</a:t>
            </a:r>
          </a:p>
          <a:p>
            <a:r>
              <a:rPr lang="en-US" dirty="0"/>
              <a:t>The goal is to reduce the uncertainty around bias; the idea would be to answer the question: “how large could my bias be?”, or “how much off the mark could I be?”</a:t>
            </a:r>
          </a:p>
        </p:txBody>
      </p:sp>
      <p:sp>
        <p:nvSpPr>
          <p:cNvPr id="35" name="Ellipse 34">
            <a:extLst>
              <a:ext uri="{FF2B5EF4-FFF2-40B4-BE49-F238E27FC236}">
                <a16:creationId xmlns:a16="http://schemas.microsoft.com/office/drawing/2014/main" id="{AEA1A4F5-F940-7263-2AAB-A65BC45CA6B6}"/>
              </a:ext>
            </a:extLst>
          </p:cNvPr>
          <p:cNvSpPr/>
          <p:nvPr/>
        </p:nvSpPr>
        <p:spPr>
          <a:xfrm rot="19800000">
            <a:off x="216288" y="249646"/>
            <a:ext cx="708765" cy="708765"/>
          </a:xfrm>
          <a:prstGeom prst="ellipse">
            <a:avLst/>
          </a:prstGeom>
          <a:noFill/>
          <a:ln w="38100">
            <a:solidFill>
              <a:srgbClr val="7F7D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7F7DB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27884244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976D-3CF3-3122-8F63-8BB2EF417C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F29697C-7147-2A94-99C5-BAB34BC7569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1308B357-EED7-6F01-2E74-6DB240E84EE9}"/>
              </a:ext>
            </a:extLst>
          </p:cNvPr>
          <p:cNvSpPr>
            <a:spLocks noGrp="1"/>
          </p:cNvSpPr>
          <p:nvPr>
            <p:ph type="title"/>
          </p:nvPr>
        </p:nvSpPr>
        <p:spPr>
          <a:xfrm>
            <a:off x="838200" y="365125"/>
            <a:ext cx="9473697" cy="1325563"/>
          </a:xfrm>
        </p:spPr>
        <p:txBody>
          <a:bodyPr/>
          <a:lstStyle/>
          <a:p>
            <a:r>
              <a:rPr lang="en-GB" dirty="0">
                <a:solidFill>
                  <a:srgbClr val="1891C3"/>
                </a:solidFill>
              </a:rPr>
              <a:t>Example with vaccination delays</a:t>
            </a:r>
          </a:p>
        </p:txBody>
      </p:sp>
      <p:sp>
        <p:nvSpPr>
          <p:cNvPr id="2" name="Espace réservé du numéro de diapositive 1">
            <a:extLst>
              <a:ext uri="{FF2B5EF4-FFF2-40B4-BE49-F238E27FC236}">
                <a16:creationId xmlns:a16="http://schemas.microsoft.com/office/drawing/2014/main" id="{465271AD-7AD6-DD9C-6391-227617F06A51}"/>
              </a:ext>
            </a:extLst>
          </p:cNvPr>
          <p:cNvSpPr>
            <a:spLocks noGrp="1"/>
          </p:cNvSpPr>
          <p:nvPr>
            <p:ph type="sldNum" sz="quarter" idx="12"/>
          </p:nvPr>
        </p:nvSpPr>
        <p:spPr/>
        <p:txBody>
          <a:bodyPr/>
          <a:lstStyle/>
          <a:p>
            <a:fld id="{6F3806FF-9E51-4331-BB90-F49EFA1FA4FC}" type="slidenum">
              <a:rPr lang="fr-FR" smtClean="0"/>
              <a:t>113</a:t>
            </a:fld>
            <a:endParaRPr lang="fr-FR"/>
          </a:p>
        </p:txBody>
      </p:sp>
      <p:sp>
        <p:nvSpPr>
          <p:cNvPr id="12" name="Content Placeholder 5">
            <a:extLst>
              <a:ext uri="{FF2B5EF4-FFF2-40B4-BE49-F238E27FC236}">
                <a16:creationId xmlns:a16="http://schemas.microsoft.com/office/drawing/2014/main" id="{9FCD908C-4043-D2F9-93D0-DD02812892EC}"/>
              </a:ext>
            </a:extLst>
          </p:cNvPr>
          <p:cNvSpPr>
            <a:spLocks noGrp="1"/>
          </p:cNvSpPr>
          <p:nvPr>
            <p:ph idx="1"/>
          </p:nvPr>
        </p:nvSpPr>
        <p:spPr>
          <a:xfrm>
            <a:off x="838200" y="1690688"/>
            <a:ext cx="10397648" cy="4923816"/>
          </a:xfrm>
        </p:spPr>
        <p:txBody>
          <a:bodyPr>
            <a:normAutofit/>
          </a:bodyPr>
          <a:lstStyle/>
          <a:p>
            <a:r>
              <a:rPr lang="en-US" dirty="0"/>
              <a:t>In one of my papers—finally under review after being rejected twice by the same journal—I estimate vaccination delays for some vaccine among nearly every child born in France since 2015.</a:t>
            </a:r>
          </a:p>
          <a:p>
            <a:endParaRPr lang="en-US" dirty="0"/>
          </a:p>
          <a:p>
            <a:r>
              <a:rPr lang="en-US" dirty="0"/>
              <a:t>“Nearly”, because I can’t observe around the vaccinations of 10% of children, mainly for poorer families, who may go to specific vaccination </a:t>
            </a:r>
            <a:r>
              <a:rPr lang="en-US" dirty="0" err="1"/>
              <a:t>centres</a:t>
            </a:r>
            <a:r>
              <a:rPr lang="en-US" dirty="0"/>
              <a:t>.</a:t>
            </a:r>
          </a:p>
          <a:p>
            <a:r>
              <a:rPr lang="en-US" dirty="0"/>
              <a:t>Some reviewer rightfully remarked that my estimates could be biased due to not including these 10% (sample selection bias, here)</a:t>
            </a:r>
          </a:p>
          <a:p>
            <a:endParaRPr lang="en-US" dirty="0"/>
          </a:p>
        </p:txBody>
      </p:sp>
      <p:sp>
        <p:nvSpPr>
          <p:cNvPr id="35" name="Ellipse 34">
            <a:extLst>
              <a:ext uri="{FF2B5EF4-FFF2-40B4-BE49-F238E27FC236}">
                <a16:creationId xmlns:a16="http://schemas.microsoft.com/office/drawing/2014/main" id="{2A9D32C5-3F63-B5FA-514F-9F407F516575}"/>
              </a:ext>
            </a:extLst>
          </p:cNvPr>
          <p:cNvSpPr/>
          <p:nvPr/>
        </p:nvSpPr>
        <p:spPr>
          <a:xfrm rot="19800000">
            <a:off x="216288" y="249646"/>
            <a:ext cx="708765" cy="708765"/>
          </a:xfrm>
          <a:prstGeom prst="ellipse">
            <a:avLst/>
          </a:prstGeom>
          <a:noFill/>
          <a:ln w="38100">
            <a:solidFill>
              <a:srgbClr val="7F7D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7F7DB0"/>
                </a:solidFill>
                <a:latin typeface="Source Sans Pro" panose="020B0503030403020204" pitchFamily="34" charset="0"/>
                <a:ea typeface="Source Sans Pro" panose="020B0503030403020204" pitchFamily="34" charset="0"/>
              </a:rPr>
              <a:t>4</a:t>
            </a:r>
          </a:p>
        </p:txBody>
      </p:sp>
      <p:pic>
        <p:nvPicPr>
          <p:cNvPr id="6" name="Image 5" descr="Une image contenant personne, ordinateur portable, intérieur, Immeuble de bureaux&#10;&#10;Description générée automatiquement">
            <a:extLst>
              <a:ext uri="{FF2B5EF4-FFF2-40B4-BE49-F238E27FC236}">
                <a16:creationId xmlns:a16="http://schemas.microsoft.com/office/drawing/2014/main" id="{D355D76B-63DC-B05F-A39B-C95B895AD81F}"/>
              </a:ext>
            </a:extLst>
          </p:cNvPr>
          <p:cNvPicPr>
            <a:picLocks noChangeAspect="1"/>
          </p:cNvPicPr>
          <p:nvPr/>
        </p:nvPicPr>
        <p:blipFill>
          <a:blip r:embed="rId4">
            <a:extLst>
              <a:ext uri="{28A0092B-C50C-407E-A947-70E740481C1C}">
                <a14:useLocalDpi xmlns:a14="http://schemas.microsoft.com/office/drawing/2010/main" val="0"/>
              </a:ext>
            </a:extLst>
          </a:blip>
          <a:srcRect l="57979" r="16356" b="19981"/>
          <a:stretch/>
        </p:blipFill>
        <p:spPr>
          <a:xfrm rot="387261">
            <a:off x="344213" y="1541103"/>
            <a:ext cx="752071" cy="1437433"/>
          </a:xfrm>
          <a:prstGeom prst="rect">
            <a:avLst/>
          </a:prstGeom>
        </p:spPr>
      </p:pic>
    </p:spTree>
    <p:extLst>
      <p:ext uri="{BB962C8B-B14F-4D97-AF65-F5344CB8AC3E}">
        <p14:creationId xmlns:p14="http://schemas.microsoft.com/office/powerpoint/2010/main" val="12346840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21431-7854-41EC-1355-49729E3F53E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3F942B1-6303-BC89-024C-DB342D91803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263ED242-CACC-CA85-9EDA-FDB80F1344E9}"/>
              </a:ext>
            </a:extLst>
          </p:cNvPr>
          <p:cNvSpPr>
            <a:spLocks noGrp="1"/>
          </p:cNvSpPr>
          <p:nvPr>
            <p:ph type="title"/>
          </p:nvPr>
        </p:nvSpPr>
        <p:spPr>
          <a:xfrm>
            <a:off x="838200" y="365125"/>
            <a:ext cx="9473697" cy="1325563"/>
          </a:xfrm>
        </p:spPr>
        <p:txBody>
          <a:bodyPr/>
          <a:lstStyle/>
          <a:p>
            <a:r>
              <a:rPr lang="en-GB" dirty="0">
                <a:solidFill>
                  <a:srgbClr val="1891C3"/>
                </a:solidFill>
              </a:rPr>
              <a:t>Example with vaccination delays</a:t>
            </a:r>
          </a:p>
        </p:txBody>
      </p:sp>
      <p:sp>
        <p:nvSpPr>
          <p:cNvPr id="2" name="Espace réservé du numéro de diapositive 1">
            <a:extLst>
              <a:ext uri="{FF2B5EF4-FFF2-40B4-BE49-F238E27FC236}">
                <a16:creationId xmlns:a16="http://schemas.microsoft.com/office/drawing/2014/main" id="{0571A440-9DEC-818A-B84A-979310734A02}"/>
              </a:ext>
            </a:extLst>
          </p:cNvPr>
          <p:cNvSpPr>
            <a:spLocks noGrp="1"/>
          </p:cNvSpPr>
          <p:nvPr>
            <p:ph type="sldNum" sz="quarter" idx="12"/>
          </p:nvPr>
        </p:nvSpPr>
        <p:spPr/>
        <p:txBody>
          <a:bodyPr/>
          <a:lstStyle/>
          <a:p>
            <a:fld id="{6F3806FF-9E51-4331-BB90-F49EFA1FA4FC}" type="slidenum">
              <a:rPr lang="fr-FR" smtClean="0"/>
              <a:t>114</a:t>
            </a:fld>
            <a:endParaRPr lang="fr-FR"/>
          </a:p>
        </p:txBody>
      </p:sp>
      <p:sp>
        <p:nvSpPr>
          <p:cNvPr id="12" name="Content Placeholder 5">
            <a:extLst>
              <a:ext uri="{FF2B5EF4-FFF2-40B4-BE49-F238E27FC236}">
                <a16:creationId xmlns:a16="http://schemas.microsoft.com/office/drawing/2014/main" id="{912148F6-2194-1E33-FDB6-866F79E22BB2}"/>
              </a:ext>
            </a:extLst>
          </p:cNvPr>
          <p:cNvSpPr>
            <a:spLocks noGrp="1"/>
          </p:cNvSpPr>
          <p:nvPr>
            <p:ph idx="1"/>
          </p:nvPr>
        </p:nvSpPr>
        <p:spPr>
          <a:xfrm>
            <a:off x="838200" y="1690687"/>
            <a:ext cx="10397648" cy="5047379"/>
          </a:xfrm>
        </p:spPr>
        <p:txBody>
          <a:bodyPr>
            <a:normAutofit/>
          </a:bodyPr>
          <a:lstStyle/>
          <a:p>
            <a:r>
              <a:rPr lang="en-US" dirty="0"/>
              <a:t>To solve that:</a:t>
            </a:r>
          </a:p>
          <a:p>
            <a:pPr lvl="1"/>
            <a:r>
              <a:rPr lang="en-US" dirty="0"/>
              <a:t>I modelled how the vaccination delay would be among the other 10% of children</a:t>
            </a:r>
          </a:p>
          <a:p>
            <a:pPr lvl="1"/>
            <a:r>
              <a:rPr lang="en-US" dirty="0"/>
              <a:t>I assumed nearly everyone of them would be vaccinated fully (98%), and had significantly lower delays than other children (twice as low)</a:t>
            </a:r>
          </a:p>
          <a:p>
            <a:pPr lvl="1"/>
            <a:r>
              <a:rPr lang="en-US" dirty="0"/>
              <a:t>Made my results more credible: overestimation of average delays were marginal (a few days, at most)</a:t>
            </a:r>
          </a:p>
          <a:p>
            <a:r>
              <a:rPr lang="en-US" dirty="0"/>
              <a:t>Sensitivity analyses will require you to make assumptions:</a:t>
            </a:r>
          </a:p>
          <a:p>
            <a:pPr lvl="1"/>
            <a:r>
              <a:rPr lang="en-US" dirty="0"/>
              <a:t>You could make realistic assumptions to prove your point…</a:t>
            </a:r>
          </a:p>
          <a:p>
            <a:pPr lvl="1"/>
            <a:r>
              <a:rPr lang="en-US" dirty="0"/>
              <a:t>Or demonstrate it </a:t>
            </a:r>
            <a:r>
              <a:rPr lang="en-US" i="1" dirty="0"/>
              <a:t>ad absurdum</a:t>
            </a:r>
            <a:r>
              <a:rPr lang="en-US" dirty="0"/>
              <a:t>: make very unrealistic assumptions, if you observe the bias is not that strong, this will make your main results more compelling</a:t>
            </a:r>
          </a:p>
        </p:txBody>
      </p:sp>
      <p:sp>
        <p:nvSpPr>
          <p:cNvPr id="35" name="Ellipse 34">
            <a:extLst>
              <a:ext uri="{FF2B5EF4-FFF2-40B4-BE49-F238E27FC236}">
                <a16:creationId xmlns:a16="http://schemas.microsoft.com/office/drawing/2014/main" id="{D6FE6065-BF43-A4B3-9A77-E99D558E325D}"/>
              </a:ext>
            </a:extLst>
          </p:cNvPr>
          <p:cNvSpPr/>
          <p:nvPr/>
        </p:nvSpPr>
        <p:spPr>
          <a:xfrm rot="19800000">
            <a:off x="216288" y="249646"/>
            <a:ext cx="708765" cy="708765"/>
          </a:xfrm>
          <a:prstGeom prst="ellipse">
            <a:avLst/>
          </a:prstGeom>
          <a:noFill/>
          <a:ln w="38100">
            <a:solidFill>
              <a:srgbClr val="7F7D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7F7DB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10519464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6954B-EB67-1078-EA70-7FBC6428A7B7}"/>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20F95A6-5ACC-BE29-1322-3FD0B54CBFD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40468FF-87BA-DCD6-8D0C-85AFF11A6470}"/>
              </a:ext>
            </a:extLst>
          </p:cNvPr>
          <p:cNvSpPr>
            <a:spLocks noGrp="1"/>
          </p:cNvSpPr>
          <p:nvPr>
            <p:ph type="title"/>
          </p:nvPr>
        </p:nvSpPr>
        <p:spPr>
          <a:xfrm>
            <a:off x="838200" y="365125"/>
            <a:ext cx="10515600" cy="1325563"/>
          </a:xfrm>
        </p:spPr>
        <p:txBody>
          <a:bodyPr/>
          <a:lstStyle/>
          <a:p>
            <a:r>
              <a:rPr lang="en-GB" dirty="0">
                <a:solidFill>
                  <a:srgbClr val="1891C3"/>
                </a:solidFill>
              </a:rPr>
              <a:t>Recalculating indicators</a:t>
            </a:r>
          </a:p>
        </p:txBody>
      </p:sp>
      <p:sp>
        <p:nvSpPr>
          <p:cNvPr id="2" name="Espace réservé du numéro de diapositive 1">
            <a:extLst>
              <a:ext uri="{FF2B5EF4-FFF2-40B4-BE49-F238E27FC236}">
                <a16:creationId xmlns:a16="http://schemas.microsoft.com/office/drawing/2014/main" id="{02FCF0B4-0024-9B53-F793-1C2308EFAD9F}"/>
              </a:ext>
            </a:extLst>
          </p:cNvPr>
          <p:cNvSpPr>
            <a:spLocks noGrp="1"/>
          </p:cNvSpPr>
          <p:nvPr>
            <p:ph type="sldNum" sz="quarter" idx="12"/>
          </p:nvPr>
        </p:nvSpPr>
        <p:spPr/>
        <p:txBody>
          <a:bodyPr/>
          <a:lstStyle/>
          <a:p>
            <a:fld id="{6F3806FF-9E51-4331-BB90-F49EFA1FA4FC}" type="slidenum">
              <a:rPr lang="fr-FR" smtClean="0"/>
              <a:t>115</a:t>
            </a:fld>
            <a:endParaRPr lang="fr-FR"/>
          </a:p>
        </p:txBody>
      </p:sp>
      <p:sp>
        <p:nvSpPr>
          <p:cNvPr id="12" name="Content Placeholder 5">
            <a:extLst>
              <a:ext uri="{FF2B5EF4-FFF2-40B4-BE49-F238E27FC236}">
                <a16:creationId xmlns:a16="http://schemas.microsoft.com/office/drawing/2014/main" id="{29E5DAA7-9C0D-00AF-8D47-142331485649}"/>
              </a:ext>
            </a:extLst>
          </p:cNvPr>
          <p:cNvSpPr>
            <a:spLocks noGrp="1"/>
          </p:cNvSpPr>
          <p:nvPr>
            <p:ph idx="1"/>
          </p:nvPr>
        </p:nvSpPr>
        <p:spPr>
          <a:xfrm>
            <a:off x="838200" y="1934184"/>
            <a:ext cx="10397648" cy="4923816"/>
          </a:xfrm>
        </p:spPr>
        <p:txBody>
          <a:bodyPr>
            <a:normAutofit/>
          </a:bodyPr>
          <a:lstStyle/>
          <a:p>
            <a:r>
              <a:rPr lang="en-US" dirty="0"/>
              <a:t>You have probably been told countless times about </a:t>
            </a:r>
            <a:r>
              <a:rPr lang="en-US" dirty="0">
                <a:solidFill>
                  <a:srgbClr val="EB6E40"/>
                </a:solidFill>
              </a:rPr>
              <a:t>endogeneity</a:t>
            </a:r>
            <a:r>
              <a:rPr lang="en-US" dirty="0"/>
              <a:t> and how to solve this using </a:t>
            </a:r>
            <a:r>
              <a:rPr lang="en-US" dirty="0">
                <a:solidFill>
                  <a:srgbClr val="E76321"/>
                </a:solidFill>
              </a:rPr>
              <a:t>instrumental variables </a:t>
            </a:r>
            <a:r>
              <a:rPr lang="en-US" dirty="0"/>
              <a:t>that must satisfy the following conditions:</a:t>
            </a:r>
          </a:p>
          <a:p>
            <a:pPr lvl="1"/>
            <a:r>
              <a:rPr lang="en-US" dirty="0">
                <a:solidFill>
                  <a:srgbClr val="E76321"/>
                </a:solidFill>
              </a:rPr>
              <a:t>Exclusion restriction</a:t>
            </a:r>
            <a:r>
              <a:rPr lang="en-US" dirty="0"/>
              <a:t>: uncorrelated with the error term of the equation of interest (i.e. uncorrelated with the variable you don’t observe!)</a:t>
            </a:r>
          </a:p>
          <a:p>
            <a:pPr lvl="1"/>
            <a:r>
              <a:rPr lang="en-US" dirty="0">
                <a:solidFill>
                  <a:srgbClr val="E76321"/>
                </a:solidFill>
              </a:rPr>
              <a:t>Relevance</a:t>
            </a:r>
            <a:r>
              <a:rPr lang="en-US" dirty="0"/>
              <a:t>: strongly correlated with the endogenous variable</a:t>
            </a:r>
          </a:p>
          <a:p>
            <a:r>
              <a:rPr lang="en-US" dirty="0"/>
              <a:t>The point is this:</a:t>
            </a:r>
          </a:p>
          <a:p>
            <a:pPr lvl="1"/>
            <a:r>
              <a:rPr lang="en-US" dirty="0"/>
              <a:t>You use this variable in an equation to “recalculate” the endogenous variable in such a way that it is not correlated to the omitted variable (or free of measurement error)</a:t>
            </a:r>
          </a:p>
        </p:txBody>
      </p:sp>
      <p:sp>
        <p:nvSpPr>
          <p:cNvPr id="35" name="Ellipse 34">
            <a:extLst>
              <a:ext uri="{FF2B5EF4-FFF2-40B4-BE49-F238E27FC236}">
                <a16:creationId xmlns:a16="http://schemas.microsoft.com/office/drawing/2014/main" id="{E43ECEC0-3234-0347-4FBE-433D276DFE2D}"/>
              </a:ext>
            </a:extLst>
          </p:cNvPr>
          <p:cNvSpPr/>
          <p:nvPr/>
        </p:nvSpPr>
        <p:spPr>
          <a:xfrm rot="19800000">
            <a:off x="216288" y="249646"/>
            <a:ext cx="708765" cy="708765"/>
          </a:xfrm>
          <a:prstGeom prst="ellipse">
            <a:avLst/>
          </a:prstGeom>
          <a:noFill/>
          <a:ln w="38100">
            <a:solidFill>
              <a:srgbClr val="7F7D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7F7DB0"/>
                </a:solidFill>
                <a:latin typeface="Source Sans Pro" panose="020B0503030403020204" pitchFamily="34" charset="0"/>
                <a:ea typeface="Source Sans Pro" panose="020B0503030403020204" pitchFamily="34" charset="0"/>
              </a:rPr>
              <a:t>5</a:t>
            </a:r>
          </a:p>
        </p:txBody>
      </p:sp>
    </p:spTree>
    <p:extLst>
      <p:ext uri="{BB962C8B-B14F-4D97-AF65-F5344CB8AC3E}">
        <p14:creationId xmlns:p14="http://schemas.microsoft.com/office/powerpoint/2010/main" val="15629960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88262-349C-DB37-D6CA-0717B9E29FC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5100A5E-B1C4-5ECA-2D37-2BF2B5C578C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F596D3D-6000-2456-5700-73203086BF12}"/>
              </a:ext>
            </a:extLst>
          </p:cNvPr>
          <p:cNvSpPr>
            <a:spLocks noGrp="1"/>
          </p:cNvSpPr>
          <p:nvPr>
            <p:ph type="title"/>
          </p:nvPr>
        </p:nvSpPr>
        <p:spPr>
          <a:xfrm>
            <a:off x="838200" y="365125"/>
            <a:ext cx="10515600" cy="1325563"/>
          </a:xfrm>
        </p:spPr>
        <p:txBody>
          <a:bodyPr/>
          <a:lstStyle/>
          <a:p>
            <a:r>
              <a:rPr lang="en-US" dirty="0"/>
              <a:t>That proxy example again</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A81B5253-98E5-1CA3-581C-F4D46EAFD0AF}"/>
              </a:ext>
            </a:extLst>
          </p:cNvPr>
          <p:cNvSpPr>
            <a:spLocks noGrp="1"/>
          </p:cNvSpPr>
          <p:nvPr>
            <p:ph type="sldNum" sz="quarter" idx="12"/>
          </p:nvPr>
        </p:nvSpPr>
        <p:spPr/>
        <p:txBody>
          <a:bodyPr/>
          <a:lstStyle/>
          <a:p>
            <a:fld id="{6F3806FF-9E51-4331-BB90-F49EFA1FA4FC}" type="slidenum">
              <a:rPr lang="fr-FR" smtClean="0"/>
              <a:t>116</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EBAD5339-6F61-0D69-9C43-49FAAE3AE3D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68" r="-1"/>
          <a:stretch/>
        </p:blipFill>
        <p:spPr>
          <a:xfrm>
            <a:off x="1351186" y="1774493"/>
            <a:ext cx="5928446" cy="1944990"/>
          </a:xfrm>
          <a:prstGeom prst="rect">
            <a:avLst/>
          </a:prstGeom>
        </p:spPr>
      </p:pic>
      <p:sp>
        <p:nvSpPr>
          <p:cNvPr id="8" name="Content Placeholder 5">
            <a:extLst>
              <a:ext uri="{FF2B5EF4-FFF2-40B4-BE49-F238E27FC236}">
                <a16:creationId xmlns:a16="http://schemas.microsoft.com/office/drawing/2014/main" id="{D8E06B29-7164-4025-3FE8-B87297B989EF}"/>
              </a:ext>
            </a:extLst>
          </p:cNvPr>
          <p:cNvSpPr>
            <a:spLocks noGrp="1"/>
          </p:cNvSpPr>
          <p:nvPr>
            <p:ph idx="1"/>
          </p:nvPr>
        </p:nvSpPr>
        <p:spPr>
          <a:xfrm>
            <a:off x="838200" y="3803288"/>
            <a:ext cx="10397648" cy="3054712"/>
          </a:xfrm>
        </p:spPr>
        <p:txBody>
          <a:bodyPr>
            <a:normAutofit lnSpcReduction="10000"/>
          </a:bodyPr>
          <a:lstStyle/>
          <a:p>
            <a:r>
              <a:rPr lang="en-US" dirty="0"/>
              <a:t>The solution here is to recreate the proxy respondent variable</a:t>
            </a:r>
          </a:p>
          <a:p>
            <a:pPr lvl="1"/>
            <a:r>
              <a:rPr lang="en-US" dirty="0"/>
              <a:t>The way to do so is to predict it using variables that are strongly associated with it (</a:t>
            </a:r>
            <a:r>
              <a:rPr lang="en-US" dirty="0">
                <a:solidFill>
                  <a:srgbClr val="E76321"/>
                </a:solidFill>
              </a:rPr>
              <a:t>relevance</a:t>
            </a:r>
            <a:r>
              <a:rPr lang="en-US" dirty="0"/>
              <a:t>), but that are not determined by the unobserved health status (</a:t>
            </a:r>
            <a:r>
              <a:rPr lang="en-US" dirty="0">
                <a:solidFill>
                  <a:srgbClr val="E76321"/>
                </a:solidFill>
              </a:rPr>
              <a:t>exclusion restriction</a:t>
            </a:r>
            <a:r>
              <a:rPr lang="en-US" dirty="0"/>
              <a:t>)</a:t>
            </a:r>
          </a:p>
          <a:p>
            <a:r>
              <a:rPr lang="en-US" dirty="0"/>
              <a:t>If done correctly, the new proxy respondent variable will be independent of the effect of the unobserved health status</a:t>
            </a:r>
          </a:p>
          <a:p>
            <a:pPr lvl="1"/>
            <a:r>
              <a:rPr lang="en-US" dirty="0"/>
              <a:t>The coefficient for proxy respondent will be unbiased (or at least, not affected by the health </a:t>
            </a:r>
            <a:r>
              <a:rPr lang="en-US" dirty="0" err="1"/>
              <a:t>statut</a:t>
            </a:r>
            <a:r>
              <a:rPr lang="en-US" dirty="0"/>
              <a:t>)</a:t>
            </a:r>
          </a:p>
        </p:txBody>
      </p:sp>
      <p:pic>
        <p:nvPicPr>
          <p:cNvPr id="13" name="Graphique 12" descr="Fermer avec un remplissage uni">
            <a:extLst>
              <a:ext uri="{FF2B5EF4-FFF2-40B4-BE49-F238E27FC236}">
                <a16:creationId xmlns:a16="http://schemas.microsoft.com/office/drawing/2014/main" id="{9DE1343B-12EA-76D4-275A-537A44AA1E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71637">
            <a:off x="4512036" y="2556586"/>
            <a:ext cx="365947" cy="365947"/>
          </a:xfrm>
          <a:prstGeom prst="rect">
            <a:avLst/>
          </a:prstGeom>
        </p:spPr>
      </p:pic>
    </p:spTree>
    <p:extLst>
      <p:ext uri="{BB962C8B-B14F-4D97-AF65-F5344CB8AC3E}">
        <p14:creationId xmlns:p14="http://schemas.microsoft.com/office/powerpoint/2010/main" val="121552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90E6-B5A5-B7CA-6BE1-2FB8E7ABEC3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64102D4-E51A-37F4-5A6A-1AD435FCC1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31CE96ED-2620-B6C3-2A36-0187EB440BFE}"/>
              </a:ext>
            </a:extLst>
          </p:cNvPr>
          <p:cNvSpPr>
            <a:spLocks noGrp="1"/>
          </p:cNvSpPr>
          <p:nvPr>
            <p:ph type="title"/>
          </p:nvPr>
        </p:nvSpPr>
        <p:spPr>
          <a:xfrm>
            <a:off x="838200" y="365125"/>
            <a:ext cx="10515600" cy="1325563"/>
          </a:xfrm>
        </p:spPr>
        <p:txBody>
          <a:bodyPr/>
          <a:lstStyle/>
          <a:p>
            <a:r>
              <a:rPr lang="en-GB" dirty="0">
                <a:solidFill>
                  <a:srgbClr val="1891C3"/>
                </a:solidFill>
              </a:rPr>
              <a:t>Other advanced methods</a:t>
            </a:r>
          </a:p>
        </p:txBody>
      </p:sp>
      <p:sp>
        <p:nvSpPr>
          <p:cNvPr id="2" name="Espace réservé du numéro de diapositive 1">
            <a:extLst>
              <a:ext uri="{FF2B5EF4-FFF2-40B4-BE49-F238E27FC236}">
                <a16:creationId xmlns:a16="http://schemas.microsoft.com/office/drawing/2014/main" id="{C8CD5B1D-C5DD-53F9-1C02-929319EE07A0}"/>
              </a:ext>
            </a:extLst>
          </p:cNvPr>
          <p:cNvSpPr>
            <a:spLocks noGrp="1"/>
          </p:cNvSpPr>
          <p:nvPr>
            <p:ph type="sldNum" sz="quarter" idx="12"/>
          </p:nvPr>
        </p:nvSpPr>
        <p:spPr/>
        <p:txBody>
          <a:bodyPr/>
          <a:lstStyle/>
          <a:p>
            <a:fld id="{6F3806FF-9E51-4331-BB90-F49EFA1FA4FC}" type="slidenum">
              <a:rPr lang="fr-FR" smtClean="0"/>
              <a:t>117</a:t>
            </a:fld>
            <a:endParaRPr lang="fr-FR"/>
          </a:p>
        </p:txBody>
      </p:sp>
      <p:sp>
        <p:nvSpPr>
          <p:cNvPr id="12" name="Content Placeholder 5">
            <a:extLst>
              <a:ext uri="{FF2B5EF4-FFF2-40B4-BE49-F238E27FC236}">
                <a16:creationId xmlns:a16="http://schemas.microsoft.com/office/drawing/2014/main" id="{972AE16E-C1EE-231E-2327-619A51EA560A}"/>
              </a:ext>
            </a:extLst>
          </p:cNvPr>
          <p:cNvSpPr>
            <a:spLocks noGrp="1"/>
          </p:cNvSpPr>
          <p:nvPr>
            <p:ph idx="1"/>
          </p:nvPr>
        </p:nvSpPr>
        <p:spPr>
          <a:xfrm>
            <a:off x="838200" y="1934184"/>
            <a:ext cx="10397648" cy="4923816"/>
          </a:xfrm>
        </p:spPr>
        <p:txBody>
          <a:bodyPr>
            <a:normAutofit/>
          </a:bodyPr>
          <a:lstStyle/>
          <a:p>
            <a:r>
              <a:rPr lang="en-US" dirty="0"/>
              <a:t>A few you could look into, when you gain more experience:</a:t>
            </a:r>
          </a:p>
          <a:p>
            <a:pPr lvl="1"/>
            <a:r>
              <a:rPr lang="en-US" dirty="0"/>
              <a:t>Probabilistic bias analysis: use simulations to estimate a bias parameter</a:t>
            </a:r>
          </a:p>
          <a:p>
            <a:pPr lvl="1"/>
            <a:r>
              <a:rPr lang="en-US" dirty="0"/>
              <a:t>Structural equation modelling (SEM): if you have a full theoretical model, SEM can be used to represent (and confirm) more complex causal relations among multiple variable (including latent ones)</a:t>
            </a:r>
          </a:p>
        </p:txBody>
      </p:sp>
      <p:sp>
        <p:nvSpPr>
          <p:cNvPr id="35" name="Ellipse 34">
            <a:extLst>
              <a:ext uri="{FF2B5EF4-FFF2-40B4-BE49-F238E27FC236}">
                <a16:creationId xmlns:a16="http://schemas.microsoft.com/office/drawing/2014/main" id="{25877425-0847-D646-E67A-6C6A3647EB0D}"/>
              </a:ext>
            </a:extLst>
          </p:cNvPr>
          <p:cNvSpPr/>
          <p:nvPr/>
        </p:nvSpPr>
        <p:spPr>
          <a:xfrm rot="19800000">
            <a:off x="216288" y="249646"/>
            <a:ext cx="708765" cy="708765"/>
          </a:xfrm>
          <a:prstGeom prst="ellipse">
            <a:avLst/>
          </a:prstGeom>
          <a:noFill/>
          <a:ln w="38100">
            <a:solidFill>
              <a:srgbClr val="7F7D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7F7DB0"/>
                </a:solidFill>
                <a:latin typeface="Source Sans Pro" panose="020B0503030403020204" pitchFamily="34" charset="0"/>
                <a:ea typeface="Source Sans Pro" panose="020B0503030403020204" pitchFamily="34" charset="0"/>
              </a:rPr>
              <a:t>6</a:t>
            </a:r>
          </a:p>
        </p:txBody>
      </p:sp>
      <p:pic>
        <p:nvPicPr>
          <p:cNvPr id="6" name="Picture 5" descr="A diagram of a performance&#10;&#10;Description automatically generated">
            <a:extLst>
              <a:ext uri="{FF2B5EF4-FFF2-40B4-BE49-F238E27FC236}">
                <a16:creationId xmlns:a16="http://schemas.microsoft.com/office/drawing/2014/main" id="{8B40EFD4-3757-78E0-5AE3-8930678E000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9829" y="4052163"/>
            <a:ext cx="4177217" cy="2486749"/>
          </a:xfrm>
          <a:prstGeom prst="rect">
            <a:avLst/>
          </a:prstGeom>
        </p:spPr>
      </p:pic>
    </p:spTree>
    <p:extLst>
      <p:ext uri="{BB962C8B-B14F-4D97-AF65-F5344CB8AC3E}">
        <p14:creationId xmlns:p14="http://schemas.microsoft.com/office/powerpoint/2010/main" val="37356882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B18F0-7459-E8D7-3CA4-BD04EB1AF017}"/>
            </a:ext>
          </a:extLst>
        </p:cNvPr>
        <p:cNvGrpSpPr/>
        <p:nvPr/>
      </p:nvGrpSpPr>
      <p:grpSpPr>
        <a:xfrm>
          <a:off x="0" y="0"/>
          <a:ext cx="0" cy="0"/>
          <a:chOff x="0" y="0"/>
          <a:chExt cx="0" cy="0"/>
        </a:xfrm>
      </p:grpSpPr>
      <p:pic>
        <p:nvPicPr>
          <p:cNvPr id="30" name="Video 29" title="Blue aurora borealis">
            <a:hlinkClick r:id="" action="ppaction://media"/>
            <a:extLst>
              <a:ext uri="{FF2B5EF4-FFF2-40B4-BE49-F238E27FC236}">
                <a16:creationId xmlns:a16="http://schemas.microsoft.com/office/drawing/2014/main" id="{49352B67-CBAB-1A96-359D-D68851D4A7B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69030" y="3136182"/>
            <a:ext cx="5822969" cy="3275420"/>
          </a:xfrm>
          <a:prstGeom prst="rect">
            <a:avLst/>
          </a:prstGeom>
        </p:spPr>
      </p:pic>
      <p:pic>
        <p:nvPicPr>
          <p:cNvPr id="28" name="Video 27" title="Volcano erupting">
            <a:hlinkClick r:id="" action="ppaction://media"/>
            <a:extLst>
              <a:ext uri="{FF2B5EF4-FFF2-40B4-BE49-F238E27FC236}">
                <a16:creationId xmlns:a16="http://schemas.microsoft.com/office/drawing/2014/main" id="{2BB7AB00-53F7-0A30-3B24-E04A7ED8705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 y="3002619"/>
            <a:ext cx="6137520" cy="3855382"/>
          </a:xfrm>
          <a:prstGeom prst="rect">
            <a:avLst/>
          </a:prstGeom>
        </p:spPr>
      </p:pic>
      <p:pic>
        <p:nvPicPr>
          <p:cNvPr id="24" name="Picture 23" descr="Business woman cheering one hand">
            <a:extLst>
              <a:ext uri="{FF2B5EF4-FFF2-40B4-BE49-F238E27FC236}">
                <a16:creationId xmlns:a16="http://schemas.microsoft.com/office/drawing/2014/main" id="{5F7B0E59-1E18-75D2-C1C5-9BE0D6860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30707">
            <a:off x="-347077" y="5286173"/>
            <a:ext cx="1126736" cy="4183223"/>
          </a:xfrm>
          <a:prstGeom prst="rect">
            <a:avLst/>
          </a:prstGeom>
        </p:spPr>
      </p:pic>
      <p:pic>
        <p:nvPicPr>
          <p:cNvPr id="11" name="Picture 10" descr="Young businessman cheering two hands">
            <a:extLst>
              <a:ext uri="{FF2B5EF4-FFF2-40B4-BE49-F238E27FC236}">
                <a16:creationId xmlns:a16="http://schemas.microsoft.com/office/drawing/2014/main" id="{A9C1F142-E069-4D99-B237-F45BC07A38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107600">
            <a:off x="5099705" y="5253713"/>
            <a:ext cx="820426" cy="2570395"/>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DE8C528F-BCD7-0D43-9F9A-6140597BECDC}"/>
              </a:ext>
            </a:extLst>
          </p:cNvPr>
          <p:cNvPicPr>
            <a:picLocks noChangeAspect="1"/>
          </p:cNvPicPr>
          <p:nvPr/>
        </p:nvPicPr>
        <p:blipFill>
          <a:blip r:embed="rId11">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235B9B5-E451-7AD5-8537-864B2BF5F81E}"/>
              </a:ext>
            </a:extLst>
          </p:cNvPr>
          <p:cNvSpPr>
            <a:spLocks noGrp="1"/>
          </p:cNvSpPr>
          <p:nvPr>
            <p:ph type="title"/>
          </p:nvPr>
        </p:nvSpPr>
        <p:spPr>
          <a:xfrm>
            <a:off x="838200" y="365125"/>
            <a:ext cx="10515600" cy="1325563"/>
          </a:xfrm>
        </p:spPr>
        <p:txBody>
          <a:bodyPr/>
          <a:lstStyle/>
          <a:p>
            <a:r>
              <a:rPr lang="en-US" dirty="0"/>
              <a:t>Statistical inference? In 2024? lol</a:t>
            </a:r>
            <a:endParaRPr lang="en-GB" dirty="0">
              <a:solidFill>
                <a:srgbClr val="1891C3"/>
              </a:solidFill>
            </a:endParaRPr>
          </a:p>
        </p:txBody>
      </p:sp>
      <p:sp>
        <p:nvSpPr>
          <p:cNvPr id="6" name="Content Placeholder 5">
            <a:extLst>
              <a:ext uri="{FF2B5EF4-FFF2-40B4-BE49-F238E27FC236}">
                <a16:creationId xmlns:a16="http://schemas.microsoft.com/office/drawing/2014/main" id="{4C98BC26-1BF3-96B8-ACE7-E5A77A56B59D}"/>
              </a:ext>
            </a:extLst>
          </p:cNvPr>
          <p:cNvSpPr>
            <a:spLocks noGrp="1"/>
          </p:cNvSpPr>
          <p:nvPr>
            <p:ph idx="1"/>
          </p:nvPr>
        </p:nvSpPr>
        <p:spPr>
          <a:xfrm>
            <a:off x="838200" y="1775829"/>
            <a:ext cx="10397648" cy="909600"/>
          </a:xfrm>
        </p:spPr>
        <p:txBody>
          <a:bodyPr>
            <a:normAutofit fontScale="92500"/>
          </a:bodyPr>
          <a:lstStyle/>
          <a:p>
            <a:pPr marL="0" indent="0">
              <a:buNone/>
            </a:pPr>
            <a:r>
              <a:rPr lang="en-US" dirty="0">
                <a:latin typeface="Esteban" panose="020B0604020202020204" charset="0"/>
              </a:rPr>
              <a:t>“But Dimitri, </a:t>
            </a:r>
            <a:r>
              <a:rPr lang="en-US" dirty="0" err="1">
                <a:latin typeface="Esteban" panose="020B0604020202020204" charset="0"/>
              </a:rPr>
              <a:t>idc</a:t>
            </a:r>
            <a:r>
              <a:rPr lang="en-US" dirty="0">
                <a:latin typeface="Esteban" panose="020B0604020202020204" charset="0"/>
              </a:rPr>
              <a:t> about coefficients, I just want accurate predictions and HUGE metrics. So that involves INCLUDING. EVERY. VARIABLE”</a:t>
            </a:r>
          </a:p>
        </p:txBody>
      </p:sp>
      <p:sp>
        <p:nvSpPr>
          <p:cNvPr id="2" name="Espace réservé du numéro de diapositive 1">
            <a:extLst>
              <a:ext uri="{FF2B5EF4-FFF2-40B4-BE49-F238E27FC236}">
                <a16:creationId xmlns:a16="http://schemas.microsoft.com/office/drawing/2014/main" id="{0D26796F-F702-D406-53C1-11B6F9E66AE1}"/>
              </a:ext>
            </a:extLst>
          </p:cNvPr>
          <p:cNvSpPr>
            <a:spLocks noGrp="1"/>
          </p:cNvSpPr>
          <p:nvPr>
            <p:ph type="sldNum" sz="quarter" idx="12"/>
          </p:nvPr>
        </p:nvSpPr>
        <p:spPr/>
        <p:txBody>
          <a:bodyPr/>
          <a:lstStyle/>
          <a:p>
            <a:fld id="{6F3806FF-9E51-4331-BB90-F49EFA1FA4FC}" type="slidenum">
              <a:rPr lang="fr-FR" smtClean="0"/>
              <a:t>118</a:t>
            </a:fld>
            <a:endParaRPr lang="fr-FR" dirty="0"/>
          </a:p>
        </p:txBody>
      </p:sp>
      <p:pic>
        <p:nvPicPr>
          <p:cNvPr id="10" name="Image 9" descr="Une image contenant texte, ligne, diagramme, Police&#10;&#10;Description générée automatiquement">
            <a:extLst>
              <a:ext uri="{FF2B5EF4-FFF2-40B4-BE49-F238E27FC236}">
                <a16:creationId xmlns:a16="http://schemas.microsoft.com/office/drawing/2014/main" id="{661A1F72-A83F-084E-CA08-0927444EB1C8}"/>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r="60816"/>
          <a:stretch/>
        </p:blipFill>
        <p:spPr>
          <a:xfrm>
            <a:off x="6258228" y="3028700"/>
            <a:ext cx="3425268" cy="3490384"/>
          </a:xfrm>
          <a:prstGeom prst="rect">
            <a:avLst/>
          </a:prstGeom>
        </p:spPr>
      </p:pic>
      <p:sp>
        <p:nvSpPr>
          <p:cNvPr id="12" name="ZoneTexte 11">
            <a:extLst>
              <a:ext uri="{FF2B5EF4-FFF2-40B4-BE49-F238E27FC236}">
                <a16:creationId xmlns:a16="http://schemas.microsoft.com/office/drawing/2014/main" id="{5A5B13AD-8021-BAC8-0E5C-4BF8C88FF198}"/>
              </a:ext>
            </a:extLst>
          </p:cNvPr>
          <p:cNvSpPr txBox="1"/>
          <p:nvPr/>
        </p:nvSpPr>
        <p:spPr>
          <a:xfrm>
            <a:off x="9235440" y="4533579"/>
            <a:ext cx="1347854" cy="1107996"/>
          </a:xfrm>
          <a:prstGeom prst="rect">
            <a:avLst/>
          </a:prstGeom>
          <a:noFill/>
        </p:spPr>
        <p:txBody>
          <a:bodyPr wrap="square">
            <a:spAutoFit/>
          </a:bodyPr>
          <a:lstStyle/>
          <a:p>
            <a:r>
              <a:rPr lang="fr-FR" sz="6600" dirty="0"/>
              <a:t>🚀 </a:t>
            </a:r>
          </a:p>
        </p:txBody>
      </p:sp>
      <p:sp>
        <p:nvSpPr>
          <p:cNvPr id="14" name="ZoneTexte 13">
            <a:extLst>
              <a:ext uri="{FF2B5EF4-FFF2-40B4-BE49-F238E27FC236}">
                <a16:creationId xmlns:a16="http://schemas.microsoft.com/office/drawing/2014/main" id="{8C0FA9E4-FDF7-8761-C82B-E4E88AC3450C}"/>
              </a:ext>
            </a:extLst>
          </p:cNvPr>
          <p:cNvSpPr txBox="1"/>
          <p:nvPr/>
        </p:nvSpPr>
        <p:spPr>
          <a:xfrm rot="18722917">
            <a:off x="7376391" y="3693410"/>
            <a:ext cx="1954530" cy="369332"/>
          </a:xfrm>
          <a:prstGeom prst="rect">
            <a:avLst/>
          </a:prstGeom>
          <a:noFill/>
        </p:spPr>
        <p:txBody>
          <a:bodyPr wrap="square">
            <a:spAutoFit/>
          </a:bodyPr>
          <a:lstStyle/>
          <a:p>
            <a:r>
              <a:rPr lang="fr-FR" dirty="0"/>
              <a:t>💸 💸 💸 💸 💸</a:t>
            </a:r>
          </a:p>
        </p:txBody>
      </p:sp>
      <p:pic>
        <p:nvPicPr>
          <p:cNvPr id="16" name="Image 15" descr="Un jeune garçon qui court">
            <a:extLst>
              <a:ext uri="{FF2B5EF4-FFF2-40B4-BE49-F238E27FC236}">
                <a16:creationId xmlns:a16="http://schemas.microsoft.com/office/drawing/2014/main" id="{211F6EAD-DF21-2674-D3B0-DA1A54D21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91865">
            <a:off x="9903680" y="3387410"/>
            <a:ext cx="530556" cy="1887556"/>
          </a:xfrm>
          <a:prstGeom prst="rect">
            <a:avLst/>
          </a:prstGeom>
        </p:spPr>
      </p:pic>
      <p:sp>
        <p:nvSpPr>
          <p:cNvPr id="18" name="ZoneTexte 17">
            <a:extLst>
              <a:ext uri="{FF2B5EF4-FFF2-40B4-BE49-F238E27FC236}">
                <a16:creationId xmlns:a16="http://schemas.microsoft.com/office/drawing/2014/main" id="{A3B78A60-6D66-071C-543F-5D6F1D86F98F}"/>
              </a:ext>
            </a:extLst>
          </p:cNvPr>
          <p:cNvSpPr txBox="1"/>
          <p:nvPr/>
        </p:nvSpPr>
        <p:spPr>
          <a:xfrm>
            <a:off x="6199508" y="3221381"/>
            <a:ext cx="409194" cy="461665"/>
          </a:xfrm>
          <a:prstGeom prst="rect">
            <a:avLst/>
          </a:prstGeom>
          <a:noFill/>
        </p:spPr>
        <p:txBody>
          <a:bodyPr wrap="square">
            <a:spAutoFit/>
          </a:bodyPr>
          <a:lstStyle/>
          <a:p>
            <a:r>
              <a:rPr lang="fr-FR" sz="2400" dirty="0"/>
              <a:t>💸</a:t>
            </a:r>
          </a:p>
        </p:txBody>
      </p:sp>
      <p:sp>
        <p:nvSpPr>
          <p:cNvPr id="20" name="ZoneTexte 19">
            <a:extLst>
              <a:ext uri="{FF2B5EF4-FFF2-40B4-BE49-F238E27FC236}">
                <a16:creationId xmlns:a16="http://schemas.microsoft.com/office/drawing/2014/main" id="{61ED4F38-A097-65F9-D800-9D29B138E882}"/>
              </a:ext>
            </a:extLst>
          </p:cNvPr>
          <p:cNvSpPr txBox="1"/>
          <p:nvPr/>
        </p:nvSpPr>
        <p:spPr>
          <a:xfrm>
            <a:off x="8753094" y="6034796"/>
            <a:ext cx="482346" cy="461665"/>
          </a:xfrm>
          <a:prstGeom prst="rect">
            <a:avLst/>
          </a:prstGeom>
          <a:noFill/>
        </p:spPr>
        <p:txBody>
          <a:bodyPr wrap="square">
            <a:spAutoFit/>
          </a:bodyPr>
          <a:lstStyle/>
          <a:p>
            <a:r>
              <a:rPr lang="fr-FR" sz="2400" dirty="0"/>
              <a:t>💸</a:t>
            </a:r>
          </a:p>
        </p:txBody>
      </p:sp>
      <p:grpSp>
        <p:nvGrpSpPr>
          <p:cNvPr id="23" name="Groupe 22">
            <a:extLst>
              <a:ext uri="{FF2B5EF4-FFF2-40B4-BE49-F238E27FC236}">
                <a16:creationId xmlns:a16="http://schemas.microsoft.com/office/drawing/2014/main" id="{48FBCFCC-A7EB-E9B7-9A9C-DC74F55E3D5C}"/>
              </a:ext>
            </a:extLst>
          </p:cNvPr>
          <p:cNvGrpSpPr/>
          <p:nvPr/>
        </p:nvGrpSpPr>
        <p:grpSpPr>
          <a:xfrm>
            <a:off x="287538" y="3221381"/>
            <a:ext cx="5871501" cy="3364446"/>
            <a:chOff x="351141" y="3282049"/>
            <a:chExt cx="5871501" cy="3364446"/>
          </a:xfrm>
        </p:grpSpPr>
        <p:pic>
          <p:nvPicPr>
            <p:cNvPr id="21" name="Image 20">
              <a:extLst>
                <a:ext uri="{FF2B5EF4-FFF2-40B4-BE49-F238E27FC236}">
                  <a16:creationId xmlns:a16="http://schemas.microsoft.com/office/drawing/2014/main" id="{2032E5F5-FE54-FDD1-A0AB-31315AA90C4B}"/>
                </a:ext>
              </a:extLst>
            </p:cNvPr>
            <p:cNvPicPr>
              <a:picLocks noChangeAspect="1"/>
            </p:cNvPicPr>
            <p:nvPr/>
          </p:nvPicPr>
          <p:blipFill>
            <a:blip r:embed="rId14">
              <a:clrChange>
                <a:clrFrom>
                  <a:srgbClr val="F8F8F8"/>
                </a:clrFrom>
                <a:clrTo>
                  <a:srgbClr val="F8F8F8">
                    <a:alpha val="0"/>
                  </a:srgbClr>
                </a:clrTo>
              </a:clrChange>
            </a:blip>
            <a:stretch>
              <a:fillRect/>
            </a:stretch>
          </p:blipFill>
          <p:spPr>
            <a:xfrm>
              <a:off x="351141" y="3282049"/>
              <a:ext cx="3588549" cy="2950319"/>
            </a:xfrm>
            <a:prstGeom prst="rect">
              <a:avLst/>
            </a:prstGeom>
          </p:spPr>
        </p:pic>
        <p:pic>
          <p:nvPicPr>
            <p:cNvPr id="22" name="Image 21">
              <a:extLst>
                <a:ext uri="{FF2B5EF4-FFF2-40B4-BE49-F238E27FC236}">
                  <a16:creationId xmlns:a16="http://schemas.microsoft.com/office/drawing/2014/main" id="{281DA0CF-FADB-1A60-FD7E-7277344E0290}"/>
                </a:ext>
              </a:extLst>
            </p:cNvPr>
            <p:cNvPicPr>
              <a:picLocks noChangeAspect="1"/>
            </p:cNvPicPr>
            <p:nvPr/>
          </p:nvPicPr>
          <p:blipFill>
            <a:blip r:embed="rId14">
              <a:clrChange>
                <a:clrFrom>
                  <a:srgbClr val="F8F8F8"/>
                </a:clrFrom>
                <a:clrTo>
                  <a:srgbClr val="F8F8F8">
                    <a:alpha val="0"/>
                  </a:srgbClr>
                </a:clrTo>
              </a:clrChange>
            </a:blip>
            <a:stretch>
              <a:fillRect/>
            </a:stretch>
          </p:blipFill>
          <p:spPr>
            <a:xfrm>
              <a:off x="2634093" y="3672193"/>
              <a:ext cx="3588549" cy="2974302"/>
            </a:xfrm>
            <a:prstGeom prst="rect">
              <a:avLst/>
            </a:prstGeom>
          </p:spPr>
        </p:pic>
      </p:grpSp>
      <p:sp>
        <p:nvSpPr>
          <p:cNvPr id="3" name="Étoile : 5 branches 2">
            <a:extLst>
              <a:ext uri="{FF2B5EF4-FFF2-40B4-BE49-F238E27FC236}">
                <a16:creationId xmlns:a16="http://schemas.microsoft.com/office/drawing/2014/main" id="{4C73FE2D-3D0E-0482-9CA8-DBBDAC100BB7}"/>
              </a:ext>
            </a:extLst>
          </p:cNvPr>
          <p:cNvSpPr/>
          <p:nvPr/>
        </p:nvSpPr>
        <p:spPr>
          <a:xfrm>
            <a:off x="8511309" y="4287605"/>
            <a:ext cx="1243313" cy="1518079"/>
          </a:xfrm>
          <a:prstGeom prst="star5">
            <a:avLst>
              <a:gd name="adj" fmla="val 24546"/>
              <a:gd name="hf" fmla="val 105146"/>
              <a:gd name="vf" fmla="val 110557"/>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extBox 25">
            <a:extLst>
              <a:ext uri="{FF2B5EF4-FFF2-40B4-BE49-F238E27FC236}">
                <a16:creationId xmlns:a16="http://schemas.microsoft.com/office/drawing/2014/main" id="{54D11B9A-CD8B-32D6-6128-FEBF9F2D1712}"/>
              </a:ext>
            </a:extLst>
          </p:cNvPr>
          <p:cNvSpPr txBox="1"/>
          <p:nvPr/>
        </p:nvSpPr>
        <p:spPr>
          <a:xfrm rot="19599800">
            <a:off x="10525864" y="2187806"/>
            <a:ext cx="1583597" cy="461665"/>
          </a:xfrm>
          <a:prstGeom prst="rect">
            <a:avLst/>
          </a:prstGeom>
          <a:noFill/>
        </p:spPr>
        <p:txBody>
          <a:bodyPr wrap="square">
            <a:spAutoFit/>
          </a:bodyPr>
          <a:lstStyle/>
          <a:p>
            <a:r>
              <a:rPr lang="en-GB" sz="2400" dirty="0"/>
              <a:t>😤😤😤</a:t>
            </a:r>
          </a:p>
        </p:txBody>
      </p:sp>
    </p:spTree>
    <p:extLst>
      <p:ext uri="{BB962C8B-B14F-4D97-AF65-F5344CB8AC3E}">
        <p14:creationId xmlns:p14="http://schemas.microsoft.com/office/powerpoint/2010/main" val="280880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467" fill="hold"/>
                                        <p:tgtEl>
                                          <p:spTgt spid="30"/>
                                        </p:tgtEl>
                                      </p:cBhvr>
                                    </p:cmd>
                                  </p:childTnLst>
                                </p:cTn>
                              </p:par>
                              <p:par>
                                <p:cTn id="7" presetID="1" presetClass="mediacall" presetSubtype="0" fill="hold" nodeType="withEffect">
                                  <p:stCondLst>
                                    <p:cond delay="0"/>
                                  </p:stCondLst>
                                  <p:childTnLst>
                                    <p:cmd type="call" cmd="playFrom(0.0)">
                                      <p:cBhvr>
                                        <p:cTn id="8" dur="992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8"/>
                </p:tgtEl>
              </p:cMediaNode>
            </p:video>
            <p:seq concurrent="1" nextAc="seek">
              <p:cTn id="10" restart="whenNotActive" fill="hold" evtFilter="cancelBubble" nodeType="interactiveSeq">
                <p:stCondLst>
                  <p:cond evt="onClick" delay="0">
                    <p:tgtEl>
                      <p:spTgt spid="2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8"/>
                                        </p:tgtEl>
                                      </p:cBhvr>
                                    </p:cmd>
                                  </p:childTnLst>
                                </p:cTn>
                              </p:par>
                            </p:childTnLst>
                          </p:cTn>
                        </p:par>
                      </p:childTnLst>
                    </p:cTn>
                  </p:par>
                </p:childTnLst>
              </p:cTn>
              <p:nextCondLst>
                <p:cond evt="onClick" delay="0">
                  <p:tgtEl>
                    <p:spTgt spid="28"/>
                  </p:tgtEl>
                </p:cond>
              </p:nextCondLst>
            </p:seq>
            <p:video>
              <p:cMediaNode vol="80000" mute="1">
                <p:cTn id="15" repeatCount="indefinite" fill="hold" display="0">
                  <p:stCondLst>
                    <p:cond delay="indefinite"/>
                  </p:stCondLst>
                </p:cTn>
                <p:tgtEl>
                  <p:spTgt spid="30"/>
                </p:tgtEl>
              </p:cMediaNode>
            </p:video>
            <p:seq concurrent="1" nextAc="seek">
              <p:cTn id="16" restart="whenNotActive" fill="hold" evtFilter="cancelBubble" nodeType="interactiveSeq">
                <p:stCondLst>
                  <p:cond evt="onClick" delay="0">
                    <p:tgtEl>
                      <p:spTgt spid="3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solidFill>
                  <a:srgbClr val="E51837"/>
                </a:solidFill>
              </a:rPr>
              <a:t>Causality</a:t>
            </a:r>
            <a:r>
              <a:rPr lang="en-US" dirty="0"/>
              <a:t> in predictive ML</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Ask a ML engineer how he takes into account </a:t>
            </a:r>
            <a:r>
              <a:rPr lang="en-US" dirty="0">
                <a:solidFill>
                  <a:srgbClr val="E51837"/>
                </a:solidFill>
              </a:rPr>
              <a:t>endogeneity</a:t>
            </a:r>
            <a:r>
              <a:rPr lang="en-US" dirty="0"/>
              <a:t> in his modelling</a:t>
            </a:r>
          </a:p>
          <a:p>
            <a:pPr lvl="1"/>
            <a:r>
              <a:rPr lang="en-US" dirty="0"/>
              <a:t>Them:</a:t>
            </a:r>
          </a:p>
          <a:p>
            <a:pPr lvl="1"/>
            <a:endParaRPr lang="en-US" dirty="0"/>
          </a:p>
          <a:p>
            <a:endParaRPr lang="en-US" dirty="0"/>
          </a:p>
          <a:p>
            <a:r>
              <a:rPr lang="en-US" dirty="0"/>
              <a:t>Valid question:</a:t>
            </a:r>
          </a:p>
          <a:p>
            <a:pPr lvl="1"/>
            <a:r>
              <a:rPr lang="en-US" dirty="0"/>
              <a:t>If your outcome is well measured and you only care about good predictions, why should you care about bias in your regressors?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119</a:t>
            </a:fld>
            <a:endParaRPr lang="fr-FR"/>
          </a:p>
        </p:txBody>
      </p:sp>
      <p:pic>
        <p:nvPicPr>
          <p:cNvPr id="7" name="Image 6" descr="Un homme d'affaires lève la main">
            <a:extLst>
              <a:ext uri="{FF2B5EF4-FFF2-40B4-BE49-F238E27FC236}">
                <a16:creationId xmlns:a16="http://schemas.microsoft.com/office/drawing/2014/main" id="{E8179291-3A64-473B-F5F5-D2A379FBB05C}"/>
              </a:ext>
            </a:extLst>
          </p:cNvPr>
          <p:cNvPicPr>
            <a:picLocks noChangeAspect="1"/>
          </p:cNvPicPr>
          <p:nvPr/>
        </p:nvPicPr>
        <p:blipFill>
          <a:blip r:embed="rId4">
            <a:extLst>
              <a:ext uri="{28A0092B-C50C-407E-A947-70E740481C1C}">
                <a14:useLocalDpi xmlns:a14="http://schemas.microsoft.com/office/drawing/2010/main" val="0"/>
              </a:ext>
            </a:extLst>
          </a:blip>
          <a:srcRect b="65986"/>
          <a:stretch/>
        </p:blipFill>
        <p:spPr>
          <a:xfrm rot="1507050">
            <a:off x="2523883" y="2665450"/>
            <a:ext cx="1546580" cy="1154051"/>
          </a:xfrm>
          <a:prstGeom prst="rect">
            <a:avLst/>
          </a:prstGeom>
        </p:spPr>
      </p:pic>
      <p:sp>
        <p:nvSpPr>
          <p:cNvPr id="3" name="ZoneTexte 2">
            <a:extLst>
              <a:ext uri="{FF2B5EF4-FFF2-40B4-BE49-F238E27FC236}">
                <a16:creationId xmlns:a16="http://schemas.microsoft.com/office/drawing/2014/main" id="{4D9E1918-F4F2-72B6-6A10-7D324B48ED00}"/>
              </a:ext>
            </a:extLst>
          </p:cNvPr>
          <p:cNvSpPr txBox="1"/>
          <p:nvPr/>
        </p:nvSpPr>
        <p:spPr>
          <a:xfrm>
            <a:off x="3737057" y="2696400"/>
            <a:ext cx="741046" cy="369332"/>
          </a:xfrm>
          <a:prstGeom prst="rect">
            <a:avLst/>
          </a:prstGeom>
          <a:noFill/>
        </p:spPr>
        <p:txBody>
          <a:bodyPr wrap="square">
            <a:spAutoFit/>
          </a:bodyPr>
          <a:lstStyle/>
          <a:p>
            <a:r>
              <a:rPr lang="fr-FR" dirty="0">
                <a:solidFill>
                  <a:srgbClr val="E51837"/>
                </a:solidFill>
                <a:latin typeface="Source Sans Pro" panose="020B0503030403020204" pitchFamily="34" charset="0"/>
                <a:ea typeface="Source Sans Pro" panose="020B0503030403020204" pitchFamily="34" charset="0"/>
              </a:rPr>
              <a:t>haha</a:t>
            </a:r>
          </a:p>
        </p:txBody>
      </p:sp>
    </p:spTree>
    <p:extLst>
      <p:ext uri="{BB962C8B-B14F-4D97-AF65-F5344CB8AC3E}">
        <p14:creationId xmlns:p14="http://schemas.microsoft.com/office/powerpoint/2010/main" val="3470148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Why should you care? (2)</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Philipp K. </a:t>
            </a:r>
            <a:r>
              <a:rPr lang="en-US" dirty="0" err="1"/>
              <a:t>Janert</a:t>
            </a:r>
            <a:r>
              <a:rPr lang="en-US" dirty="0"/>
              <a:t>: </a:t>
            </a:r>
          </a:p>
          <a:p>
            <a:pPr marL="0" indent="0">
              <a:buNone/>
            </a:pPr>
            <a:r>
              <a:rPr lang="en-US" dirty="0">
                <a:latin typeface="Esteban" panose="020B0604020202020204" charset="0"/>
              </a:rPr>
              <a:t>“A scientist worth his salt is not there to crunch data. A scientist is there to increase understanding: […] understanding of the </a:t>
            </a:r>
            <a:r>
              <a:rPr lang="en-US" i="1" dirty="0">
                <a:latin typeface="Esteban" panose="020B0604020202020204" charset="0"/>
              </a:rPr>
              <a:t>system</a:t>
            </a:r>
            <a:r>
              <a:rPr lang="en-US" dirty="0">
                <a:latin typeface="Esteban" panose="020B0604020202020204" charset="0"/>
              </a:rPr>
              <a:t> that is the subject of the study, not just the data.”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12</a:t>
            </a:fld>
            <a:endParaRPr lang="fr-FR"/>
          </a:p>
        </p:txBody>
      </p:sp>
      <p:grpSp>
        <p:nvGrpSpPr>
          <p:cNvPr id="5" name="Groupe 4">
            <a:extLst>
              <a:ext uri="{FF2B5EF4-FFF2-40B4-BE49-F238E27FC236}">
                <a16:creationId xmlns:a16="http://schemas.microsoft.com/office/drawing/2014/main" id="{AB607E27-198E-49FA-081F-FF1E1CA2B706}"/>
              </a:ext>
            </a:extLst>
          </p:cNvPr>
          <p:cNvGrpSpPr/>
          <p:nvPr/>
        </p:nvGrpSpPr>
        <p:grpSpPr>
          <a:xfrm>
            <a:off x="807534" y="4606019"/>
            <a:ext cx="10240421" cy="1704783"/>
            <a:chOff x="807534" y="4779940"/>
            <a:chExt cx="10240421" cy="1704783"/>
          </a:xfrm>
        </p:grpSpPr>
        <p:sp>
          <p:nvSpPr>
            <p:cNvPr id="7" name="Rectangle 6">
              <a:extLst>
                <a:ext uri="{FF2B5EF4-FFF2-40B4-BE49-F238E27FC236}">
                  <a16:creationId xmlns:a16="http://schemas.microsoft.com/office/drawing/2014/main" id="{107BB9CD-6B96-8199-4481-F05B195807E2}"/>
                </a:ext>
              </a:extLst>
            </p:cNvPr>
            <p:cNvSpPr/>
            <p:nvPr/>
          </p:nvSpPr>
          <p:spPr>
            <a:xfrm>
              <a:off x="807534" y="5273182"/>
              <a:ext cx="10240421" cy="1211541"/>
            </a:xfrm>
            <a:prstGeom prst="rect">
              <a:avLst/>
            </a:prstGeom>
            <a:solidFill>
              <a:srgbClr val="F8C0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lumMod val="75000"/>
                      <a:lumOff val="25000"/>
                    </a:schemeClr>
                  </a:solidFill>
                  <a:latin typeface="Source Sans Pro" panose="020B0503030403020204" pitchFamily="34" charset="0"/>
                  <a:ea typeface="Source Sans Pro" panose="020B0503030403020204" pitchFamily="34" charset="0"/>
                </a:rPr>
                <a:t>Main selling point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as social scientists: in economics, you’re first taught to think about the underlying systems, models, what happens in real life, before even tackling empirical work.</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It’s the same when you do data analysis: you don’t just crunch data and show good metrics and p-values, you are there to understand the phenomena you observe with your data</a:t>
              </a:r>
            </a:p>
            <a:p>
              <a:endParaRPr lang="en-US"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8" name="Rectangle 7">
              <a:extLst>
                <a:ext uri="{FF2B5EF4-FFF2-40B4-BE49-F238E27FC236}">
                  <a16:creationId xmlns:a16="http://schemas.microsoft.com/office/drawing/2014/main" id="{718F5829-9AD0-AEF9-CE4A-6E92D58D7C47}"/>
                </a:ext>
              </a:extLst>
            </p:cNvPr>
            <p:cNvSpPr/>
            <p:nvPr/>
          </p:nvSpPr>
          <p:spPr>
            <a:xfrm>
              <a:off x="807534" y="4779940"/>
              <a:ext cx="10240421" cy="493242"/>
            </a:xfrm>
            <a:prstGeom prst="rect">
              <a:avLst/>
            </a:prstGeom>
            <a:solidFill>
              <a:srgbClr val="E518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Employability tips</a:t>
              </a:r>
            </a:p>
          </p:txBody>
        </p:sp>
        <p:pic>
          <p:nvPicPr>
            <p:cNvPr id="10" name="Graphic 7" descr="Lightbulb outline">
              <a:extLst>
                <a:ext uri="{FF2B5EF4-FFF2-40B4-BE49-F238E27FC236}">
                  <a16:creationId xmlns:a16="http://schemas.microsoft.com/office/drawing/2014/main" id="{1E5DAF09-C1AA-F07C-EF4E-889908B09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Tree>
    <p:extLst>
      <p:ext uri="{BB962C8B-B14F-4D97-AF65-F5344CB8AC3E}">
        <p14:creationId xmlns:p14="http://schemas.microsoft.com/office/powerpoint/2010/main" val="21752218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FD3D4-595D-2E6A-8325-B2DDBD670A3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4F8D879-EAA7-1C1E-2539-70D0CD24069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6851481-67DC-DAA1-8599-8AA256BD40F3}"/>
              </a:ext>
            </a:extLst>
          </p:cNvPr>
          <p:cNvSpPr>
            <a:spLocks noGrp="1"/>
          </p:cNvSpPr>
          <p:nvPr>
            <p:ph type="title"/>
          </p:nvPr>
        </p:nvSpPr>
        <p:spPr>
          <a:xfrm>
            <a:off x="838200" y="365125"/>
            <a:ext cx="10515600" cy="1325563"/>
          </a:xfrm>
        </p:spPr>
        <p:txBody>
          <a:bodyPr/>
          <a:lstStyle/>
          <a:p>
            <a:r>
              <a:rPr lang="en-US" dirty="0"/>
              <a:t>Rethinking </a:t>
            </a:r>
            <a:r>
              <a:rPr lang="en-US" dirty="0">
                <a:solidFill>
                  <a:srgbClr val="EB6E40"/>
                </a:solidFill>
              </a:rPr>
              <a:t>true values</a:t>
            </a:r>
            <a:endParaRPr lang="en-GB" dirty="0">
              <a:solidFill>
                <a:srgbClr val="EB6E40"/>
              </a:solidFill>
            </a:endParaRPr>
          </a:p>
        </p:txBody>
      </p:sp>
      <p:sp>
        <p:nvSpPr>
          <p:cNvPr id="6" name="Content Placeholder 5">
            <a:extLst>
              <a:ext uri="{FF2B5EF4-FFF2-40B4-BE49-F238E27FC236}">
                <a16:creationId xmlns:a16="http://schemas.microsoft.com/office/drawing/2014/main" id="{AC0EA525-24EB-B726-6AA6-391795CF68D6}"/>
              </a:ext>
            </a:extLst>
          </p:cNvPr>
          <p:cNvSpPr>
            <a:spLocks noGrp="1"/>
          </p:cNvSpPr>
          <p:nvPr>
            <p:ph idx="1"/>
          </p:nvPr>
        </p:nvSpPr>
        <p:spPr>
          <a:xfrm>
            <a:off x="838200" y="1934184"/>
            <a:ext cx="10397648" cy="4345846"/>
          </a:xfrm>
        </p:spPr>
        <p:txBody>
          <a:bodyPr>
            <a:normAutofit/>
          </a:bodyPr>
          <a:lstStyle/>
          <a:p>
            <a:r>
              <a:rPr lang="en-US" dirty="0"/>
              <a:t>Studying </a:t>
            </a:r>
            <a:r>
              <a:rPr lang="en-US" dirty="0">
                <a:solidFill>
                  <a:srgbClr val="E76321"/>
                </a:solidFill>
              </a:rPr>
              <a:t>bias</a:t>
            </a:r>
            <a:r>
              <a:rPr lang="en-US" dirty="0"/>
              <a:t> in statistics has been fairly established and researched for decades</a:t>
            </a:r>
          </a:p>
          <a:p>
            <a:r>
              <a:rPr lang="en-US" dirty="0"/>
              <a:t>It makes sense: you use statistics to better understand reality and take decisions, so if you can’t accurately model the “true” values, what is the point of your work?</a:t>
            </a:r>
          </a:p>
          <a:p>
            <a:r>
              <a:rPr lang="en-US" dirty="0"/>
              <a:t>Since the beginning of the class, we have never questioned these “true” values:</a:t>
            </a:r>
          </a:p>
          <a:p>
            <a:pPr lvl="1"/>
            <a:r>
              <a:rPr lang="en-US" dirty="0"/>
              <a:t>We take it as given that we should predict them</a:t>
            </a:r>
          </a:p>
          <a:p>
            <a:pPr lvl="1"/>
            <a:r>
              <a:rPr lang="en-US" dirty="0"/>
              <a:t>But should we always?</a:t>
            </a:r>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79D8CEB4-C980-77B8-8769-61A3F269E37C}"/>
              </a:ext>
            </a:extLst>
          </p:cNvPr>
          <p:cNvSpPr>
            <a:spLocks noGrp="1"/>
          </p:cNvSpPr>
          <p:nvPr>
            <p:ph type="sldNum" sz="quarter" idx="12"/>
          </p:nvPr>
        </p:nvSpPr>
        <p:spPr/>
        <p:txBody>
          <a:bodyPr/>
          <a:lstStyle/>
          <a:p>
            <a:fld id="{6F3806FF-9E51-4331-BB90-F49EFA1FA4FC}" type="slidenum">
              <a:rPr lang="fr-FR" smtClean="0"/>
              <a:t>120</a:t>
            </a:fld>
            <a:endParaRPr lang="fr-FR"/>
          </a:p>
        </p:txBody>
      </p:sp>
      <p:pic>
        <p:nvPicPr>
          <p:cNvPr id="3" name="Image 2" descr="Un homme d'affaires lève la main">
            <a:extLst>
              <a:ext uri="{FF2B5EF4-FFF2-40B4-BE49-F238E27FC236}">
                <a16:creationId xmlns:a16="http://schemas.microsoft.com/office/drawing/2014/main" id="{6F813265-229E-6093-6EEA-07709C34EB26}"/>
              </a:ext>
            </a:extLst>
          </p:cNvPr>
          <p:cNvPicPr>
            <a:picLocks noChangeAspect="1"/>
          </p:cNvPicPr>
          <p:nvPr/>
        </p:nvPicPr>
        <p:blipFill>
          <a:blip r:embed="rId4">
            <a:extLst>
              <a:ext uri="{28A0092B-C50C-407E-A947-70E740481C1C}">
                <a14:useLocalDpi xmlns:a14="http://schemas.microsoft.com/office/drawing/2010/main" val="0"/>
              </a:ext>
            </a:extLst>
          </a:blip>
          <a:srcRect b="65986"/>
          <a:stretch/>
        </p:blipFill>
        <p:spPr>
          <a:xfrm rot="20315445">
            <a:off x="4182294" y="5391803"/>
            <a:ext cx="1144348" cy="853907"/>
          </a:xfrm>
          <a:prstGeom prst="rect">
            <a:avLst/>
          </a:prstGeom>
        </p:spPr>
      </p:pic>
    </p:spTree>
    <p:extLst>
      <p:ext uri="{BB962C8B-B14F-4D97-AF65-F5344CB8AC3E}">
        <p14:creationId xmlns:p14="http://schemas.microsoft.com/office/powerpoint/2010/main" val="4058021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Warning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We will talk about </a:t>
            </a:r>
            <a:r>
              <a:rPr lang="en-US" dirty="0">
                <a:solidFill>
                  <a:srgbClr val="EB6E40"/>
                </a:solidFill>
              </a:rPr>
              <a:t>fairness</a:t>
            </a:r>
          </a:p>
          <a:p>
            <a:r>
              <a:rPr lang="en-US" dirty="0"/>
              <a:t>This is a </a:t>
            </a:r>
            <a:r>
              <a:rPr lang="en-US" dirty="0">
                <a:solidFill>
                  <a:srgbClr val="EB6E40"/>
                </a:solidFill>
              </a:rPr>
              <a:t>normative concept</a:t>
            </a:r>
            <a:r>
              <a:rPr lang="en-US" dirty="0"/>
              <a:t>, what I think is fair</a:t>
            </a:r>
            <a:br>
              <a:rPr lang="en-US" dirty="0"/>
            </a:br>
            <a:r>
              <a:rPr lang="en-US" dirty="0"/>
              <a:t>may not be fair for you, and vice-versa</a:t>
            </a:r>
          </a:p>
          <a:p>
            <a:r>
              <a:rPr lang="en-US" dirty="0"/>
              <a:t>Also, I often argue data science is inherently </a:t>
            </a:r>
            <a:r>
              <a:rPr lang="en-US" dirty="0">
                <a:solidFill>
                  <a:srgbClr val="EB6E40"/>
                </a:solidFill>
              </a:rPr>
              <a:t>political</a:t>
            </a:r>
            <a:r>
              <a:rPr lang="en-US" dirty="0"/>
              <a:t>:</a:t>
            </a:r>
          </a:p>
          <a:p>
            <a:pPr lvl="1"/>
            <a:r>
              <a:rPr lang="en-US" dirty="0"/>
              <a:t>The data you work on can be people (my work does), or directly affect people’s needs or lives (my work also does)</a:t>
            </a:r>
          </a:p>
          <a:p>
            <a:pPr lvl="1"/>
            <a:r>
              <a:rPr lang="en-US" dirty="0"/>
              <a:t>The decisions you take in your analyses can often be subjective or prone to errors </a:t>
            </a:r>
          </a:p>
          <a:p>
            <a:pPr lvl="1"/>
            <a:r>
              <a:rPr lang="en-US" dirty="0"/>
              <a:t>The results you give decision-makers help them make (hopefully informed) decisions that ultimately affect people’s lives</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121</a:t>
            </a:fld>
            <a:endParaRPr lang="fr-FR"/>
          </a:p>
        </p:txBody>
      </p:sp>
      <p:pic>
        <p:nvPicPr>
          <p:cNvPr id="7" name="Image 6" descr="Homme d'affaires main sur la poitrine">
            <a:extLst>
              <a:ext uri="{FF2B5EF4-FFF2-40B4-BE49-F238E27FC236}">
                <a16:creationId xmlns:a16="http://schemas.microsoft.com/office/drawing/2014/main" id="{E25533F9-702F-410B-C328-ACB67AE903C8}"/>
              </a:ext>
            </a:extLst>
          </p:cNvPr>
          <p:cNvPicPr>
            <a:picLocks noChangeAspect="1"/>
          </p:cNvPicPr>
          <p:nvPr/>
        </p:nvPicPr>
        <p:blipFill>
          <a:blip r:embed="rId4">
            <a:extLst>
              <a:ext uri="{28A0092B-C50C-407E-A947-70E740481C1C}">
                <a14:useLocalDpi xmlns:a14="http://schemas.microsoft.com/office/drawing/2010/main" val="0"/>
              </a:ext>
            </a:extLst>
          </a:blip>
          <a:srcRect b="63750"/>
          <a:stretch/>
        </p:blipFill>
        <p:spPr>
          <a:xfrm rot="951829">
            <a:off x="3618537" y="289718"/>
            <a:ext cx="1449728" cy="1476375"/>
          </a:xfrm>
          <a:prstGeom prst="rect">
            <a:avLst/>
          </a:prstGeom>
        </p:spPr>
      </p:pic>
      <p:pic>
        <p:nvPicPr>
          <p:cNvPr id="8" name="Image 7" descr="Homme d'affaires main sur la poitrine">
            <a:extLst>
              <a:ext uri="{FF2B5EF4-FFF2-40B4-BE49-F238E27FC236}">
                <a16:creationId xmlns:a16="http://schemas.microsoft.com/office/drawing/2014/main" id="{EA6F1FCB-05D8-AC3B-C65A-C1E24EAE7546}"/>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20450233">
            <a:off x="8035677" y="2180225"/>
            <a:ext cx="928483" cy="1009792"/>
          </a:xfrm>
          <a:prstGeom prst="rect">
            <a:avLst/>
          </a:prstGeom>
        </p:spPr>
      </p:pic>
      <p:pic>
        <p:nvPicPr>
          <p:cNvPr id="3" name="Image 2" descr="Homme d'affaires main sur la poitrine">
            <a:extLst>
              <a:ext uri="{FF2B5EF4-FFF2-40B4-BE49-F238E27FC236}">
                <a16:creationId xmlns:a16="http://schemas.microsoft.com/office/drawing/2014/main" id="{FB1F075B-F7C3-5DAF-69D8-D4BDDEAF6A34}"/>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1556431">
            <a:off x="10618007" y="2585957"/>
            <a:ext cx="1430769" cy="1556065"/>
          </a:xfrm>
          <a:prstGeom prst="rect">
            <a:avLst/>
          </a:prstGeom>
        </p:spPr>
      </p:pic>
      <p:pic>
        <p:nvPicPr>
          <p:cNvPr id="9" name="Image 8" descr="Homme d'affaires main sur la poitrine">
            <a:extLst>
              <a:ext uri="{FF2B5EF4-FFF2-40B4-BE49-F238E27FC236}">
                <a16:creationId xmlns:a16="http://schemas.microsoft.com/office/drawing/2014/main" id="{BCDF172C-8C21-F226-63C9-79772DC3E5CC}"/>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1376790">
            <a:off x="5208353" y="1737916"/>
            <a:ext cx="584599" cy="635794"/>
          </a:xfrm>
          <a:prstGeom prst="rect">
            <a:avLst/>
          </a:prstGeom>
        </p:spPr>
      </p:pic>
    </p:spTree>
    <p:extLst>
      <p:ext uri="{BB962C8B-B14F-4D97-AF65-F5344CB8AC3E}">
        <p14:creationId xmlns:p14="http://schemas.microsoft.com/office/powerpoint/2010/main" val="37438053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7989A-AC81-1440-7D82-84ED7546846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1C129569-9B05-73D9-CC41-E6D61970DF4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DB992626-0042-5223-7976-773A907C9986}"/>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B6E40"/>
                </a:solidFill>
              </a:rPr>
              <a:t>fairness</a:t>
            </a:r>
            <a:endParaRPr lang="en-GB" dirty="0">
              <a:solidFill>
                <a:srgbClr val="EB6E40"/>
              </a:solidFill>
            </a:endParaRPr>
          </a:p>
        </p:txBody>
      </p:sp>
      <p:sp>
        <p:nvSpPr>
          <p:cNvPr id="6" name="Content Placeholder 5">
            <a:extLst>
              <a:ext uri="{FF2B5EF4-FFF2-40B4-BE49-F238E27FC236}">
                <a16:creationId xmlns:a16="http://schemas.microsoft.com/office/drawing/2014/main" id="{4314633F-5F12-6566-018B-F2F9ECCD80C7}"/>
              </a:ext>
            </a:extLst>
          </p:cNvPr>
          <p:cNvSpPr>
            <a:spLocks noGrp="1"/>
          </p:cNvSpPr>
          <p:nvPr>
            <p:ph idx="1"/>
          </p:nvPr>
        </p:nvSpPr>
        <p:spPr>
          <a:xfrm>
            <a:off x="838200" y="1934184"/>
            <a:ext cx="10397648" cy="4345846"/>
          </a:xfrm>
        </p:spPr>
        <p:txBody>
          <a:bodyPr>
            <a:normAutofit/>
          </a:bodyPr>
          <a:lstStyle/>
          <a:p>
            <a:r>
              <a:rPr lang="en-US" dirty="0"/>
              <a:t>To my knowledge, </a:t>
            </a:r>
            <a:r>
              <a:rPr lang="en-US" dirty="0">
                <a:solidFill>
                  <a:srgbClr val="EB6E40"/>
                </a:solidFill>
              </a:rPr>
              <a:t>nobody talks about it in courses</a:t>
            </a:r>
            <a:r>
              <a:rPr lang="en-US" dirty="0"/>
              <a:t>: not at the AMSE, not in the previous version of this class, not in engineering schools or in Data Science courses</a:t>
            </a:r>
          </a:p>
          <a:p>
            <a:r>
              <a:rPr lang="en-US" dirty="0"/>
              <a:t>At most you hear platitudes by engineers like “our models should not discriminate based on X or Y characteristics”</a:t>
            </a:r>
          </a:p>
          <a:p>
            <a:r>
              <a:rPr lang="en-US" dirty="0"/>
              <a:t>The subject of fairness is fairly recent, I discovered everything here recently, as I researched it in books</a:t>
            </a:r>
          </a:p>
          <a:p>
            <a:pPr lvl="1"/>
            <a:r>
              <a:rPr lang="en-US" dirty="0"/>
              <a:t>Here, mostly </a:t>
            </a:r>
            <a:r>
              <a:rPr lang="en-US" dirty="0">
                <a:hlinkClick r:id="rId4"/>
              </a:rPr>
              <a:t>Fairness and Machine Learning: Limitations and Opportunities</a:t>
            </a:r>
            <a:endParaRPr lang="en-US" dirty="0"/>
          </a:p>
          <a:p>
            <a:endParaRPr lang="en-US" dirty="0"/>
          </a:p>
          <a:p>
            <a:endParaRPr lang="en-US" dirty="0"/>
          </a:p>
          <a:p>
            <a:endParaRPr lang="en-US" dirty="0"/>
          </a:p>
        </p:txBody>
      </p:sp>
      <p:sp>
        <p:nvSpPr>
          <p:cNvPr id="2" name="Espace réservé du numéro de diapositive 1">
            <a:extLst>
              <a:ext uri="{FF2B5EF4-FFF2-40B4-BE49-F238E27FC236}">
                <a16:creationId xmlns:a16="http://schemas.microsoft.com/office/drawing/2014/main" id="{B008738D-2461-B6F2-E2D0-3DA942384808}"/>
              </a:ext>
            </a:extLst>
          </p:cNvPr>
          <p:cNvSpPr>
            <a:spLocks noGrp="1"/>
          </p:cNvSpPr>
          <p:nvPr>
            <p:ph type="sldNum" sz="quarter" idx="12"/>
          </p:nvPr>
        </p:nvSpPr>
        <p:spPr/>
        <p:txBody>
          <a:bodyPr/>
          <a:lstStyle/>
          <a:p>
            <a:fld id="{6F3806FF-9E51-4331-BB90-F49EFA1FA4FC}" type="slidenum">
              <a:rPr lang="fr-FR" smtClean="0"/>
              <a:t>122</a:t>
            </a:fld>
            <a:endParaRPr lang="fr-FR"/>
          </a:p>
        </p:txBody>
      </p:sp>
    </p:spTree>
    <p:extLst>
      <p:ext uri="{BB962C8B-B14F-4D97-AF65-F5344CB8AC3E}">
        <p14:creationId xmlns:p14="http://schemas.microsoft.com/office/powerpoint/2010/main" val="6570884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BC108-F10C-4277-7EE4-3F22A10C3B8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D9678F4-2E31-155A-388E-1C9F375D80E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5CC1366A-5E19-FE12-863F-55C2F8E22DFD}"/>
              </a:ext>
            </a:extLst>
          </p:cNvPr>
          <p:cNvSpPr>
            <a:spLocks noGrp="1"/>
          </p:cNvSpPr>
          <p:nvPr>
            <p:ph type="sldNum" sz="quarter" idx="12"/>
          </p:nvPr>
        </p:nvSpPr>
        <p:spPr/>
        <p:txBody>
          <a:bodyPr/>
          <a:lstStyle/>
          <a:p>
            <a:fld id="{6F3806FF-9E51-4331-BB90-F49EFA1FA4FC}" type="slidenum">
              <a:rPr lang="fr-FR" smtClean="0"/>
              <a:t>123</a:t>
            </a:fld>
            <a:endParaRPr lang="fr-FR"/>
          </a:p>
        </p:txBody>
      </p:sp>
      <p:pic>
        <p:nvPicPr>
          <p:cNvPr id="15" name="Image 14">
            <a:extLst>
              <a:ext uri="{FF2B5EF4-FFF2-40B4-BE49-F238E27FC236}">
                <a16:creationId xmlns:a16="http://schemas.microsoft.com/office/drawing/2014/main" id="{C073A261-5338-553C-645C-788CAA8047D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158618" y="1642586"/>
            <a:ext cx="7741286" cy="4761866"/>
          </a:xfrm>
          <a:prstGeom prst="rect">
            <a:avLst/>
          </a:prstGeom>
          <a:ln w="228600" cap="sq" cmpd="thickThin">
            <a:solidFill>
              <a:srgbClr val="000000"/>
            </a:solidFill>
            <a:prstDash val="solid"/>
            <a:miter lim="800000"/>
          </a:ln>
          <a:effectLst>
            <a:innerShdw blurRad="76200">
              <a:srgbClr val="000000"/>
            </a:innerShdw>
          </a:effectLst>
        </p:spPr>
      </p:pic>
      <p:sp>
        <p:nvSpPr>
          <p:cNvPr id="16" name="Title 1">
            <a:extLst>
              <a:ext uri="{FF2B5EF4-FFF2-40B4-BE49-F238E27FC236}">
                <a16:creationId xmlns:a16="http://schemas.microsoft.com/office/drawing/2014/main" id="{71514ACC-9E35-30E0-F4AD-19E8EEA95279}"/>
              </a:ext>
            </a:extLst>
          </p:cNvPr>
          <p:cNvSpPr>
            <a:spLocks noGrp="1"/>
          </p:cNvSpPr>
          <p:nvPr>
            <p:ph type="title"/>
          </p:nvPr>
        </p:nvSpPr>
        <p:spPr>
          <a:xfrm>
            <a:off x="838200" y="365125"/>
            <a:ext cx="10515600" cy="1325563"/>
          </a:xfrm>
        </p:spPr>
        <p:txBody>
          <a:bodyPr/>
          <a:lstStyle/>
          <a:p>
            <a:r>
              <a:rPr lang="en-US" dirty="0">
                <a:solidFill>
                  <a:srgbClr val="EB6E40"/>
                </a:solidFill>
              </a:rPr>
              <a:t>Ground truths </a:t>
            </a:r>
            <a:r>
              <a:rPr lang="en-US" dirty="0"/>
              <a:t>and </a:t>
            </a:r>
            <a:r>
              <a:rPr lang="en-US" dirty="0">
                <a:solidFill>
                  <a:srgbClr val="EB6E40"/>
                </a:solidFill>
              </a:rPr>
              <a:t>feedback loops</a:t>
            </a:r>
            <a:endParaRPr lang="en-GB" dirty="0">
              <a:solidFill>
                <a:srgbClr val="EB6E40"/>
              </a:solidFill>
            </a:endParaRPr>
          </a:p>
        </p:txBody>
      </p:sp>
    </p:spTree>
    <p:extLst>
      <p:ext uri="{BB962C8B-B14F-4D97-AF65-F5344CB8AC3E}">
        <p14:creationId xmlns:p14="http://schemas.microsoft.com/office/powerpoint/2010/main" val="3279338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B1B3-E850-39B3-86DD-E41C3568AAC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A5DE66D-26AF-2192-3AF6-FB85690C8B6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grpSp>
        <p:nvGrpSpPr>
          <p:cNvPr id="25" name="Groupe 24">
            <a:extLst>
              <a:ext uri="{FF2B5EF4-FFF2-40B4-BE49-F238E27FC236}">
                <a16:creationId xmlns:a16="http://schemas.microsoft.com/office/drawing/2014/main" id="{DAA1AD6B-4A99-FEAC-2BF1-7B1102CB2DA1}"/>
              </a:ext>
            </a:extLst>
          </p:cNvPr>
          <p:cNvGrpSpPr/>
          <p:nvPr/>
        </p:nvGrpSpPr>
        <p:grpSpPr>
          <a:xfrm>
            <a:off x="4653574" y="4600878"/>
            <a:ext cx="3195026" cy="901714"/>
            <a:chOff x="4653574" y="4600878"/>
            <a:chExt cx="3195026" cy="901714"/>
          </a:xfrm>
        </p:grpSpPr>
        <p:sp>
          <p:nvSpPr>
            <p:cNvPr id="17" name="Rectangle 16">
              <a:extLst>
                <a:ext uri="{FF2B5EF4-FFF2-40B4-BE49-F238E27FC236}">
                  <a16:creationId xmlns:a16="http://schemas.microsoft.com/office/drawing/2014/main" id="{01E8E758-4B21-3077-03BD-DD905C3F81B3}"/>
                </a:ext>
              </a:extLst>
            </p:cNvPr>
            <p:cNvSpPr/>
            <p:nvPr/>
          </p:nvSpPr>
          <p:spPr>
            <a:xfrm>
              <a:off x="5548162" y="4600878"/>
              <a:ext cx="2300438" cy="901714"/>
            </a:xfrm>
            <a:prstGeom prst="rect">
              <a:avLst/>
            </a:prstGeom>
            <a:noFill/>
            <a:ln>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lumMod val="75000"/>
                      <a:lumOff val="25000"/>
                    </a:schemeClr>
                  </a:solidFill>
                </a:rPr>
                <a:t>Ground </a:t>
              </a:r>
              <a:r>
                <a:rPr lang="fr-FR" b="1" dirty="0" err="1">
                  <a:solidFill>
                    <a:schemeClr val="tx1">
                      <a:lumMod val="75000"/>
                      <a:lumOff val="25000"/>
                    </a:schemeClr>
                  </a:solidFill>
                </a:rPr>
                <a:t>truth</a:t>
              </a:r>
              <a:endParaRPr lang="fr-FR" b="1" dirty="0">
                <a:solidFill>
                  <a:schemeClr val="tx1">
                    <a:lumMod val="75000"/>
                    <a:lumOff val="25000"/>
                  </a:schemeClr>
                </a:solidFill>
              </a:endParaRPr>
            </a:p>
            <a:p>
              <a:pPr algn="ctr"/>
              <a:r>
                <a:rPr lang="fr-FR" dirty="0">
                  <a:solidFill>
                    <a:schemeClr val="tx1">
                      <a:lumMod val="75000"/>
                      <a:lumOff val="25000"/>
                    </a:schemeClr>
                  </a:solidFill>
                </a:rPr>
                <a:t>(or </a:t>
              </a:r>
              <a:r>
                <a:rPr lang="fr-FR" dirty="0" err="1">
                  <a:solidFill>
                    <a:schemeClr val="tx1">
                      <a:lumMod val="75000"/>
                      <a:lumOff val="25000"/>
                    </a:schemeClr>
                  </a:solidFill>
                </a:rPr>
                <a:t>raw</a:t>
              </a:r>
              <a:r>
                <a:rPr lang="fr-FR" dirty="0">
                  <a:solidFill>
                    <a:schemeClr val="tx1">
                      <a:lumMod val="75000"/>
                      <a:lumOff val="25000"/>
                    </a:schemeClr>
                  </a:solidFill>
                </a:rPr>
                <a:t> data)</a:t>
              </a:r>
            </a:p>
          </p:txBody>
        </p:sp>
        <p:cxnSp>
          <p:nvCxnSpPr>
            <p:cNvPr id="19" name="Connecteur droit avec flèche 18">
              <a:extLst>
                <a:ext uri="{FF2B5EF4-FFF2-40B4-BE49-F238E27FC236}">
                  <a16:creationId xmlns:a16="http://schemas.microsoft.com/office/drawing/2014/main" id="{4424AD5C-1A4F-A792-D783-018881ADBD6E}"/>
                </a:ext>
              </a:extLst>
            </p:cNvPr>
            <p:cNvCxnSpPr>
              <a:stCxn id="17" idx="1"/>
            </p:cNvCxnSpPr>
            <p:nvPr/>
          </p:nvCxnSpPr>
          <p:spPr>
            <a:xfrm flipH="1">
              <a:off x="4653574" y="5051735"/>
              <a:ext cx="894588" cy="0"/>
            </a:xfrm>
            <a:prstGeom prst="straightConnector1">
              <a:avLst/>
            </a:prstGeom>
            <a:ln>
              <a:solidFill>
                <a:srgbClr val="EB6E40"/>
              </a:solidFill>
              <a:tailEnd type="triangle"/>
            </a:ln>
          </p:spPr>
          <p:style>
            <a:lnRef idx="2">
              <a:schemeClr val="accent1"/>
            </a:lnRef>
            <a:fillRef idx="0">
              <a:schemeClr val="accent1"/>
            </a:fillRef>
            <a:effectRef idx="1">
              <a:schemeClr val="accent1"/>
            </a:effectRef>
            <a:fontRef idx="minor">
              <a:schemeClr val="tx1"/>
            </a:fontRef>
          </p:style>
        </p:cxnSp>
      </p:grpSp>
      <p:sp>
        <p:nvSpPr>
          <p:cNvPr id="20" name="Rectangle 19">
            <a:extLst>
              <a:ext uri="{FF2B5EF4-FFF2-40B4-BE49-F238E27FC236}">
                <a16:creationId xmlns:a16="http://schemas.microsoft.com/office/drawing/2014/main" id="{24B24444-4685-EA67-9187-39756C6BF1DE}"/>
              </a:ext>
            </a:extLst>
          </p:cNvPr>
          <p:cNvSpPr/>
          <p:nvPr/>
        </p:nvSpPr>
        <p:spPr>
          <a:xfrm>
            <a:off x="5548162" y="2055813"/>
            <a:ext cx="2300438" cy="901714"/>
          </a:xfrm>
          <a:prstGeom prst="rect">
            <a:avLst/>
          </a:prstGeom>
          <a:noFill/>
          <a:ln>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lumMod val="75000"/>
                    <a:lumOff val="25000"/>
                  </a:schemeClr>
                </a:solidFill>
              </a:rPr>
              <a:t>Action</a:t>
            </a:r>
            <a:endParaRPr lang="fr-FR" dirty="0">
              <a:solidFill>
                <a:schemeClr val="tx1">
                  <a:lumMod val="75000"/>
                  <a:lumOff val="25000"/>
                </a:schemeClr>
              </a:solidFill>
            </a:endParaRPr>
          </a:p>
        </p:txBody>
      </p:sp>
      <p:cxnSp>
        <p:nvCxnSpPr>
          <p:cNvPr id="21" name="Connecteur droit avec flèche 20">
            <a:extLst>
              <a:ext uri="{FF2B5EF4-FFF2-40B4-BE49-F238E27FC236}">
                <a16:creationId xmlns:a16="http://schemas.microsoft.com/office/drawing/2014/main" id="{E56211CC-9661-B0F1-44AB-1A01B4884E74}"/>
              </a:ext>
            </a:extLst>
          </p:cNvPr>
          <p:cNvCxnSpPr>
            <a:cxnSpLocks/>
          </p:cNvCxnSpPr>
          <p:nvPr/>
        </p:nvCxnSpPr>
        <p:spPr>
          <a:xfrm>
            <a:off x="4653574" y="2493912"/>
            <a:ext cx="894588" cy="0"/>
          </a:xfrm>
          <a:prstGeom prst="straightConnector1">
            <a:avLst/>
          </a:prstGeom>
          <a:ln>
            <a:solidFill>
              <a:srgbClr val="EB6E40"/>
            </a:solidFill>
            <a:tailEnd type="triangle"/>
          </a:ln>
        </p:spPr>
        <p:style>
          <a:lnRef idx="2">
            <a:schemeClr val="accent1"/>
          </a:lnRef>
          <a:fillRef idx="0">
            <a:schemeClr val="accent1"/>
          </a:fillRef>
          <a:effectRef idx="1">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A65EF4D-7FF8-1A69-72AC-8F3451E6296D}"/>
              </a:ext>
            </a:extLst>
          </p:cNvPr>
          <p:cNvSpPr>
            <a:spLocks noGrp="1"/>
          </p:cNvSpPr>
          <p:nvPr>
            <p:ph type="sldNum" sz="quarter" idx="12"/>
          </p:nvPr>
        </p:nvSpPr>
        <p:spPr/>
        <p:txBody>
          <a:bodyPr/>
          <a:lstStyle/>
          <a:p>
            <a:fld id="{6F3806FF-9E51-4331-BB90-F49EFA1FA4FC}" type="slidenum">
              <a:rPr lang="fr-FR" smtClean="0"/>
              <a:t>124</a:t>
            </a:fld>
            <a:endParaRPr lang="fr-FR"/>
          </a:p>
        </p:txBody>
      </p:sp>
      <p:sp>
        <p:nvSpPr>
          <p:cNvPr id="16" name="Title 1">
            <a:extLst>
              <a:ext uri="{FF2B5EF4-FFF2-40B4-BE49-F238E27FC236}">
                <a16:creationId xmlns:a16="http://schemas.microsoft.com/office/drawing/2014/main" id="{BAADC2E1-B637-E779-FF5E-39B7F2F29E63}"/>
              </a:ext>
            </a:extLst>
          </p:cNvPr>
          <p:cNvSpPr>
            <a:spLocks noGrp="1"/>
          </p:cNvSpPr>
          <p:nvPr>
            <p:ph type="title"/>
          </p:nvPr>
        </p:nvSpPr>
        <p:spPr>
          <a:xfrm>
            <a:off x="838200" y="365125"/>
            <a:ext cx="10515600" cy="1325563"/>
          </a:xfrm>
        </p:spPr>
        <p:txBody>
          <a:bodyPr/>
          <a:lstStyle/>
          <a:p>
            <a:r>
              <a:rPr lang="en-US" dirty="0">
                <a:solidFill>
                  <a:srgbClr val="EB6E40"/>
                </a:solidFill>
              </a:rPr>
              <a:t>Ground truths </a:t>
            </a:r>
            <a:r>
              <a:rPr lang="en-US" dirty="0"/>
              <a:t>and </a:t>
            </a:r>
            <a:r>
              <a:rPr lang="en-US" dirty="0">
                <a:solidFill>
                  <a:srgbClr val="EB6E40"/>
                </a:solidFill>
              </a:rPr>
              <a:t>feedback loops</a:t>
            </a:r>
            <a:endParaRPr lang="en-GB" dirty="0">
              <a:solidFill>
                <a:srgbClr val="EB6E40"/>
              </a:solidFill>
            </a:endParaRPr>
          </a:p>
        </p:txBody>
      </p:sp>
      <p:grpSp>
        <p:nvGrpSpPr>
          <p:cNvPr id="2" name="Groupe 1">
            <a:extLst>
              <a:ext uri="{FF2B5EF4-FFF2-40B4-BE49-F238E27FC236}">
                <a16:creationId xmlns:a16="http://schemas.microsoft.com/office/drawing/2014/main" id="{65F808CB-484D-4675-EB4F-462FF2A2CCAA}"/>
              </a:ext>
            </a:extLst>
          </p:cNvPr>
          <p:cNvGrpSpPr/>
          <p:nvPr/>
        </p:nvGrpSpPr>
        <p:grpSpPr>
          <a:xfrm>
            <a:off x="1330348" y="1655529"/>
            <a:ext cx="3996914" cy="5065946"/>
            <a:chOff x="662836" y="1565428"/>
            <a:chExt cx="3996914" cy="5065946"/>
          </a:xfrm>
        </p:grpSpPr>
        <p:pic>
          <p:nvPicPr>
            <p:cNvPr id="3" name="Picture 7">
              <a:extLst>
                <a:ext uri="{FF2B5EF4-FFF2-40B4-BE49-F238E27FC236}">
                  <a16:creationId xmlns:a16="http://schemas.microsoft.com/office/drawing/2014/main" id="{62D8E0C8-BD0F-5B5D-7CD5-516198BE422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2836" y="1565428"/>
              <a:ext cx="3996914" cy="4766635"/>
            </a:xfrm>
            <a:prstGeom prst="rect">
              <a:avLst/>
            </a:prstGeom>
          </p:spPr>
        </p:pic>
        <p:sp>
          <p:nvSpPr>
            <p:cNvPr id="6" name="TextBox 1">
              <a:extLst>
                <a:ext uri="{FF2B5EF4-FFF2-40B4-BE49-F238E27FC236}">
                  <a16:creationId xmlns:a16="http://schemas.microsoft.com/office/drawing/2014/main" id="{09E02887-A263-FFE2-643B-15DD2FB235AD}"/>
                </a:ext>
              </a:extLst>
            </p:cNvPr>
            <p:cNvSpPr txBox="1"/>
            <p:nvPr/>
          </p:nvSpPr>
          <p:spPr>
            <a:xfrm>
              <a:off x="662836" y="6354375"/>
              <a:ext cx="3871586" cy="276999"/>
            </a:xfrm>
            <a:prstGeom prst="rect">
              <a:avLst/>
            </a:prstGeom>
            <a:noFill/>
          </p:spPr>
          <p:txBody>
            <a:bodyPr wrap="square" rtlCol="0">
              <a:spAutoFit/>
            </a:bodyPr>
            <a:lstStyle/>
            <a:p>
              <a:r>
                <a:rPr lang="fr-FR" sz="1200" dirty="0">
                  <a:solidFill>
                    <a:schemeClr val="tx1">
                      <a:lumMod val="65000"/>
                      <a:lumOff val="35000"/>
                    </a:schemeClr>
                  </a:solidFill>
                  <a:latin typeface="Montserrat" pitchFamily="2" charset="0"/>
                </a:rPr>
                <a:t>Provost F., Fawcett T. Data Science for Business.</a:t>
              </a:r>
              <a:endParaRPr lang="en-GB" sz="1200" dirty="0">
                <a:solidFill>
                  <a:schemeClr val="tx1">
                    <a:lumMod val="65000"/>
                    <a:lumOff val="35000"/>
                  </a:schemeClr>
                </a:solidFill>
                <a:latin typeface="Montserrat" pitchFamily="2" charset="0"/>
              </a:endParaRPr>
            </a:p>
          </p:txBody>
        </p:sp>
      </p:grpSp>
      <p:sp>
        <p:nvSpPr>
          <p:cNvPr id="24" name="Arc 23">
            <a:extLst>
              <a:ext uri="{FF2B5EF4-FFF2-40B4-BE49-F238E27FC236}">
                <a16:creationId xmlns:a16="http://schemas.microsoft.com/office/drawing/2014/main" id="{6F05BEBE-FA72-F924-AB05-486839C53756}"/>
              </a:ext>
            </a:extLst>
          </p:cNvPr>
          <p:cNvSpPr/>
          <p:nvPr/>
        </p:nvSpPr>
        <p:spPr>
          <a:xfrm>
            <a:off x="7485351" y="2493912"/>
            <a:ext cx="1093269" cy="2557822"/>
          </a:xfrm>
          <a:prstGeom prst="arc">
            <a:avLst>
              <a:gd name="adj1" fmla="val 16200000"/>
              <a:gd name="adj2" fmla="val 5353572"/>
            </a:avLst>
          </a:prstGeom>
          <a:ln>
            <a:solidFill>
              <a:schemeClr val="bg1">
                <a:lumMod val="75000"/>
              </a:schemeClr>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6" name="Content Placeholder 5">
            <a:extLst>
              <a:ext uri="{FF2B5EF4-FFF2-40B4-BE49-F238E27FC236}">
                <a16:creationId xmlns:a16="http://schemas.microsoft.com/office/drawing/2014/main" id="{9C422350-7B5C-DA02-1B4F-98BFAD2E4DEA}"/>
              </a:ext>
            </a:extLst>
          </p:cNvPr>
          <p:cNvSpPr>
            <a:spLocks noGrp="1"/>
          </p:cNvSpPr>
          <p:nvPr>
            <p:ph idx="1"/>
          </p:nvPr>
        </p:nvSpPr>
        <p:spPr>
          <a:xfrm>
            <a:off x="8658935" y="3556007"/>
            <a:ext cx="1856874" cy="433631"/>
          </a:xfrm>
        </p:spPr>
        <p:txBody>
          <a:bodyPr>
            <a:normAutofit fontScale="92500" lnSpcReduction="10000"/>
          </a:bodyPr>
          <a:lstStyle/>
          <a:p>
            <a:pPr marL="0" indent="0">
              <a:buNone/>
            </a:pPr>
            <a:r>
              <a:rPr lang="en-US" dirty="0">
                <a:solidFill>
                  <a:schemeClr val="bg1">
                    <a:lumMod val="75000"/>
                  </a:schemeClr>
                </a:solidFill>
              </a:rPr>
              <a:t>Feedback</a:t>
            </a:r>
          </a:p>
        </p:txBody>
      </p:sp>
    </p:spTree>
    <p:extLst>
      <p:ext uri="{BB962C8B-B14F-4D97-AF65-F5344CB8AC3E}">
        <p14:creationId xmlns:p14="http://schemas.microsoft.com/office/powerpoint/2010/main" val="58584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6"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1BEC1-0E48-85CD-DB84-2F773AE86F7B}"/>
            </a:ext>
          </a:extLst>
        </p:cNvPr>
        <p:cNvGrpSpPr/>
        <p:nvPr/>
      </p:nvGrpSpPr>
      <p:grpSpPr>
        <a:xfrm>
          <a:off x="0" y="0"/>
          <a:ext cx="0" cy="0"/>
          <a:chOff x="0" y="0"/>
          <a:chExt cx="0" cy="0"/>
        </a:xfrm>
      </p:grpSpPr>
      <p:pic>
        <p:nvPicPr>
          <p:cNvPr id="18" name="Image 17" descr="Une image contenant Caractère coloré, Rectangle, jaune&#10;&#10;Description générée automatiquement">
            <a:extLst>
              <a:ext uri="{FF2B5EF4-FFF2-40B4-BE49-F238E27FC236}">
                <a16:creationId xmlns:a16="http://schemas.microsoft.com/office/drawing/2014/main" id="{DB11509C-7C5B-594D-2DA5-349F414E03FC}"/>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rot="19761280">
            <a:off x="3673050" y="1604735"/>
            <a:ext cx="506256" cy="506256"/>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60550941-0450-4FA5-0FDC-F9E4B1557FC5}"/>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3369FAAF-183D-DAB9-3381-47DB6A144CA2}"/>
              </a:ext>
            </a:extLst>
          </p:cNvPr>
          <p:cNvSpPr>
            <a:spLocks noGrp="1"/>
          </p:cNvSpPr>
          <p:nvPr>
            <p:ph type="sldNum" sz="quarter" idx="12"/>
          </p:nvPr>
        </p:nvSpPr>
        <p:spPr/>
        <p:txBody>
          <a:bodyPr/>
          <a:lstStyle/>
          <a:p>
            <a:fld id="{6F3806FF-9E51-4331-BB90-F49EFA1FA4FC}" type="slidenum">
              <a:rPr lang="fr-FR" smtClean="0"/>
              <a:t>125</a:t>
            </a:fld>
            <a:endParaRPr lang="fr-FR"/>
          </a:p>
        </p:txBody>
      </p:sp>
      <p:sp>
        <p:nvSpPr>
          <p:cNvPr id="16" name="Title 1">
            <a:extLst>
              <a:ext uri="{FF2B5EF4-FFF2-40B4-BE49-F238E27FC236}">
                <a16:creationId xmlns:a16="http://schemas.microsoft.com/office/drawing/2014/main" id="{48BB2C59-AD6D-C44B-2BF0-5737F1611181}"/>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(1)</a:t>
            </a:r>
            <a:endParaRPr lang="en-GB" dirty="0">
              <a:solidFill>
                <a:schemeClr val="tx1">
                  <a:lumMod val="75000"/>
                  <a:lumOff val="25000"/>
                </a:schemeClr>
              </a:solidFill>
            </a:endParaRPr>
          </a:p>
        </p:txBody>
      </p:sp>
      <p:sp>
        <p:nvSpPr>
          <p:cNvPr id="11" name="Content Placeholder 5">
            <a:extLst>
              <a:ext uri="{FF2B5EF4-FFF2-40B4-BE49-F238E27FC236}">
                <a16:creationId xmlns:a16="http://schemas.microsoft.com/office/drawing/2014/main" id="{365E43E0-F8BA-EA6B-6786-96161D3F7B91}"/>
              </a:ext>
            </a:extLst>
          </p:cNvPr>
          <p:cNvSpPr>
            <a:spLocks noGrp="1"/>
          </p:cNvSpPr>
          <p:nvPr>
            <p:ph idx="1"/>
          </p:nvPr>
        </p:nvSpPr>
        <p:spPr>
          <a:xfrm>
            <a:off x="838200" y="1934184"/>
            <a:ext cx="10397648" cy="4345846"/>
          </a:xfrm>
        </p:spPr>
        <p:txBody>
          <a:bodyPr>
            <a:normAutofit/>
          </a:bodyPr>
          <a:lstStyle/>
          <a:p>
            <a:r>
              <a:rPr lang="en-US" dirty="0"/>
              <a:t>We are a company in a fictional world where people are either:  </a:t>
            </a:r>
          </a:p>
          <a:p>
            <a:pPr marL="0" indent="0">
              <a:buNone/>
            </a:pPr>
            <a:r>
              <a:rPr lang="en-US" dirty="0"/>
              <a:t>         or  </a:t>
            </a:r>
          </a:p>
          <a:p>
            <a:r>
              <a:rPr lang="en-US" dirty="0"/>
              <a:t>Hiring is made on the basis of </a:t>
            </a:r>
            <a:r>
              <a:rPr lang="en-US" dirty="0">
                <a:solidFill>
                  <a:srgbClr val="1891C3"/>
                </a:solidFill>
              </a:rPr>
              <a:t>predicted job performance</a:t>
            </a:r>
            <a:r>
              <a:rPr lang="en-US" dirty="0"/>
              <a:t>, which we predict very well using ML and the following variables:</a:t>
            </a:r>
          </a:p>
          <a:p>
            <a:pPr lvl="1"/>
            <a:r>
              <a:rPr lang="en-US" dirty="0"/>
              <a:t>GPA (i.e. average grades during your studies)</a:t>
            </a:r>
          </a:p>
          <a:p>
            <a:pPr lvl="1"/>
            <a:r>
              <a:rPr lang="en-US" dirty="0"/>
              <a:t>An interview score</a:t>
            </a:r>
          </a:p>
          <a:p>
            <a:r>
              <a:rPr lang="en-US" dirty="0"/>
              <a:t>We have a minimum threshold of predicted job performance to hire people, this is an automatic process (a.k.a. “automated decision making”)</a:t>
            </a:r>
          </a:p>
        </p:txBody>
      </p:sp>
      <p:sp>
        <p:nvSpPr>
          <p:cNvPr id="12" name="Rectangle 11">
            <a:extLst>
              <a:ext uri="{FF2B5EF4-FFF2-40B4-BE49-F238E27FC236}">
                <a16:creationId xmlns:a16="http://schemas.microsoft.com/office/drawing/2014/main" id="{6804EFB1-116F-A6B3-C784-CF6B36EF821C}"/>
              </a:ext>
            </a:extLst>
          </p:cNvPr>
          <p:cNvSpPr/>
          <p:nvPr/>
        </p:nvSpPr>
        <p:spPr>
          <a:xfrm>
            <a:off x="993396" y="2467463"/>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a:extLst>
              <a:ext uri="{FF2B5EF4-FFF2-40B4-BE49-F238E27FC236}">
                <a16:creationId xmlns:a16="http://schemas.microsoft.com/office/drawing/2014/main" id="{FD8C41B8-8034-B1BC-8406-43DC857F837B}"/>
              </a:ext>
            </a:extLst>
          </p:cNvPr>
          <p:cNvSpPr/>
          <p:nvPr/>
        </p:nvSpPr>
        <p:spPr>
          <a:xfrm>
            <a:off x="2099110" y="2467462"/>
            <a:ext cx="461175" cy="397565"/>
          </a:xfrm>
          <a:prstGeom prst="triangle">
            <a:avLst/>
          </a:prstGeom>
          <a:solidFill>
            <a:srgbClr val="0379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93532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4FC5A-736D-EE53-4737-FC28AF0FA964}"/>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42F28C5-CB6F-6040-ED7B-0971A9011F7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4813B7F3-C7C0-1569-E4F9-1796A7765CED}"/>
              </a:ext>
            </a:extLst>
          </p:cNvPr>
          <p:cNvSpPr>
            <a:spLocks noGrp="1"/>
          </p:cNvSpPr>
          <p:nvPr>
            <p:ph type="sldNum" sz="quarter" idx="12"/>
          </p:nvPr>
        </p:nvSpPr>
        <p:spPr/>
        <p:txBody>
          <a:bodyPr/>
          <a:lstStyle/>
          <a:p>
            <a:fld id="{6F3806FF-9E51-4331-BB90-F49EFA1FA4FC}" type="slidenum">
              <a:rPr lang="fr-FR" smtClean="0"/>
              <a:t>126</a:t>
            </a:fld>
            <a:endParaRPr lang="fr-FR"/>
          </a:p>
        </p:txBody>
      </p:sp>
      <p:sp>
        <p:nvSpPr>
          <p:cNvPr id="16" name="Title 1">
            <a:extLst>
              <a:ext uri="{FF2B5EF4-FFF2-40B4-BE49-F238E27FC236}">
                <a16:creationId xmlns:a16="http://schemas.microsoft.com/office/drawing/2014/main" id="{77884649-B345-F5DB-912B-A95C7F20815A}"/>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(2)</a:t>
            </a:r>
            <a:endParaRPr lang="en-GB" dirty="0">
              <a:solidFill>
                <a:schemeClr val="tx1">
                  <a:lumMod val="75000"/>
                  <a:lumOff val="25000"/>
                </a:schemeClr>
              </a:solidFill>
            </a:endParaRPr>
          </a:p>
        </p:txBody>
      </p:sp>
      <p:pic>
        <p:nvPicPr>
          <p:cNvPr id="3" name="Image 2">
            <a:extLst>
              <a:ext uri="{FF2B5EF4-FFF2-40B4-BE49-F238E27FC236}">
                <a16:creationId xmlns:a16="http://schemas.microsoft.com/office/drawing/2014/main" id="{D63BFAB0-E0A1-DB67-9594-3C2927248C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2000" y="1432800"/>
            <a:ext cx="5496769" cy="5058000"/>
          </a:xfrm>
          <a:prstGeom prst="rect">
            <a:avLst/>
          </a:prstGeom>
        </p:spPr>
      </p:pic>
      <p:sp>
        <p:nvSpPr>
          <p:cNvPr id="6" name="Content Placeholder 5">
            <a:extLst>
              <a:ext uri="{FF2B5EF4-FFF2-40B4-BE49-F238E27FC236}">
                <a16:creationId xmlns:a16="http://schemas.microsoft.com/office/drawing/2014/main" id="{F23362AA-42C5-4207-1636-C07F9C1C7996}"/>
              </a:ext>
            </a:extLst>
          </p:cNvPr>
          <p:cNvSpPr>
            <a:spLocks noGrp="1"/>
          </p:cNvSpPr>
          <p:nvPr>
            <p:ph idx="1"/>
          </p:nvPr>
        </p:nvSpPr>
        <p:spPr>
          <a:xfrm>
            <a:off x="6747308" y="1934184"/>
            <a:ext cx="4488539" cy="4345846"/>
          </a:xfrm>
        </p:spPr>
        <p:txBody>
          <a:bodyPr>
            <a:normAutofit/>
          </a:bodyPr>
          <a:lstStyle/>
          <a:p>
            <a:r>
              <a:rPr lang="en-US" dirty="0"/>
              <a:t>This is a scatter plot of GPA and interview score</a:t>
            </a:r>
          </a:p>
          <a:p>
            <a:r>
              <a:rPr lang="en-US" dirty="0"/>
              <a:t>         tend to have lower GPA, on average</a:t>
            </a:r>
          </a:p>
        </p:txBody>
      </p:sp>
      <p:sp>
        <p:nvSpPr>
          <p:cNvPr id="7" name="Rectangle 6">
            <a:extLst>
              <a:ext uri="{FF2B5EF4-FFF2-40B4-BE49-F238E27FC236}">
                <a16:creationId xmlns:a16="http://schemas.microsoft.com/office/drawing/2014/main" id="{F6987C3A-7680-09DF-340E-9872C93D3814}"/>
              </a:ext>
            </a:extLst>
          </p:cNvPr>
          <p:cNvSpPr/>
          <p:nvPr/>
        </p:nvSpPr>
        <p:spPr>
          <a:xfrm>
            <a:off x="7182440" y="2823598"/>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142401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71E62-F0A2-6264-5369-4C5E7FC101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C0B2D18-099A-F8C8-A0B4-35680576795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56A892D8-909E-76EB-FB65-1ADE5D4A2997}"/>
              </a:ext>
            </a:extLst>
          </p:cNvPr>
          <p:cNvSpPr>
            <a:spLocks noGrp="1"/>
          </p:cNvSpPr>
          <p:nvPr>
            <p:ph type="sldNum" sz="quarter" idx="12"/>
          </p:nvPr>
        </p:nvSpPr>
        <p:spPr/>
        <p:txBody>
          <a:bodyPr/>
          <a:lstStyle/>
          <a:p>
            <a:fld id="{6F3806FF-9E51-4331-BB90-F49EFA1FA4FC}" type="slidenum">
              <a:rPr lang="fr-FR" smtClean="0"/>
              <a:t>127</a:t>
            </a:fld>
            <a:endParaRPr lang="fr-FR"/>
          </a:p>
        </p:txBody>
      </p:sp>
      <p:sp>
        <p:nvSpPr>
          <p:cNvPr id="16" name="Title 1">
            <a:extLst>
              <a:ext uri="{FF2B5EF4-FFF2-40B4-BE49-F238E27FC236}">
                <a16:creationId xmlns:a16="http://schemas.microsoft.com/office/drawing/2014/main" id="{B761DAC8-00D4-1F89-2D30-C8912ADACB5A}"/>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(3)</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D96D3560-273D-6B12-963C-F5551D1E254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DF77C073-F60F-B799-9E97-7B32F1AC6586}"/>
              </a:ext>
            </a:extLst>
          </p:cNvPr>
          <p:cNvSpPr>
            <a:spLocks noGrp="1"/>
          </p:cNvSpPr>
          <p:nvPr>
            <p:ph idx="1"/>
          </p:nvPr>
        </p:nvSpPr>
        <p:spPr>
          <a:xfrm>
            <a:off x="6747308" y="1934184"/>
            <a:ext cx="4488539" cy="4345846"/>
          </a:xfrm>
        </p:spPr>
        <p:txBody>
          <a:bodyPr>
            <a:normAutofit/>
          </a:bodyPr>
          <a:lstStyle/>
          <a:p>
            <a:r>
              <a:rPr lang="en-US" dirty="0"/>
              <a:t>This is a scatter plot of GPA and interview score</a:t>
            </a:r>
          </a:p>
          <a:p>
            <a:r>
              <a:rPr lang="en-US" dirty="0"/>
              <a:t>         tend to have lower GPA, on average</a:t>
            </a:r>
          </a:p>
          <a:p>
            <a:r>
              <a:rPr lang="en-US" dirty="0"/>
              <a:t>The green line is the cutoff: anybody to the right can be hired</a:t>
            </a:r>
          </a:p>
          <a:p>
            <a:r>
              <a:rPr lang="en-US" dirty="0"/>
              <a:t>         are less likely to be hired, overall</a:t>
            </a:r>
          </a:p>
          <a:p>
            <a:endParaRPr lang="en-US" dirty="0"/>
          </a:p>
          <a:p>
            <a:endParaRPr lang="en-US" dirty="0"/>
          </a:p>
        </p:txBody>
      </p:sp>
      <p:sp>
        <p:nvSpPr>
          <p:cNvPr id="3" name="Rectangle 2">
            <a:extLst>
              <a:ext uri="{FF2B5EF4-FFF2-40B4-BE49-F238E27FC236}">
                <a16:creationId xmlns:a16="http://schemas.microsoft.com/office/drawing/2014/main" id="{9DF6A009-7815-ECBA-5DE9-6BA8DB962D3F}"/>
              </a:ext>
            </a:extLst>
          </p:cNvPr>
          <p:cNvSpPr/>
          <p:nvPr/>
        </p:nvSpPr>
        <p:spPr>
          <a:xfrm>
            <a:off x="7182440" y="2823598"/>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FE8CC4D-F252-ACE4-1464-701AC894340C}"/>
              </a:ext>
            </a:extLst>
          </p:cNvPr>
          <p:cNvSpPr/>
          <p:nvPr/>
        </p:nvSpPr>
        <p:spPr>
          <a:xfrm>
            <a:off x="7182440" y="4997865"/>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2798785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A8B53-525D-12ED-4489-C390487C09D5}"/>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CB68D5D-79E8-53D7-2EC3-5F922EBA38E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E0A23D4A-67EC-E7B4-FC5A-1176BA227409}"/>
              </a:ext>
            </a:extLst>
          </p:cNvPr>
          <p:cNvSpPr>
            <a:spLocks noGrp="1"/>
          </p:cNvSpPr>
          <p:nvPr>
            <p:ph type="sldNum" sz="quarter" idx="12"/>
          </p:nvPr>
        </p:nvSpPr>
        <p:spPr/>
        <p:txBody>
          <a:bodyPr/>
          <a:lstStyle/>
          <a:p>
            <a:fld id="{6F3806FF-9E51-4331-BB90-F49EFA1FA4FC}" type="slidenum">
              <a:rPr lang="fr-FR" smtClean="0"/>
              <a:t>128</a:t>
            </a:fld>
            <a:endParaRPr lang="fr-FR"/>
          </a:p>
        </p:txBody>
      </p:sp>
      <p:sp>
        <p:nvSpPr>
          <p:cNvPr id="16" name="Title 1">
            <a:extLst>
              <a:ext uri="{FF2B5EF4-FFF2-40B4-BE49-F238E27FC236}">
                <a16:creationId xmlns:a16="http://schemas.microsoft.com/office/drawing/2014/main" id="{025E0189-1812-6B78-71F5-E46A038A5A80}"/>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(4)</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120910FF-8934-38C1-A228-6BF170B69F8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E46C9F1B-E753-4F0A-FF2D-5BAF4607D188}"/>
              </a:ext>
            </a:extLst>
          </p:cNvPr>
          <p:cNvSpPr>
            <a:spLocks noGrp="1"/>
          </p:cNvSpPr>
          <p:nvPr>
            <p:ph idx="1"/>
          </p:nvPr>
        </p:nvSpPr>
        <p:spPr>
          <a:xfrm>
            <a:off x="6747308" y="1934184"/>
            <a:ext cx="4488539" cy="4345846"/>
          </a:xfrm>
        </p:spPr>
        <p:txBody>
          <a:bodyPr>
            <a:normAutofit/>
          </a:bodyPr>
          <a:lstStyle/>
          <a:p>
            <a:r>
              <a:rPr lang="en-US" dirty="0"/>
              <a:t>Is it fair?</a:t>
            </a:r>
          </a:p>
          <a:p>
            <a:pPr lvl="1"/>
            <a:r>
              <a:rPr lang="en-US" dirty="0"/>
              <a:t>On one hand, this is what you get in the data, the “ground truth”, and you don’t include being a blue square or a green triangle in your model</a:t>
            </a:r>
          </a:p>
          <a:p>
            <a:pPr lvl="1"/>
            <a:r>
              <a:rPr lang="en-US" dirty="0"/>
              <a:t>On the other hand, there is an indirect effect of being a blue square on being hired through GPA (it’s a proxy!)</a:t>
            </a:r>
          </a:p>
          <a:p>
            <a:pPr lvl="1"/>
            <a:endParaRPr lang="en-US" dirty="0"/>
          </a:p>
          <a:p>
            <a:endParaRPr lang="en-US" dirty="0"/>
          </a:p>
          <a:p>
            <a:endParaRPr lang="en-US" dirty="0"/>
          </a:p>
        </p:txBody>
      </p:sp>
    </p:spTree>
    <p:extLst>
      <p:ext uri="{BB962C8B-B14F-4D97-AF65-F5344CB8AC3E}">
        <p14:creationId xmlns:p14="http://schemas.microsoft.com/office/powerpoint/2010/main" val="336521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25CB-DEF9-5444-7ACB-B321801F5FB0}"/>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9388968-1E8A-22AF-EAE0-535B599467A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492F4DDB-9AB0-CCFD-8860-D84299595DB7}"/>
              </a:ext>
            </a:extLst>
          </p:cNvPr>
          <p:cNvSpPr>
            <a:spLocks noGrp="1"/>
          </p:cNvSpPr>
          <p:nvPr>
            <p:ph type="sldNum" sz="quarter" idx="12"/>
          </p:nvPr>
        </p:nvSpPr>
        <p:spPr/>
        <p:txBody>
          <a:bodyPr/>
          <a:lstStyle/>
          <a:p>
            <a:fld id="{6F3806FF-9E51-4331-BB90-F49EFA1FA4FC}" type="slidenum">
              <a:rPr lang="fr-FR" smtClean="0"/>
              <a:t>129</a:t>
            </a:fld>
            <a:endParaRPr lang="fr-FR"/>
          </a:p>
        </p:txBody>
      </p:sp>
      <p:sp>
        <p:nvSpPr>
          <p:cNvPr id="16" name="Title 1">
            <a:extLst>
              <a:ext uri="{FF2B5EF4-FFF2-40B4-BE49-F238E27FC236}">
                <a16:creationId xmlns:a16="http://schemas.microsoft.com/office/drawing/2014/main" id="{D6E45C72-94D8-3E4F-8187-B1E59FFFE45F}"/>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(5)</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8319DCDC-4637-C80B-DE6B-D9A284E664B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4F94192A-571A-905B-8374-83F7603CB46B}"/>
              </a:ext>
            </a:extLst>
          </p:cNvPr>
          <p:cNvSpPr>
            <a:spLocks noGrp="1"/>
          </p:cNvSpPr>
          <p:nvPr>
            <p:ph idx="1"/>
          </p:nvPr>
        </p:nvSpPr>
        <p:spPr>
          <a:xfrm>
            <a:off x="6747308" y="1934184"/>
            <a:ext cx="4488539" cy="4345846"/>
          </a:xfrm>
        </p:spPr>
        <p:txBody>
          <a:bodyPr>
            <a:normAutofit/>
          </a:bodyPr>
          <a:lstStyle/>
          <a:p>
            <a:r>
              <a:rPr lang="en-US" dirty="0"/>
              <a:t>Imagine if every company started using the same methodology</a:t>
            </a:r>
          </a:p>
          <a:p>
            <a:r>
              <a:rPr lang="en-US" dirty="0"/>
              <a:t>Perhaps you could expect future applicants, in years, to change </a:t>
            </a:r>
            <a:r>
              <a:rPr lang="en-US" dirty="0">
                <a:solidFill>
                  <a:srgbClr val="EB6E40"/>
                </a:solidFill>
              </a:rPr>
              <a:t>because </a:t>
            </a:r>
            <a:r>
              <a:rPr lang="en-US" dirty="0"/>
              <a:t>of these hiring practices</a:t>
            </a:r>
          </a:p>
          <a:p>
            <a:r>
              <a:rPr lang="en-US" dirty="0"/>
              <a:t>That would be a </a:t>
            </a:r>
            <a:r>
              <a:rPr lang="en-US" dirty="0">
                <a:solidFill>
                  <a:srgbClr val="EB6E40"/>
                </a:solidFill>
              </a:rPr>
              <a:t>feedback loop</a:t>
            </a:r>
          </a:p>
          <a:p>
            <a:pPr lvl="1"/>
            <a:endParaRPr lang="en-US" dirty="0"/>
          </a:p>
          <a:p>
            <a:endParaRPr lang="en-US" dirty="0"/>
          </a:p>
          <a:p>
            <a:endParaRPr lang="en-US" dirty="0"/>
          </a:p>
        </p:txBody>
      </p:sp>
      <p:grpSp>
        <p:nvGrpSpPr>
          <p:cNvPr id="3" name="Group 2">
            <a:extLst>
              <a:ext uri="{FF2B5EF4-FFF2-40B4-BE49-F238E27FC236}">
                <a16:creationId xmlns:a16="http://schemas.microsoft.com/office/drawing/2014/main" id="{23E45172-E2E6-7F35-A4C7-8CEF657BBC1D}"/>
              </a:ext>
            </a:extLst>
          </p:cNvPr>
          <p:cNvGrpSpPr/>
          <p:nvPr/>
        </p:nvGrpSpPr>
        <p:grpSpPr>
          <a:xfrm>
            <a:off x="3030369" y="3129014"/>
            <a:ext cx="2423950" cy="1732552"/>
            <a:chOff x="3030369" y="3129014"/>
            <a:chExt cx="2423950" cy="1732552"/>
          </a:xfrm>
        </p:grpSpPr>
        <p:cxnSp>
          <p:nvCxnSpPr>
            <p:cNvPr id="7" name="Connecteur droit avec flèche 6">
              <a:extLst>
                <a:ext uri="{FF2B5EF4-FFF2-40B4-BE49-F238E27FC236}">
                  <a16:creationId xmlns:a16="http://schemas.microsoft.com/office/drawing/2014/main" id="{2ABD9350-DB5F-EF3B-AD67-66B2F563AE1F}"/>
                </a:ext>
              </a:extLst>
            </p:cNvPr>
            <p:cNvCxnSpPr>
              <a:cxnSpLocks/>
            </p:cNvCxnSpPr>
            <p:nvPr/>
          </p:nvCxnSpPr>
          <p:spPr>
            <a:xfrm flipH="1">
              <a:off x="4167739" y="3129014"/>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eur droit avec flèche 8">
              <a:extLst>
                <a:ext uri="{FF2B5EF4-FFF2-40B4-BE49-F238E27FC236}">
                  <a16:creationId xmlns:a16="http://schemas.microsoft.com/office/drawing/2014/main" id="{97D7F940-33D2-9D93-DC47-6C144F41D8D6}"/>
                </a:ext>
              </a:extLst>
            </p:cNvPr>
            <p:cNvCxnSpPr>
              <a:cxnSpLocks/>
            </p:cNvCxnSpPr>
            <p:nvPr/>
          </p:nvCxnSpPr>
          <p:spPr>
            <a:xfrm flipH="1">
              <a:off x="4071485" y="3368042"/>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eur droit avec flèche 10">
              <a:extLst>
                <a:ext uri="{FF2B5EF4-FFF2-40B4-BE49-F238E27FC236}">
                  <a16:creationId xmlns:a16="http://schemas.microsoft.com/office/drawing/2014/main" id="{5A5FAE80-2BE6-BE84-B7C5-1DC0D27AB3A4}"/>
                </a:ext>
              </a:extLst>
            </p:cNvPr>
            <p:cNvCxnSpPr>
              <a:cxnSpLocks/>
            </p:cNvCxnSpPr>
            <p:nvPr/>
          </p:nvCxnSpPr>
          <p:spPr>
            <a:xfrm flipH="1">
              <a:off x="4291263" y="3809200"/>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cteur droit avec flèche 11">
              <a:extLst>
                <a:ext uri="{FF2B5EF4-FFF2-40B4-BE49-F238E27FC236}">
                  <a16:creationId xmlns:a16="http://schemas.microsoft.com/office/drawing/2014/main" id="{9501E92E-3B2E-6DAF-3033-93582DB6FE68}"/>
                </a:ext>
              </a:extLst>
            </p:cNvPr>
            <p:cNvCxnSpPr>
              <a:cxnSpLocks/>
            </p:cNvCxnSpPr>
            <p:nvPr/>
          </p:nvCxnSpPr>
          <p:spPr>
            <a:xfrm flipH="1">
              <a:off x="4435643" y="4077104"/>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cteur droit avec flèche 12">
              <a:extLst>
                <a:ext uri="{FF2B5EF4-FFF2-40B4-BE49-F238E27FC236}">
                  <a16:creationId xmlns:a16="http://schemas.microsoft.com/office/drawing/2014/main" id="{739D61EB-3B75-4AFC-DA05-1170EFA435D3}"/>
                </a:ext>
              </a:extLst>
            </p:cNvPr>
            <p:cNvCxnSpPr>
              <a:cxnSpLocks/>
            </p:cNvCxnSpPr>
            <p:nvPr/>
          </p:nvCxnSpPr>
          <p:spPr>
            <a:xfrm flipH="1">
              <a:off x="5090161" y="4104377"/>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cteur droit avec flèche 13">
              <a:extLst>
                <a:ext uri="{FF2B5EF4-FFF2-40B4-BE49-F238E27FC236}">
                  <a16:creationId xmlns:a16="http://schemas.microsoft.com/office/drawing/2014/main" id="{AAE763AF-4DC1-3FD8-C413-B0717DE449C5}"/>
                </a:ext>
              </a:extLst>
            </p:cNvPr>
            <p:cNvCxnSpPr>
              <a:cxnSpLocks/>
            </p:cNvCxnSpPr>
            <p:nvPr/>
          </p:nvCxnSpPr>
          <p:spPr>
            <a:xfrm flipH="1">
              <a:off x="4531897" y="4815043"/>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eur droit avec flèche 14">
              <a:extLst>
                <a:ext uri="{FF2B5EF4-FFF2-40B4-BE49-F238E27FC236}">
                  <a16:creationId xmlns:a16="http://schemas.microsoft.com/office/drawing/2014/main" id="{62EDF017-4213-4FE1-FD1E-C8ED39D61F06}"/>
                </a:ext>
              </a:extLst>
            </p:cNvPr>
            <p:cNvCxnSpPr>
              <a:cxnSpLocks/>
            </p:cNvCxnSpPr>
            <p:nvPr/>
          </p:nvCxnSpPr>
          <p:spPr>
            <a:xfrm flipH="1">
              <a:off x="4098762" y="4861566"/>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eur droit avec flèche 16">
              <a:extLst>
                <a:ext uri="{FF2B5EF4-FFF2-40B4-BE49-F238E27FC236}">
                  <a16:creationId xmlns:a16="http://schemas.microsoft.com/office/drawing/2014/main" id="{6838D317-DD2F-F4DE-5BDF-DD03282476FB}"/>
                </a:ext>
              </a:extLst>
            </p:cNvPr>
            <p:cNvCxnSpPr>
              <a:cxnSpLocks/>
            </p:cNvCxnSpPr>
            <p:nvPr/>
          </p:nvCxnSpPr>
          <p:spPr>
            <a:xfrm flipH="1">
              <a:off x="3954385" y="4234321"/>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E3754EC0-785F-4895-BA64-6F678802A51F}"/>
                </a:ext>
              </a:extLst>
            </p:cNvPr>
            <p:cNvCxnSpPr>
              <a:cxnSpLocks/>
            </p:cNvCxnSpPr>
            <p:nvPr/>
          </p:nvCxnSpPr>
          <p:spPr>
            <a:xfrm flipH="1">
              <a:off x="3704130" y="3838082"/>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avec flèche 18">
              <a:extLst>
                <a:ext uri="{FF2B5EF4-FFF2-40B4-BE49-F238E27FC236}">
                  <a16:creationId xmlns:a16="http://schemas.microsoft.com/office/drawing/2014/main" id="{D0259722-A802-F304-54F8-156AA6B91AF6}"/>
                </a:ext>
              </a:extLst>
            </p:cNvPr>
            <p:cNvCxnSpPr>
              <a:cxnSpLocks/>
            </p:cNvCxnSpPr>
            <p:nvPr/>
          </p:nvCxnSpPr>
          <p:spPr>
            <a:xfrm flipH="1">
              <a:off x="3357624" y="3672849"/>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171894EC-6E24-3CCC-247D-E9C3DFD21448}"/>
                </a:ext>
              </a:extLst>
            </p:cNvPr>
            <p:cNvCxnSpPr>
              <a:cxnSpLocks/>
            </p:cNvCxnSpPr>
            <p:nvPr/>
          </p:nvCxnSpPr>
          <p:spPr>
            <a:xfrm flipH="1">
              <a:off x="3030369" y="3748248"/>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eur droit avec flèche 20">
              <a:extLst>
                <a:ext uri="{FF2B5EF4-FFF2-40B4-BE49-F238E27FC236}">
                  <a16:creationId xmlns:a16="http://schemas.microsoft.com/office/drawing/2014/main" id="{B1E9C369-17DE-07D4-1EB9-C3A47CE33665}"/>
                </a:ext>
              </a:extLst>
            </p:cNvPr>
            <p:cNvCxnSpPr>
              <a:cxnSpLocks/>
            </p:cNvCxnSpPr>
            <p:nvPr/>
          </p:nvCxnSpPr>
          <p:spPr>
            <a:xfrm flipH="1">
              <a:off x="4060276" y="3919900"/>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9083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Realities of the job</a:t>
            </a:r>
            <a:endParaRPr lang="en-GB" dirty="0">
              <a:solidFill>
                <a:srgbClr val="7F7DB0"/>
              </a:solidFill>
            </a:endParaRPr>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13</a:t>
            </a:fld>
            <a:endParaRPr lang="fr-FR"/>
          </a:p>
        </p:txBody>
      </p:sp>
      <p:sp>
        <p:nvSpPr>
          <p:cNvPr id="15" name="Espace réservé du contenu 6">
            <a:extLst>
              <a:ext uri="{FF2B5EF4-FFF2-40B4-BE49-F238E27FC236}">
                <a16:creationId xmlns:a16="http://schemas.microsoft.com/office/drawing/2014/main" id="{04EDB9BB-2AC0-9F2D-81C7-7FBD64B70835}"/>
              </a:ext>
            </a:extLst>
          </p:cNvPr>
          <p:cNvSpPr>
            <a:spLocks noGrp="1"/>
          </p:cNvSpPr>
          <p:nvPr>
            <p:ph idx="1"/>
          </p:nvPr>
        </p:nvSpPr>
        <p:spPr>
          <a:xfrm>
            <a:off x="838200" y="1825624"/>
            <a:ext cx="9753600" cy="4691929"/>
          </a:xfrm>
        </p:spPr>
        <p:txBody>
          <a:bodyPr>
            <a:normAutofit/>
          </a:bodyPr>
          <a:lstStyle/>
          <a:p>
            <a:r>
              <a:rPr lang="en-US" dirty="0"/>
              <a:t>As a data scientist, expect to spend &gt; 50% of your programming time on data wrangling and cleaning</a:t>
            </a:r>
          </a:p>
          <a:p>
            <a:pPr lvl="1"/>
            <a:r>
              <a:rPr lang="en-US" dirty="0">
                <a:solidFill>
                  <a:srgbClr val="E51837"/>
                </a:solidFill>
              </a:rPr>
              <a:t>You don’t do enough of this during your studies</a:t>
            </a:r>
            <a:r>
              <a:rPr lang="en-US" dirty="0"/>
              <a:t>, where you’ll instead spend 80% of your time learning complicated modelling methodologies </a:t>
            </a:r>
          </a:p>
          <a:p>
            <a:r>
              <a:rPr lang="en-US" dirty="0"/>
              <a:t>Also, having bad data can be very </a:t>
            </a:r>
            <a:r>
              <a:rPr lang="en-US" dirty="0">
                <a:solidFill>
                  <a:srgbClr val="E51837"/>
                </a:solidFill>
              </a:rPr>
              <a:t>frustrating</a:t>
            </a:r>
            <a:r>
              <a:rPr lang="en-US" dirty="0"/>
              <a:t>:</a:t>
            </a:r>
          </a:p>
          <a:p>
            <a:pPr lvl="1"/>
            <a:r>
              <a:rPr lang="en-US" dirty="0"/>
              <a:t>Takes a long time that you might think would be better spent on analysis</a:t>
            </a:r>
          </a:p>
          <a:p>
            <a:pPr lvl="1"/>
            <a:r>
              <a:rPr lang="en-US" dirty="0"/>
              <a:t>The more you clean, the less sure you are about the accuracy and validity of your analyses</a:t>
            </a:r>
          </a:p>
          <a:p>
            <a:pPr lvl="1"/>
            <a:r>
              <a:rPr lang="en-US" dirty="0"/>
              <a:t>Might feel data quality issues severely undermine the quality of your work and your results</a:t>
            </a:r>
          </a:p>
        </p:txBody>
      </p:sp>
    </p:spTree>
    <p:extLst>
      <p:ext uri="{BB962C8B-B14F-4D97-AF65-F5344CB8AC3E}">
        <p14:creationId xmlns:p14="http://schemas.microsoft.com/office/powerpoint/2010/main" val="658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C5DC5-CBAB-4A44-7E6D-B35BF38B744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AC6BB0F-C9CE-D9B7-DE73-EB1703BF3DB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C8731AC-F7BC-7FEF-F3ED-7F9718639F96}"/>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B6E40"/>
                </a:solidFill>
              </a:rPr>
              <a:t>society</a:t>
            </a:r>
            <a:endParaRPr lang="en-GB" dirty="0">
              <a:solidFill>
                <a:srgbClr val="EB6E40"/>
              </a:solidFill>
            </a:endParaRPr>
          </a:p>
        </p:txBody>
      </p:sp>
      <p:sp>
        <p:nvSpPr>
          <p:cNvPr id="2" name="Espace réservé du numéro de diapositive 1">
            <a:extLst>
              <a:ext uri="{FF2B5EF4-FFF2-40B4-BE49-F238E27FC236}">
                <a16:creationId xmlns:a16="http://schemas.microsoft.com/office/drawing/2014/main" id="{FAC34832-A905-9165-6E85-9EE83F679658}"/>
              </a:ext>
            </a:extLst>
          </p:cNvPr>
          <p:cNvSpPr>
            <a:spLocks noGrp="1"/>
          </p:cNvSpPr>
          <p:nvPr>
            <p:ph type="sldNum" sz="quarter" idx="12"/>
          </p:nvPr>
        </p:nvSpPr>
        <p:spPr/>
        <p:txBody>
          <a:bodyPr/>
          <a:lstStyle/>
          <a:p>
            <a:fld id="{6F3806FF-9E51-4331-BB90-F49EFA1FA4FC}" type="slidenum">
              <a:rPr lang="fr-FR" smtClean="0"/>
              <a:t>130</a:t>
            </a:fld>
            <a:endParaRPr lang="fr-FR"/>
          </a:p>
        </p:txBody>
      </p:sp>
      <p:grpSp>
        <p:nvGrpSpPr>
          <p:cNvPr id="6" name="Groupe 5">
            <a:extLst>
              <a:ext uri="{FF2B5EF4-FFF2-40B4-BE49-F238E27FC236}">
                <a16:creationId xmlns:a16="http://schemas.microsoft.com/office/drawing/2014/main" id="{A465EC60-A24A-3E9D-6795-3D859743AC00}"/>
              </a:ext>
            </a:extLst>
          </p:cNvPr>
          <p:cNvGrpSpPr/>
          <p:nvPr/>
        </p:nvGrpSpPr>
        <p:grpSpPr>
          <a:xfrm>
            <a:off x="1273629" y="2407340"/>
            <a:ext cx="7336971" cy="4277580"/>
            <a:chOff x="1273629" y="1650245"/>
            <a:chExt cx="7336971" cy="4277580"/>
          </a:xfrm>
        </p:grpSpPr>
        <p:pic>
          <p:nvPicPr>
            <p:cNvPr id="9" name="Picture 8">
              <a:extLst>
                <a:ext uri="{FF2B5EF4-FFF2-40B4-BE49-F238E27FC236}">
                  <a16:creationId xmlns:a16="http://schemas.microsoft.com/office/drawing/2014/main" id="{BD432DED-DB05-B98C-3066-41D8B952B1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73629" y="2311776"/>
              <a:ext cx="6957150" cy="3035506"/>
            </a:xfrm>
            <a:prstGeom prst="rect">
              <a:avLst/>
            </a:prstGeom>
          </p:spPr>
        </p:pic>
        <p:sp>
          <p:nvSpPr>
            <p:cNvPr id="11" name="TextBox 10">
              <a:extLst>
                <a:ext uri="{FF2B5EF4-FFF2-40B4-BE49-F238E27FC236}">
                  <a16:creationId xmlns:a16="http://schemas.microsoft.com/office/drawing/2014/main" id="{99D67F7D-ED90-1DD7-0C4B-5E388AB2A9EA}"/>
                </a:ext>
              </a:extLst>
            </p:cNvPr>
            <p:cNvSpPr txBox="1"/>
            <p:nvPr/>
          </p:nvSpPr>
          <p:spPr>
            <a:xfrm>
              <a:off x="1391239" y="1650245"/>
              <a:ext cx="6096000" cy="369332"/>
            </a:xfrm>
            <a:prstGeom prst="rect">
              <a:avLst/>
            </a:prstGeom>
            <a:noFill/>
          </p:spPr>
          <p:txBody>
            <a:bodyPr wrap="square">
              <a:spAutoFit/>
            </a:bodyPr>
            <a:lstStyle/>
            <a:p>
              <a:r>
                <a:rPr lang="en-GB" sz="1800" b="0" i="0" u="none" strike="noStrike" baseline="0" dirty="0">
                  <a:latin typeface="Esteban" panose="02000000000000000000"/>
                </a:rPr>
                <a:t>Sample of occupations in the United States</a:t>
              </a:r>
              <a:endParaRPr lang="en-GB" dirty="0">
                <a:latin typeface="Esteban" panose="02000000000000000000"/>
              </a:endParaRPr>
            </a:p>
          </p:txBody>
        </p:sp>
        <p:cxnSp>
          <p:nvCxnSpPr>
            <p:cNvPr id="13" name="Straight Arrow Connector 12">
              <a:extLst>
                <a:ext uri="{FF2B5EF4-FFF2-40B4-BE49-F238E27FC236}">
                  <a16:creationId xmlns:a16="http://schemas.microsoft.com/office/drawing/2014/main" id="{A8D71A17-5308-C40E-F8B4-ECAFC366048E}"/>
                </a:ext>
              </a:extLst>
            </p:cNvPr>
            <p:cNvCxnSpPr>
              <a:cxnSpLocks/>
            </p:cNvCxnSpPr>
            <p:nvPr/>
          </p:nvCxnSpPr>
          <p:spPr>
            <a:xfrm flipH="1">
              <a:off x="1391239" y="5431971"/>
              <a:ext cx="3191647" cy="0"/>
            </a:xfrm>
            <a:prstGeom prst="straightConnector1">
              <a:avLst/>
            </a:prstGeom>
            <a:ln w="28575">
              <a:solidFill>
                <a:srgbClr val="EB6E4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DBD16A-BA3D-DBF0-E3E1-0CC2244AC35A}"/>
                </a:ext>
              </a:extLst>
            </p:cNvPr>
            <p:cNvCxnSpPr>
              <a:cxnSpLocks/>
            </p:cNvCxnSpPr>
            <p:nvPr/>
          </p:nvCxnSpPr>
          <p:spPr>
            <a:xfrm flipH="1">
              <a:off x="4735286" y="5431971"/>
              <a:ext cx="3191647" cy="0"/>
            </a:xfrm>
            <a:prstGeom prst="straightConnector1">
              <a:avLst/>
            </a:prstGeom>
            <a:ln w="28575">
              <a:solidFill>
                <a:srgbClr val="EB6E4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DDAD4C-F673-FA96-EB6E-FFD559DADDEA}"/>
                </a:ext>
              </a:extLst>
            </p:cNvPr>
            <p:cNvSpPr txBox="1"/>
            <p:nvPr/>
          </p:nvSpPr>
          <p:spPr>
            <a:xfrm>
              <a:off x="1571920" y="5558493"/>
              <a:ext cx="1715566" cy="369332"/>
            </a:xfrm>
            <a:prstGeom prst="rect">
              <a:avLst/>
            </a:prstGeom>
            <a:noFill/>
          </p:spPr>
          <p:txBody>
            <a:bodyPr wrap="square">
              <a:spAutoFit/>
            </a:bodyPr>
            <a:lstStyle/>
            <a:p>
              <a:r>
                <a:rPr lang="en-GB" dirty="0">
                  <a:latin typeface="Esteban" panose="02000000000000000000"/>
                </a:rPr>
                <a:t>More women</a:t>
              </a:r>
            </a:p>
          </p:txBody>
        </p:sp>
        <p:sp>
          <p:nvSpPr>
            <p:cNvPr id="18" name="TextBox 17">
              <a:extLst>
                <a:ext uri="{FF2B5EF4-FFF2-40B4-BE49-F238E27FC236}">
                  <a16:creationId xmlns:a16="http://schemas.microsoft.com/office/drawing/2014/main" id="{987D4EC7-C93F-7990-C08C-8359C3E1CBBF}"/>
                </a:ext>
              </a:extLst>
            </p:cNvPr>
            <p:cNvSpPr txBox="1"/>
            <p:nvPr/>
          </p:nvSpPr>
          <p:spPr>
            <a:xfrm>
              <a:off x="6895034" y="5548643"/>
              <a:ext cx="1715566" cy="369332"/>
            </a:xfrm>
            <a:prstGeom prst="rect">
              <a:avLst/>
            </a:prstGeom>
            <a:noFill/>
          </p:spPr>
          <p:txBody>
            <a:bodyPr wrap="square">
              <a:spAutoFit/>
            </a:bodyPr>
            <a:lstStyle/>
            <a:p>
              <a:r>
                <a:rPr lang="en-GB" dirty="0">
                  <a:latin typeface="Esteban" panose="02000000000000000000"/>
                </a:rPr>
                <a:t>More men</a:t>
              </a:r>
            </a:p>
          </p:txBody>
        </p:sp>
      </p:grpSp>
      <p:sp>
        <p:nvSpPr>
          <p:cNvPr id="3" name="Content Placeholder 5">
            <a:extLst>
              <a:ext uri="{FF2B5EF4-FFF2-40B4-BE49-F238E27FC236}">
                <a16:creationId xmlns:a16="http://schemas.microsoft.com/office/drawing/2014/main" id="{50AAFFC4-21A6-2CB6-8E8B-FD96F563B99B}"/>
              </a:ext>
            </a:extLst>
          </p:cNvPr>
          <p:cNvSpPr>
            <a:spLocks noGrp="1"/>
          </p:cNvSpPr>
          <p:nvPr>
            <p:ph idx="1"/>
          </p:nvPr>
        </p:nvSpPr>
        <p:spPr>
          <a:xfrm>
            <a:off x="838200" y="1693758"/>
            <a:ext cx="10397648" cy="362055"/>
          </a:xfrm>
        </p:spPr>
        <p:txBody>
          <a:bodyPr>
            <a:normAutofit fontScale="77500" lnSpcReduction="20000"/>
          </a:bodyPr>
          <a:lstStyle/>
          <a:p>
            <a:r>
              <a:rPr lang="en-US" dirty="0"/>
              <a:t>Society is inherently rife with imbalances</a:t>
            </a:r>
          </a:p>
        </p:txBody>
      </p:sp>
    </p:spTree>
    <p:extLst>
      <p:ext uri="{BB962C8B-B14F-4D97-AF65-F5344CB8AC3E}">
        <p14:creationId xmlns:p14="http://schemas.microsoft.com/office/powerpoint/2010/main" val="7288243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6DA64-AED6-E9D0-AFB5-2C586E5D1F2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0FD5541-8EE0-E4DE-6FB0-54DF307F274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31DF68B-5797-C6FB-0463-C817F7F6EE5D}"/>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B6E40"/>
                </a:solidFill>
              </a:rPr>
              <a:t>society</a:t>
            </a:r>
            <a:endParaRPr lang="en-GB" dirty="0">
              <a:solidFill>
                <a:srgbClr val="EB6E40"/>
              </a:solidFill>
            </a:endParaRPr>
          </a:p>
        </p:txBody>
      </p:sp>
      <p:sp>
        <p:nvSpPr>
          <p:cNvPr id="2" name="Espace réservé du numéro de diapositive 1">
            <a:extLst>
              <a:ext uri="{FF2B5EF4-FFF2-40B4-BE49-F238E27FC236}">
                <a16:creationId xmlns:a16="http://schemas.microsoft.com/office/drawing/2014/main" id="{E94F8AFF-2F0E-88CB-2899-719ADDE717B7}"/>
              </a:ext>
            </a:extLst>
          </p:cNvPr>
          <p:cNvSpPr>
            <a:spLocks noGrp="1"/>
          </p:cNvSpPr>
          <p:nvPr>
            <p:ph type="sldNum" sz="quarter" idx="12"/>
          </p:nvPr>
        </p:nvSpPr>
        <p:spPr/>
        <p:txBody>
          <a:bodyPr/>
          <a:lstStyle/>
          <a:p>
            <a:fld id="{6F3806FF-9E51-4331-BB90-F49EFA1FA4FC}" type="slidenum">
              <a:rPr lang="fr-FR" smtClean="0"/>
              <a:t>131</a:t>
            </a:fld>
            <a:endParaRPr lang="fr-FR"/>
          </a:p>
        </p:txBody>
      </p:sp>
      <p:sp>
        <p:nvSpPr>
          <p:cNvPr id="3" name="Content Placeholder 5">
            <a:extLst>
              <a:ext uri="{FF2B5EF4-FFF2-40B4-BE49-F238E27FC236}">
                <a16:creationId xmlns:a16="http://schemas.microsoft.com/office/drawing/2014/main" id="{F0612C7F-D868-3BA9-621F-A0FDCEDCA32F}"/>
              </a:ext>
            </a:extLst>
          </p:cNvPr>
          <p:cNvSpPr>
            <a:spLocks noGrp="1"/>
          </p:cNvSpPr>
          <p:nvPr>
            <p:ph idx="1"/>
          </p:nvPr>
        </p:nvSpPr>
        <p:spPr>
          <a:xfrm>
            <a:off x="838200" y="1693758"/>
            <a:ext cx="10397648" cy="362055"/>
          </a:xfrm>
        </p:spPr>
        <p:txBody>
          <a:bodyPr>
            <a:normAutofit fontScale="77500" lnSpcReduction="20000"/>
          </a:bodyPr>
          <a:lstStyle/>
          <a:p>
            <a:r>
              <a:rPr lang="en-US" dirty="0"/>
              <a:t>Society is inherently rife with imbalances</a:t>
            </a:r>
          </a:p>
        </p:txBody>
      </p:sp>
      <p:pic>
        <p:nvPicPr>
          <p:cNvPr id="8" name="Picture 7">
            <a:extLst>
              <a:ext uri="{FF2B5EF4-FFF2-40B4-BE49-F238E27FC236}">
                <a16:creationId xmlns:a16="http://schemas.microsoft.com/office/drawing/2014/main" id="{4199B258-11F5-5E36-FA4E-9A0B54B6469C}"/>
              </a:ext>
            </a:extLst>
          </p:cNvPr>
          <p:cNvPicPr>
            <a:picLocks noChangeAspect="1"/>
          </p:cNvPicPr>
          <p:nvPr/>
        </p:nvPicPr>
        <p:blipFill>
          <a:blip r:embed="rId4"/>
          <a:stretch>
            <a:fillRect/>
          </a:stretch>
        </p:blipFill>
        <p:spPr>
          <a:xfrm>
            <a:off x="1034529" y="2055813"/>
            <a:ext cx="5738392" cy="4769573"/>
          </a:xfrm>
          <a:prstGeom prst="rect">
            <a:avLst/>
          </a:prstGeom>
        </p:spPr>
      </p:pic>
      <p:grpSp>
        <p:nvGrpSpPr>
          <p:cNvPr id="6" name="Groupe 5">
            <a:extLst>
              <a:ext uri="{FF2B5EF4-FFF2-40B4-BE49-F238E27FC236}">
                <a16:creationId xmlns:a16="http://schemas.microsoft.com/office/drawing/2014/main" id="{0F56BCD8-8F9A-7B80-EF24-62913B26A30E}"/>
              </a:ext>
            </a:extLst>
          </p:cNvPr>
          <p:cNvGrpSpPr/>
          <p:nvPr/>
        </p:nvGrpSpPr>
        <p:grpSpPr>
          <a:xfrm>
            <a:off x="7247880" y="3334765"/>
            <a:ext cx="6180715" cy="2211668"/>
            <a:chOff x="7247880" y="1883538"/>
            <a:chExt cx="6180715" cy="2211668"/>
          </a:xfrm>
        </p:grpSpPr>
        <p:sp>
          <p:nvSpPr>
            <p:cNvPr id="10" name="Rectangle 9">
              <a:extLst>
                <a:ext uri="{FF2B5EF4-FFF2-40B4-BE49-F238E27FC236}">
                  <a16:creationId xmlns:a16="http://schemas.microsoft.com/office/drawing/2014/main" id="{D81F66C3-7F82-BD73-EDF5-D45BCD4AE830}"/>
                </a:ext>
              </a:extLst>
            </p:cNvPr>
            <p:cNvSpPr/>
            <p:nvPr/>
          </p:nvSpPr>
          <p:spPr>
            <a:xfrm>
              <a:off x="7360920" y="2429691"/>
              <a:ext cx="365760" cy="365760"/>
            </a:xfrm>
            <a:prstGeom prst="rect">
              <a:avLst/>
            </a:prstGeom>
            <a:solidFill>
              <a:srgbClr val="FFFF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89C86CA-62B8-0BB0-C032-23278F4960B4}"/>
                </a:ext>
              </a:extLst>
            </p:cNvPr>
            <p:cNvSpPr/>
            <p:nvPr/>
          </p:nvSpPr>
          <p:spPr>
            <a:xfrm>
              <a:off x="7356566" y="3696790"/>
              <a:ext cx="365760" cy="365760"/>
            </a:xfrm>
            <a:prstGeom prst="rect">
              <a:avLst/>
            </a:prstGeom>
            <a:solidFill>
              <a:srgbClr val="F56F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5218A2A2-941F-8331-4022-0B4B0C6B0A86}"/>
                </a:ext>
              </a:extLst>
            </p:cNvPr>
            <p:cNvCxnSpPr>
              <a:cxnSpLocks/>
            </p:cNvCxnSpPr>
            <p:nvPr/>
          </p:nvCxnSpPr>
          <p:spPr>
            <a:xfrm>
              <a:off x="7539446" y="2860766"/>
              <a:ext cx="0" cy="78377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Content Placeholder 5">
              <a:extLst>
                <a:ext uri="{FF2B5EF4-FFF2-40B4-BE49-F238E27FC236}">
                  <a16:creationId xmlns:a16="http://schemas.microsoft.com/office/drawing/2014/main" id="{09C3A02A-1B3A-B70B-1028-287AEB19AC21}"/>
                </a:ext>
              </a:extLst>
            </p:cNvPr>
            <p:cNvSpPr txBox="1">
              <a:spLocks/>
            </p:cNvSpPr>
            <p:nvPr/>
          </p:nvSpPr>
          <p:spPr>
            <a:xfrm>
              <a:off x="7742091" y="2472585"/>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Low</a:t>
              </a:r>
            </a:p>
          </p:txBody>
        </p:sp>
        <p:sp>
          <p:nvSpPr>
            <p:cNvPr id="22" name="Content Placeholder 5">
              <a:extLst>
                <a:ext uri="{FF2B5EF4-FFF2-40B4-BE49-F238E27FC236}">
                  <a16:creationId xmlns:a16="http://schemas.microsoft.com/office/drawing/2014/main" id="{9C675DE7-F454-105C-5545-CE9B3C8DAD28}"/>
                </a:ext>
              </a:extLst>
            </p:cNvPr>
            <p:cNvSpPr txBox="1">
              <a:spLocks/>
            </p:cNvSpPr>
            <p:nvPr/>
          </p:nvSpPr>
          <p:spPr>
            <a:xfrm>
              <a:off x="7742091" y="3733151"/>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High</a:t>
              </a:r>
            </a:p>
          </p:txBody>
        </p:sp>
        <p:sp>
          <p:nvSpPr>
            <p:cNvPr id="23" name="Content Placeholder 5">
              <a:extLst>
                <a:ext uri="{FF2B5EF4-FFF2-40B4-BE49-F238E27FC236}">
                  <a16:creationId xmlns:a16="http://schemas.microsoft.com/office/drawing/2014/main" id="{D3F099E3-F213-8849-C5C3-9DF5A32759CD}"/>
                </a:ext>
              </a:extLst>
            </p:cNvPr>
            <p:cNvSpPr txBox="1">
              <a:spLocks/>
            </p:cNvSpPr>
            <p:nvPr/>
          </p:nvSpPr>
          <p:spPr>
            <a:xfrm>
              <a:off x="7247880" y="1883538"/>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Socioeconomic deprivation level</a:t>
              </a:r>
            </a:p>
          </p:txBody>
        </p:sp>
      </p:grpSp>
    </p:spTree>
    <p:extLst>
      <p:ext uri="{BB962C8B-B14F-4D97-AF65-F5344CB8AC3E}">
        <p14:creationId xmlns:p14="http://schemas.microsoft.com/office/powerpoint/2010/main" val="27355293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878B4-1D0A-2F94-3C6F-58048D5B5190}"/>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504A532-1AEC-FBDE-93FD-34DB3AC5455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E7BB7F-E24C-451C-1EFE-AE09B77EC960}"/>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B6E40"/>
                </a:solidFill>
              </a:rPr>
              <a:t>society</a:t>
            </a:r>
            <a:endParaRPr lang="en-GB" dirty="0">
              <a:solidFill>
                <a:srgbClr val="EB6E40"/>
              </a:solidFill>
            </a:endParaRPr>
          </a:p>
        </p:txBody>
      </p:sp>
      <p:sp>
        <p:nvSpPr>
          <p:cNvPr id="2" name="Espace réservé du numéro de diapositive 1">
            <a:extLst>
              <a:ext uri="{FF2B5EF4-FFF2-40B4-BE49-F238E27FC236}">
                <a16:creationId xmlns:a16="http://schemas.microsoft.com/office/drawing/2014/main" id="{F4AF5CC1-9A91-1565-B444-98B8B23F1416}"/>
              </a:ext>
            </a:extLst>
          </p:cNvPr>
          <p:cNvSpPr>
            <a:spLocks noGrp="1"/>
          </p:cNvSpPr>
          <p:nvPr>
            <p:ph type="sldNum" sz="quarter" idx="12"/>
          </p:nvPr>
        </p:nvSpPr>
        <p:spPr/>
        <p:txBody>
          <a:bodyPr/>
          <a:lstStyle/>
          <a:p>
            <a:fld id="{6F3806FF-9E51-4331-BB90-F49EFA1FA4FC}" type="slidenum">
              <a:rPr lang="fr-FR" smtClean="0"/>
              <a:t>132</a:t>
            </a:fld>
            <a:endParaRPr lang="fr-FR"/>
          </a:p>
        </p:txBody>
      </p:sp>
      <p:sp>
        <p:nvSpPr>
          <p:cNvPr id="3" name="Content Placeholder 5">
            <a:extLst>
              <a:ext uri="{FF2B5EF4-FFF2-40B4-BE49-F238E27FC236}">
                <a16:creationId xmlns:a16="http://schemas.microsoft.com/office/drawing/2014/main" id="{A7F0C347-2AD2-C2DC-2010-91549EC10FB1}"/>
              </a:ext>
            </a:extLst>
          </p:cNvPr>
          <p:cNvSpPr>
            <a:spLocks noGrp="1"/>
          </p:cNvSpPr>
          <p:nvPr>
            <p:ph idx="1"/>
          </p:nvPr>
        </p:nvSpPr>
        <p:spPr>
          <a:xfrm>
            <a:off x="5410199" y="2055812"/>
            <a:ext cx="6275961" cy="3171183"/>
          </a:xfrm>
        </p:spPr>
        <p:txBody>
          <a:bodyPr>
            <a:normAutofit/>
          </a:bodyPr>
          <a:lstStyle/>
          <a:p>
            <a:r>
              <a:rPr lang="en-US" dirty="0"/>
              <a:t>These </a:t>
            </a:r>
            <a:r>
              <a:rPr lang="en-US" dirty="0">
                <a:solidFill>
                  <a:srgbClr val="E76321"/>
                </a:solidFill>
              </a:rPr>
              <a:t>become properties</a:t>
            </a:r>
            <a:r>
              <a:rPr lang="en-US" dirty="0"/>
              <a:t> of the datasets they populate</a:t>
            </a:r>
          </a:p>
          <a:p>
            <a:r>
              <a:rPr lang="en-US" dirty="0"/>
              <a:t>Depending on what you model, you may end up </a:t>
            </a:r>
            <a:r>
              <a:rPr lang="en-US" dirty="0">
                <a:solidFill>
                  <a:srgbClr val="E76321"/>
                </a:solidFill>
              </a:rPr>
              <a:t>reinforcing</a:t>
            </a:r>
            <a:r>
              <a:rPr lang="en-US" dirty="0"/>
              <a:t> these imbalances, biases, stereotypes or </a:t>
            </a:r>
            <a:r>
              <a:rPr lang="en-US" dirty="0" err="1"/>
              <a:t>categorisations</a:t>
            </a:r>
            <a:endParaRPr lang="en-US" dirty="0"/>
          </a:p>
        </p:txBody>
      </p:sp>
      <p:pic>
        <p:nvPicPr>
          <p:cNvPr id="8" name="Picture 7">
            <a:extLst>
              <a:ext uri="{FF2B5EF4-FFF2-40B4-BE49-F238E27FC236}">
                <a16:creationId xmlns:a16="http://schemas.microsoft.com/office/drawing/2014/main" id="{102DB289-D7B5-B341-D4A4-55B2D103E084}"/>
              </a:ext>
            </a:extLst>
          </p:cNvPr>
          <p:cNvPicPr>
            <a:picLocks noChangeAspect="1"/>
          </p:cNvPicPr>
          <p:nvPr/>
        </p:nvPicPr>
        <p:blipFill>
          <a:blip r:embed="rId4"/>
          <a:stretch>
            <a:fillRect/>
          </a:stretch>
        </p:blipFill>
        <p:spPr>
          <a:xfrm>
            <a:off x="1034529" y="1606133"/>
            <a:ext cx="2908416" cy="2417385"/>
          </a:xfrm>
          <a:prstGeom prst="rect">
            <a:avLst/>
          </a:prstGeom>
        </p:spPr>
      </p:pic>
      <p:pic>
        <p:nvPicPr>
          <p:cNvPr id="7" name="Picture 6">
            <a:extLst>
              <a:ext uri="{FF2B5EF4-FFF2-40B4-BE49-F238E27FC236}">
                <a16:creationId xmlns:a16="http://schemas.microsoft.com/office/drawing/2014/main" id="{4BC8EE0C-9C14-6898-8AD7-451164E71BC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8200" y="4341072"/>
            <a:ext cx="3959852" cy="1727741"/>
          </a:xfrm>
          <a:prstGeom prst="rect">
            <a:avLst/>
          </a:prstGeom>
        </p:spPr>
      </p:pic>
    </p:spTree>
    <p:extLst>
      <p:ext uri="{BB962C8B-B14F-4D97-AF65-F5344CB8AC3E}">
        <p14:creationId xmlns:p14="http://schemas.microsoft.com/office/powerpoint/2010/main" val="27474163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12AD7-4000-A798-06F9-C039B78F54C1}"/>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2910653-C499-9FFB-69F0-3E13DDEA21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A79A82-B71D-40AC-30FB-DB617B581A8E}"/>
              </a:ext>
            </a:extLst>
          </p:cNvPr>
          <p:cNvSpPr>
            <a:spLocks noGrp="1"/>
          </p:cNvSpPr>
          <p:nvPr>
            <p:ph type="title"/>
          </p:nvPr>
        </p:nvSpPr>
        <p:spPr>
          <a:xfrm>
            <a:off x="838200" y="365125"/>
            <a:ext cx="10515600" cy="1325563"/>
          </a:xfrm>
        </p:spPr>
        <p:txBody>
          <a:bodyPr/>
          <a:lstStyle/>
          <a:p>
            <a:r>
              <a:rPr lang="en-US" dirty="0"/>
              <a:t>The </a:t>
            </a:r>
            <a:r>
              <a:rPr lang="en-US" dirty="0">
                <a:solidFill>
                  <a:srgbClr val="E76321"/>
                </a:solidFill>
              </a:rPr>
              <a:t>COMPAS</a:t>
            </a:r>
            <a:r>
              <a:rPr lang="en-US" dirty="0"/>
              <a:t> example</a:t>
            </a:r>
            <a:endParaRPr lang="en-GB" dirty="0">
              <a:solidFill>
                <a:srgbClr val="EB6E40"/>
              </a:solidFill>
            </a:endParaRPr>
          </a:p>
        </p:txBody>
      </p:sp>
      <p:sp>
        <p:nvSpPr>
          <p:cNvPr id="2" name="Espace réservé du numéro de diapositive 1">
            <a:extLst>
              <a:ext uri="{FF2B5EF4-FFF2-40B4-BE49-F238E27FC236}">
                <a16:creationId xmlns:a16="http://schemas.microsoft.com/office/drawing/2014/main" id="{5BC80C1A-09D4-2443-7B06-38A6CD9006F7}"/>
              </a:ext>
            </a:extLst>
          </p:cNvPr>
          <p:cNvSpPr>
            <a:spLocks noGrp="1"/>
          </p:cNvSpPr>
          <p:nvPr>
            <p:ph type="sldNum" sz="quarter" idx="12"/>
          </p:nvPr>
        </p:nvSpPr>
        <p:spPr/>
        <p:txBody>
          <a:bodyPr/>
          <a:lstStyle/>
          <a:p>
            <a:fld id="{6F3806FF-9E51-4331-BB90-F49EFA1FA4FC}" type="slidenum">
              <a:rPr lang="fr-FR" smtClean="0"/>
              <a:t>133</a:t>
            </a:fld>
            <a:endParaRPr lang="fr-FR"/>
          </a:p>
        </p:txBody>
      </p:sp>
      <p:sp>
        <p:nvSpPr>
          <p:cNvPr id="3" name="Content Placeholder 5">
            <a:extLst>
              <a:ext uri="{FF2B5EF4-FFF2-40B4-BE49-F238E27FC236}">
                <a16:creationId xmlns:a16="http://schemas.microsoft.com/office/drawing/2014/main" id="{8C843ED6-8C82-32FB-C297-814F31FAC575}"/>
              </a:ext>
            </a:extLst>
          </p:cNvPr>
          <p:cNvSpPr>
            <a:spLocks noGrp="1"/>
          </p:cNvSpPr>
          <p:nvPr>
            <p:ph idx="1"/>
          </p:nvPr>
        </p:nvSpPr>
        <p:spPr>
          <a:xfrm>
            <a:off x="838201" y="2055812"/>
            <a:ext cx="10847960" cy="4665663"/>
          </a:xfrm>
        </p:spPr>
        <p:txBody>
          <a:bodyPr>
            <a:normAutofit/>
          </a:bodyPr>
          <a:lstStyle/>
          <a:p>
            <a:r>
              <a:rPr lang="en-US" dirty="0"/>
              <a:t>Decision support tool, used in some US courts, that predicts </a:t>
            </a:r>
            <a:r>
              <a:rPr lang="en-US" dirty="0">
                <a:solidFill>
                  <a:srgbClr val="E76321"/>
                </a:solidFill>
              </a:rPr>
              <a:t>recidivism</a:t>
            </a:r>
            <a:r>
              <a:rPr lang="en-US" dirty="0"/>
              <a:t> and </a:t>
            </a:r>
            <a:r>
              <a:rPr lang="en-US" dirty="0">
                <a:solidFill>
                  <a:srgbClr val="E76321"/>
                </a:solidFill>
              </a:rPr>
              <a:t>misconducts</a:t>
            </a:r>
            <a:r>
              <a:rPr lang="en-US" dirty="0"/>
              <a:t> among defendants</a:t>
            </a:r>
          </a:p>
          <a:p>
            <a:pPr lvl="1"/>
            <a:r>
              <a:rPr lang="en-US" dirty="0"/>
              <a:t>Proprietary (i.e. closed source) statistical model behind it</a:t>
            </a:r>
          </a:p>
          <a:p>
            <a:pPr lvl="1"/>
            <a:r>
              <a:rPr lang="en-US" dirty="0"/>
              <a:t>Multiple </a:t>
            </a:r>
            <a:r>
              <a:rPr lang="en-US" dirty="0">
                <a:solidFill>
                  <a:srgbClr val="E76321"/>
                </a:solidFill>
              </a:rPr>
              <a:t>scores </a:t>
            </a:r>
            <a:r>
              <a:rPr lang="en-US" dirty="0"/>
              <a:t>are calculated according to criminal history,  education, substance use…</a:t>
            </a:r>
          </a:p>
          <a:p>
            <a:pPr lvl="1"/>
            <a:r>
              <a:rPr lang="en-US" dirty="0"/>
              <a:t>Defendants are then categorized as low, medium or high risk, for ease of interpretation</a:t>
            </a:r>
          </a:p>
          <a:p>
            <a:endParaRPr lang="en-US" dirty="0"/>
          </a:p>
          <a:p>
            <a:r>
              <a:rPr lang="en-US" dirty="0"/>
              <a:t>2016 study:</a:t>
            </a:r>
          </a:p>
          <a:p>
            <a:pPr lvl="1"/>
            <a:r>
              <a:rPr lang="en-US" dirty="0"/>
              <a:t>ProPublica (investigative journalism org.) showing a </a:t>
            </a:r>
            <a:r>
              <a:rPr lang="en-US" dirty="0">
                <a:solidFill>
                  <a:srgbClr val="E76321"/>
                </a:solidFill>
              </a:rPr>
              <a:t>higher rate of false positives </a:t>
            </a:r>
            <a:r>
              <a:rPr lang="en-US" dirty="0"/>
              <a:t>of violent recidivism among black defendants (vs. white defendants)</a:t>
            </a:r>
          </a:p>
        </p:txBody>
      </p:sp>
      <p:pic>
        <p:nvPicPr>
          <p:cNvPr id="9" name="Image 8" descr="Une image contenant texte, Police, lampe, Graphique&#10;&#10;Description générée automatiquement">
            <a:extLst>
              <a:ext uri="{FF2B5EF4-FFF2-40B4-BE49-F238E27FC236}">
                <a16:creationId xmlns:a16="http://schemas.microsoft.com/office/drawing/2014/main" id="{6A5CFFBE-43BF-7052-8B2B-DAB8757F9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0412">
            <a:off x="7792219" y="476896"/>
            <a:ext cx="2126860" cy="1200790"/>
          </a:xfrm>
          <a:prstGeom prst="rect">
            <a:avLst/>
          </a:prstGeom>
        </p:spPr>
      </p:pic>
      <p:sp>
        <p:nvSpPr>
          <p:cNvPr id="10" name="Content Placeholder 5">
            <a:extLst>
              <a:ext uri="{FF2B5EF4-FFF2-40B4-BE49-F238E27FC236}">
                <a16:creationId xmlns:a16="http://schemas.microsoft.com/office/drawing/2014/main" id="{011080C2-141B-522F-0B16-1245D8B32459}"/>
              </a:ext>
            </a:extLst>
          </p:cNvPr>
          <p:cNvSpPr txBox="1">
            <a:spLocks/>
          </p:cNvSpPr>
          <p:nvPr/>
        </p:nvSpPr>
        <p:spPr>
          <a:xfrm rot="398233">
            <a:off x="9946848" y="1105562"/>
            <a:ext cx="911614" cy="318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2">
                    <a:lumMod val="75000"/>
                  </a:schemeClr>
                </a:solidFill>
              </a:rPr>
              <a:t>dun </a:t>
            </a:r>
            <a:r>
              <a:rPr lang="en-US" sz="1200" dirty="0" err="1">
                <a:solidFill>
                  <a:schemeClr val="bg2">
                    <a:lumMod val="75000"/>
                  </a:schemeClr>
                </a:solidFill>
              </a:rPr>
              <a:t>dun</a:t>
            </a:r>
            <a:endParaRPr lang="en-US" sz="1200" dirty="0">
              <a:solidFill>
                <a:schemeClr val="bg2">
                  <a:lumMod val="75000"/>
                </a:schemeClr>
              </a:solidFill>
            </a:endParaRPr>
          </a:p>
        </p:txBody>
      </p:sp>
      <p:pic>
        <p:nvPicPr>
          <p:cNvPr id="12" name="Image 11" descr="Une image contenant texte, Police, Graphique, capture d’écran&#10;&#10;Description générée automatiquement">
            <a:extLst>
              <a:ext uri="{FF2B5EF4-FFF2-40B4-BE49-F238E27FC236}">
                <a16:creationId xmlns:a16="http://schemas.microsoft.com/office/drawing/2014/main" id="{A823C0A3-775F-9FCF-D619-051ADEA999C4}"/>
              </a:ext>
            </a:extLst>
          </p:cNvPr>
          <p:cNvPicPr>
            <a:picLocks noChangeAspect="1"/>
          </p:cNvPicPr>
          <p:nvPr/>
        </p:nvPicPr>
        <p:blipFill>
          <a:blip r:embed="rId5">
            <a:extLst>
              <a:ext uri="{28A0092B-C50C-407E-A947-70E740481C1C}">
                <a14:useLocalDpi xmlns:a14="http://schemas.microsoft.com/office/drawing/2010/main" val="0"/>
              </a:ext>
            </a:extLst>
          </a:blip>
          <a:srcRect t="32852" b="34644"/>
          <a:stretch/>
        </p:blipFill>
        <p:spPr>
          <a:xfrm>
            <a:off x="3096640" y="5287224"/>
            <a:ext cx="2493522" cy="425513"/>
          </a:xfrm>
          <a:prstGeom prst="rect">
            <a:avLst/>
          </a:prstGeom>
        </p:spPr>
      </p:pic>
    </p:spTree>
    <p:extLst>
      <p:ext uri="{BB962C8B-B14F-4D97-AF65-F5344CB8AC3E}">
        <p14:creationId xmlns:p14="http://schemas.microsoft.com/office/powerpoint/2010/main" val="11103486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E9E41-CA19-1889-83CD-80655B2FA63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7F227DC-18D4-7629-C643-892585C4C1E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B8C8896-3B73-CD9A-6E9B-B5879968C397}"/>
              </a:ext>
            </a:extLst>
          </p:cNvPr>
          <p:cNvSpPr>
            <a:spLocks noGrp="1"/>
          </p:cNvSpPr>
          <p:nvPr>
            <p:ph type="sldNum" sz="quarter" idx="12"/>
          </p:nvPr>
        </p:nvSpPr>
        <p:spPr/>
        <p:txBody>
          <a:bodyPr/>
          <a:lstStyle/>
          <a:p>
            <a:fld id="{6F3806FF-9E51-4331-BB90-F49EFA1FA4FC}" type="slidenum">
              <a:rPr lang="fr-FR" smtClean="0"/>
              <a:t>134</a:t>
            </a:fld>
            <a:endParaRPr lang="fr-FR"/>
          </a:p>
        </p:txBody>
      </p:sp>
      <p:sp>
        <p:nvSpPr>
          <p:cNvPr id="3" name="Content Placeholder 5">
            <a:extLst>
              <a:ext uri="{FF2B5EF4-FFF2-40B4-BE49-F238E27FC236}">
                <a16:creationId xmlns:a16="http://schemas.microsoft.com/office/drawing/2014/main" id="{44DE3C58-3814-E0F6-77C6-FFC54D8B5FD6}"/>
              </a:ext>
            </a:extLst>
          </p:cNvPr>
          <p:cNvSpPr>
            <a:spLocks noGrp="1"/>
          </p:cNvSpPr>
          <p:nvPr>
            <p:ph idx="1"/>
          </p:nvPr>
        </p:nvSpPr>
        <p:spPr>
          <a:xfrm>
            <a:off x="838201" y="2055812"/>
            <a:ext cx="10847960" cy="4665663"/>
          </a:xfrm>
        </p:spPr>
        <p:txBody>
          <a:bodyPr>
            <a:normAutofit/>
          </a:bodyPr>
          <a:lstStyle/>
          <a:p>
            <a:r>
              <a:rPr lang="en-US" dirty="0"/>
              <a:t>Significant controversy</a:t>
            </a:r>
          </a:p>
          <a:p>
            <a:pPr lvl="1"/>
            <a:r>
              <a:rPr lang="en-US" dirty="0"/>
              <a:t>Multiple articles in mainstream media (Le Monde, Libération, NYT, WaPo…)</a:t>
            </a:r>
          </a:p>
          <a:p>
            <a:pPr lvl="1"/>
            <a:r>
              <a:rPr lang="en-US" dirty="0"/>
              <a:t>Original study cited around 4,000 times (Google Scholar)</a:t>
            </a:r>
          </a:p>
          <a:p>
            <a:pPr lvl="1"/>
            <a:r>
              <a:rPr lang="en-US" dirty="0"/>
              <a:t>Still an ongoing subject of study among academic circles</a:t>
            </a:r>
          </a:p>
          <a:p>
            <a:endParaRPr lang="en-US" dirty="0"/>
          </a:p>
          <a:p>
            <a:r>
              <a:rPr lang="en-US" dirty="0"/>
              <a:t>This is problematic indeed:</a:t>
            </a:r>
          </a:p>
          <a:p>
            <a:pPr lvl="1"/>
            <a:r>
              <a:rPr lang="en-US" dirty="0"/>
              <a:t>Is the algorithm truly </a:t>
            </a:r>
            <a:r>
              <a:rPr lang="en-US" dirty="0">
                <a:solidFill>
                  <a:srgbClr val="E76321"/>
                </a:solidFill>
              </a:rPr>
              <a:t>fair</a:t>
            </a:r>
            <a:r>
              <a:rPr lang="en-US" dirty="0"/>
              <a:t>, even if race is not a factor? How do we define </a:t>
            </a:r>
            <a:r>
              <a:rPr lang="en-US" dirty="0">
                <a:solidFill>
                  <a:srgbClr val="E76321"/>
                </a:solidFill>
              </a:rPr>
              <a:t>fairness</a:t>
            </a:r>
            <a:r>
              <a:rPr lang="en-US" dirty="0"/>
              <a:t>?</a:t>
            </a:r>
            <a:endParaRPr lang="en-US" dirty="0">
              <a:solidFill>
                <a:srgbClr val="E76321"/>
              </a:solidFill>
            </a:endParaRPr>
          </a:p>
          <a:p>
            <a:pPr lvl="1"/>
            <a:r>
              <a:rPr lang="en-US" dirty="0"/>
              <a:t>I would add: do decision makers </a:t>
            </a:r>
            <a:r>
              <a:rPr lang="en-US" dirty="0">
                <a:solidFill>
                  <a:srgbClr val="E76321"/>
                </a:solidFill>
              </a:rPr>
              <a:t>understand</a:t>
            </a:r>
            <a:r>
              <a:rPr lang="en-US" dirty="0"/>
              <a:t> how predictions are made, and the limits of such models and scoring? Very complicated model can appear deceivingly simple</a:t>
            </a:r>
          </a:p>
        </p:txBody>
      </p:sp>
      <p:pic>
        <p:nvPicPr>
          <p:cNvPr id="11" name="Image 10">
            <a:extLst>
              <a:ext uri="{FF2B5EF4-FFF2-40B4-BE49-F238E27FC236}">
                <a16:creationId xmlns:a16="http://schemas.microsoft.com/office/drawing/2014/main" id="{0FF68899-812D-D504-0713-020FF5B55D8B}"/>
              </a:ext>
            </a:extLst>
          </p:cNvPr>
          <p:cNvPicPr>
            <a:picLocks noChangeAspect="1"/>
          </p:cNvPicPr>
          <p:nvPr/>
        </p:nvPicPr>
        <p:blipFill>
          <a:blip r:embed="rId4"/>
          <a:stretch>
            <a:fillRect/>
          </a:stretch>
        </p:blipFill>
        <p:spPr>
          <a:xfrm>
            <a:off x="838201" y="778718"/>
            <a:ext cx="5167963" cy="679687"/>
          </a:xfrm>
          <a:prstGeom prst="rect">
            <a:avLst/>
          </a:prstGeom>
        </p:spPr>
      </p:pic>
      <p:pic>
        <p:nvPicPr>
          <p:cNvPr id="13" name="Image 12">
            <a:extLst>
              <a:ext uri="{FF2B5EF4-FFF2-40B4-BE49-F238E27FC236}">
                <a16:creationId xmlns:a16="http://schemas.microsoft.com/office/drawing/2014/main" id="{CF04275C-3782-D1FA-BA2D-4DF0DDBF3968}"/>
              </a:ext>
            </a:extLst>
          </p:cNvPr>
          <p:cNvPicPr>
            <a:picLocks noChangeAspect="1"/>
          </p:cNvPicPr>
          <p:nvPr/>
        </p:nvPicPr>
        <p:blipFill>
          <a:blip r:embed="rId5"/>
          <a:stretch>
            <a:fillRect/>
          </a:stretch>
        </p:blipFill>
        <p:spPr>
          <a:xfrm>
            <a:off x="838201" y="136525"/>
            <a:ext cx="2762250" cy="581025"/>
          </a:xfrm>
          <a:prstGeom prst="rect">
            <a:avLst/>
          </a:prstGeom>
        </p:spPr>
      </p:pic>
      <p:pic>
        <p:nvPicPr>
          <p:cNvPr id="15" name="Image 14">
            <a:extLst>
              <a:ext uri="{FF2B5EF4-FFF2-40B4-BE49-F238E27FC236}">
                <a16:creationId xmlns:a16="http://schemas.microsoft.com/office/drawing/2014/main" id="{215BEEBF-FF47-82EF-561C-58FA6BAC1633}"/>
              </a:ext>
            </a:extLst>
          </p:cNvPr>
          <p:cNvPicPr>
            <a:picLocks noChangeAspect="1"/>
          </p:cNvPicPr>
          <p:nvPr/>
        </p:nvPicPr>
        <p:blipFill>
          <a:blip r:embed="rId6"/>
          <a:stretch>
            <a:fillRect/>
          </a:stretch>
        </p:blipFill>
        <p:spPr>
          <a:xfrm>
            <a:off x="6096000" y="778718"/>
            <a:ext cx="3535678" cy="734843"/>
          </a:xfrm>
          <a:prstGeom prst="rect">
            <a:avLst/>
          </a:prstGeom>
        </p:spPr>
      </p:pic>
      <p:pic>
        <p:nvPicPr>
          <p:cNvPr id="17" name="Image 16">
            <a:extLst>
              <a:ext uri="{FF2B5EF4-FFF2-40B4-BE49-F238E27FC236}">
                <a16:creationId xmlns:a16="http://schemas.microsoft.com/office/drawing/2014/main" id="{832CCFB0-0F4E-F3B1-5321-ED5F0893CDBB}"/>
              </a:ext>
            </a:extLst>
          </p:cNvPr>
          <p:cNvPicPr>
            <a:picLocks noChangeAspect="1"/>
          </p:cNvPicPr>
          <p:nvPr/>
        </p:nvPicPr>
        <p:blipFill>
          <a:blip r:embed="rId7"/>
          <a:stretch>
            <a:fillRect/>
          </a:stretch>
        </p:blipFill>
        <p:spPr>
          <a:xfrm>
            <a:off x="6185179" y="385018"/>
            <a:ext cx="1857375" cy="257175"/>
          </a:xfrm>
          <a:prstGeom prst="rect">
            <a:avLst/>
          </a:prstGeom>
        </p:spPr>
      </p:pic>
    </p:spTree>
    <p:extLst>
      <p:ext uri="{BB962C8B-B14F-4D97-AF65-F5344CB8AC3E}">
        <p14:creationId xmlns:p14="http://schemas.microsoft.com/office/powerpoint/2010/main" val="22994830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64335-FFAD-5C1F-8396-6F97C043A17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B3094AD-0913-B230-ED1B-9E23945E5B0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A6C153-C905-4331-5663-9AAC07745833}"/>
              </a:ext>
            </a:extLst>
          </p:cNvPr>
          <p:cNvSpPr>
            <a:spLocks noGrp="1"/>
          </p:cNvSpPr>
          <p:nvPr>
            <p:ph type="title"/>
          </p:nvPr>
        </p:nvSpPr>
        <p:spPr>
          <a:xfrm>
            <a:off x="838200" y="365125"/>
            <a:ext cx="10515600" cy="1325563"/>
          </a:xfrm>
        </p:spPr>
        <p:txBody>
          <a:bodyPr/>
          <a:lstStyle/>
          <a:p>
            <a:r>
              <a:rPr lang="en-US" dirty="0"/>
              <a:t>So what’s </a:t>
            </a:r>
            <a:r>
              <a:rPr lang="en-US" dirty="0">
                <a:solidFill>
                  <a:srgbClr val="E76321"/>
                </a:solidFill>
              </a:rPr>
              <a:t>fairness</a:t>
            </a:r>
            <a:r>
              <a:rPr lang="en-US" dirty="0"/>
              <a:t>?</a:t>
            </a:r>
            <a:endParaRPr lang="en-GB" dirty="0">
              <a:solidFill>
                <a:srgbClr val="EB6E40"/>
              </a:solidFill>
            </a:endParaRPr>
          </a:p>
        </p:txBody>
      </p:sp>
      <p:sp>
        <p:nvSpPr>
          <p:cNvPr id="2" name="Espace réservé du numéro de diapositive 1">
            <a:extLst>
              <a:ext uri="{FF2B5EF4-FFF2-40B4-BE49-F238E27FC236}">
                <a16:creationId xmlns:a16="http://schemas.microsoft.com/office/drawing/2014/main" id="{FE309AC2-DE84-939F-03C1-438147CAC5B9}"/>
              </a:ext>
            </a:extLst>
          </p:cNvPr>
          <p:cNvSpPr>
            <a:spLocks noGrp="1"/>
          </p:cNvSpPr>
          <p:nvPr>
            <p:ph type="sldNum" sz="quarter" idx="12"/>
          </p:nvPr>
        </p:nvSpPr>
        <p:spPr/>
        <p:txBody>
          <a:bodyPr/>
          <a:lstStyle/>
          <a:p>
            <a:fld id="{6F3806FF-9E51-4331-BB90-F49EFA1FA4FC}" type="slidenum">
              <a:rPr lang="fr-FR" smtClean="0"/>
              <a:t>135</a:t>
            </a:fld>
            <a:endParaRPr lang="fr-FR"/>
          </a:p>
        </p:txBody>
      </p:sp>
      <p:sp>
        <p:nvSpPr>
          <p:cNvPr id="3" name="Content Placeholder 5">
            <a:extLst>
              <a:ext uri="{FF2B5EF4-FFF2-40B4-BE49-F238E27FC236}">
                <a16:creationId xmlns:a16="http://schemas.microsoft.com/office/drawing/2014/main" id="{5BB0AD64-8B43-F14E-B1AF-85A9D42046B9}"/>
              </a:ext>
            </a:extLst>
          </p:cNvPr>
          <p:cNvSpPr>
            <a:spLocks noGrp="1"/>
          </p:cNvSpPr>
          <p:nvPr>
            <p:ph idx="1"/>
          </p:nvPr>
        </p:nvSpPr>
        <p:spPr>
          <a:xfrm>
            <a:off x="778214" y="1579562"/>
            <a:ext cx="9623898" cy="1325563"/>
          </a:xfrm>
        </p:spPr>
        <p:txBody>
          <a:bodyPr>
            <a:normAutofit/>
          </a:bodyPr>
          <a:lstStyle/>
          <a:p>
            <a:r>
              <a:rPr lang="en-US" dirty="0"/>
              <a:t>We will instead define </a:t>
            </a:r>
            <a:r>
              <a:rPr lang="en-US" dirty="0">
                <a:solidFill>
                  <a:srgbClr val="E76321"/>
                </a:solidFill>
              </a:rPr>
              <a:t>unfairness</a:t>
            </a:r>
            <a:r>
              <a:rPr lang="en-US" dirty="0"/>
              <a:t> (or discrimination):</a:t>
            </a:r>
          </a:p>
          <a:p>
            <a:pPr lvl="1"/>
            <a:r>
              <a:rPr lang="en-US" dirty="0"/>
              <a:t>It’s a treatment that “systematically impose a disadvantage on one social group relative to others”.</a:t>
            </a:r>
          </a:p>
        </p:txBody>
      </p:sp>
      <p:sp>
        <p:nvSpPr>
          <p:cNvPr id="7" name="ZoneTexte 6">
            <a:extLst>
              <a:ext uri="{FF2B5EF4-FFF2-40B4-BE49-F238E27FC236}">
                <a16:creationId xmlns:a16="http://schemas.microsoft.com/office/drawing/2014/main" id="{0DCC0CF0-865E-507A-05F2-C05B6B3F71C4}"/>
              </a:ext>
            </a:extLst>
          </p:cNvPr>
          <p:cNvSpPr txBox="1"/>
          <p:nvPr/>
        </p:nvSpPr>
        <p:spPr>
          <a:xfrm>
            <a:off x="838200" y="5881997"/>
            <a:ext cx="9754354" cy="461665"/>
          </a:xfrm>
          <a:prstGeom prst="rect">
            <a:avLst/>
          </a:prstGeom>
          <a:noFill/>
        </p:spPr>
        <p:txBody>
          <a:bodyPr wrap="square">
            <a:spAutoFit/>
          </a:bodyPr>
          <a:lstStyle/>
          <a:p>
            <a:r>
              <a:rPr lang="en-US" sz="2400" dirty="0">
                <a:latin typeface="Source Sans Pro" panose="020B0503030403020204" pitchFamily="34" charset="0"/>
                <a:ea typeface="Source Sans Pro" panose="020B0503030403020204" pitchFamily="34" charset="0"/>
              </a:rPr>
              <a:t>Problem: this </a:t>
            </a:r>
            <a:r>
              <a:rPr lang="en-US" sz="2400" dirty="0">
                <a:solidFill>
                  <a:srgbClr val="E76321"/>
                </a:solidFill>
                <a:latin typeface="Source Sans Pro" panose="020B0503030403020204" pitchFamily="34" charset="0"/>
                <a:ea typeface="Source Sans Pro" panose="020B0503030403020204" pitchFamily="34" charset="0"/>
              </a:rPr>
              <a:t>deprives prejudiced groups of opportunities</a:t>
            </a:r>
          </a:p>
        </p:txBody>
      </p:sp>
      <p:graphicFrame>
        <p:nvGraphicFramePr>
          <p:cNvPr id="8" name="Tableau 7">
            <a:extLst>
              <a:ext uri="{FF2B5EF4-FFF2-40B4-BE49-F238E27FC236}">
                <a16:creationId xmlns:a16="http://schemas.microsoft.com/office/drawing/2014/main" id="{62B635E7-7E16-383A-0E1F-BC5B1554F2F7}"/>
              </a:ext>
            </a:extLst>
          </p:cNvPr>
          <p:cNvGraphicFramePr>
            <a:graphicFrameLocks noGrp="1"/>
          </p:cNvGraphicFramePr>
          <p:nvPr/>
        </p:nvGraphicFramePr>
        <p:xfrm>
          <a:off x="1190028" y="3081660"/>
          <a:ext cx="8660143" cy="2286000"/>
        </p:xfrm>
        <a:graphic>
          <a:graphicData uri="http://schemas.openxmlformats.org/drawingml/2006/table">
            <a:tbl>
              <a:tblPr firstRow="1" bandRow="1">
                <a:tableStyleId>{5C22544A-7EE6-4342-B048-85BDC9FD1C3A}</a:tableStyleId>
              </a:tblPr>
              <a:tblGrid>
                <a:gridCol w="2147189">
                  <a:extLst>
                    <a:ext uri="{9D8B030D-6E8A-4147-A177-3AD203B41FA5}">
                      <a16:colId xmlns:a16="http://schemas.microsoft.com/office/drawing/2014/main" val="1556285118"/>
                    </a:ext>
                  </a:extLst>
                </a:gridCol>
                <a:gridCol w="2610910">
                  <a:extLst>
                    <a:ext uri="{9D8B030D-6E8A-4147-A177-3AD203B41FA5}">
                      <a16:colId xmlns:a16="http://schemas.microsoft.com/office/drawing/2014/main" val="1428261803"/>
                    </a:ext>
                  </a:extLst>
                </a:gridCol>
                <a:gridCol w="3902044">
                  <a:extLst>
                    <a:ext uri="{9D8B030D-6E8A-4147-A177-3AD203B41FA5}">
                      <a16:colId xmlns:a16="http://schemas.microsoft.com/office/drawing/2014/main" val="530763008"/>
                    </a:ext>
                  </a:extLst>
                </a:gridCol>
              </a:tblGrid>
              <a:tr h="292449">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Level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Direct discrimination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Indirect discrimination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609488"/>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Structural/societal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Laws against same-sex marriage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Better funded schools in wealthier, more segregated areas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935"/>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Organisational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Lack of disability accommodations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Networked hiring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915190"/>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Interpersonal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Overt prejudice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Belief in need for innate brilliance (combined with gender stereotypes)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460027"/>
                  </a:ext>
                </a:extLst>
              </a:tr>
            </a:tbl>
          </a:graphicData>
        </a:graphic>
      </p:graphicFrame>
    </p:spTree>
    <p:extLst>
      <p:ext uri="{BB962C8B-B14F-4D97-AF65-F5344CB8AC3E}">
        <p14:creationId xmlns:p14="http://schemas.microsoft.com/office/powerpoint/2010/main" val="4334476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706CA-76E3-7ED4-83AB-3FD1807D6BB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29194FE-85FB-9F74-8E7B-C1D45B3C6B4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3A51C46-A3AD-F512-E331-F027414F02CC}"/>
              </a:ext>
            </a:extLst>
          </p:cNvPr>
          <p:cNvSpPr>
            <a:spLocks noGrp="1"/>
          </p:cNvSpPr>
          <p:nvPr>
            <p:ph type="title"/>
          </p:nvPr>
        </p:nvSpPr>
        <p:spPr>
          <a:xfrm>
            <a:off x="838200" y="365125"/>
            <a:ext cx="10515600" cy="1325563"/>
          </a:xfrm>
        </p:spPr>
        <p:txBody>
          <a:bodyPr/>
          <a:lstStyle/>
          <a:p>
            <a:r>
              <a:rPr lang="en-US" dirty="0"/>
              <a:t>Equality of </a:t>
            </a:r>
            <a:r>
              <a:rPr lang="en-US" dirty="0">
                <a:solidFill>
                  <a:srgbClr val="E76321"/>
                </a:solidFill>
              </a:rPr>
              <a:t>opportunity</a:t>
            </a:r>
            <a:endParaRPr lang="en-GB" dirty="0">
              <a:solidFill>
                <a:srgbClr val="E76321"/>
              </a:solidFill>
            </a:endParaRPr>
          </a:p>
        </p:txBody>
      </p:sp>
      <p:sp>
        <p:nvSpPr>
          <p:cNvPr id="2" name="Espace réservé du numéro de diapositive 1">
            <a:extLst>
              <a:ext uri="{FF2B5EF4-FFF2-40B4-BE49-F238E27FC236}">
                <a16:creationId xmlns:a16="http://schemas.microsoft.com/office/drawing/2014/main" id="{0FBD08ED-1056-3BE7-A103-CC8186BA9D6A}"/>
              </a:ext>
            </a:extLst>
          </p:cNvPr>
          <p:cNvSpPr>
            <a:spLocks noGrp="1"/>
          </p:cNvSpPr>
          <p:nvPr>
            <p:ph type="sldNum" sz="quarter" idx="12"/>
          </p:nvPr>
        </p:nvSpPr>
        <p:spPr/>
        <p:txBody>
          <a:bodyPr/>
          <a:lstStyle/>
          <a:p>
            <a:fld id="{6F3806FF-9E51-4331-BB90-F49EFA1FA4FC}" type="slidenum">
              <a:rPr lang="fr-FR" smtClean="0"/>
              <a:t>136</a:t>
            </a:fld>
            <a:endParaRPr lang="fr-FR"/>
          </a:p>
        </p:txBody>
      </p:sp>
      <p:sp>
        <p:nvSpPr>
          <p:cNvPr id="12" name="Content Placeholder 5">
            <a:extLst>
              <a:ext uri="{FF2B5EF4-FFF2-40B4-BE49-F238E27FC236}">
                <a16:creationId xmlns:a16="http://schemas.microsoft.com/office/drawing/2014/main" id="{4E3C8E85-8C87-AF99-357E-BF7623E487FE}"/>
              </a:ext>
            </a:extLst>
          </p:cNvPr>
          <p:cNvSpPr>
            <a:spLocks noGrp="1"/>
          </p:cNvSpPr>
          <p:nvPr>
            <p:ph idx="1"/>
          </p:nvPr>
        </p:nvSpPr>
        <p:spPr>
          <a:xfrm>
            <a:off x="778214" y="1595369"/>
            <a:ext cx="9623898" cy="532098"/>
          </a:xfrm>
        </p:spPr>
        <p:txBody>
          <a:bodyPr>
            <a:normAutofit fontScale="92500"/>
          </a:bodyPr>
          <a:lstStyle/>
          <a:p>
            <a:r>
              <a:rPr lang="en-US" dirty="0"/>
              <a:t>An approach to limit discrimination (with three competing views): </a:t>
            </a:r>
            <a:endParaRPr lang="en-US" dirty="0">
              <a:solidFill>
                <a:srgbClr val="E76321"/>
              </a:solidFill>
            </a:endParaRPr>
          </a:p>
        </p:txBody>
      </p:sp>
      <p:graphicFrame>
        <p:nvGraphicFramePr>
          <p:cNvPr id="3" name="Tableau 2">
            <a:extLst>
              <a:ext uri="{FF2B5EF4-FFF2-40B4-BE49-F238E27FC236}">
                <a16:creationId xmlns:a16="http://schemas.microsoft.com/office/drawing/2014/main" id="{F7F952D6-3628-E85B-5475-EF8F41305B76}"/>
              </a:ext>
            </a:extLst>
          </p:cNvPr>
          <p:cNvGraphicFramePr>
            <a:graphicFrameLocks noGrp="1"/>
          </p:cNvGraphicFramePr>
          <p:nvPr/>
        </p:nvGraphicFramePr>
        <p:xfrm>
          <a:off x="968714" y="2055812"/>
          <a:ext cx="10870861" cy="3411537"/>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1556285118"/>
                    </a:ext>
                  </a:extLst>
                </a:gridCol>
                <a:gridCol w="3593761">
                  <a:extLst>
                    <a:ext uri="{9D8B030D-6E8A-4147-A177-3AD203B41FA5}">
                      <a16:colId xmlns:a16="http://schemas.microsoft.com/office/drawing/2014/main" val="1428261803"/>
                    </a:ext>
                  </a:extLst>
                </a:gridCol>
                <a:gridCol w="2655378">
                  <a:extLst>
                    <a:ext uri="{9D8B030D-6E8A-4147-A177-3AD203B41FA5}">
                      <a16:colId xmlns:a16="http://schemas.microsoft.com/office/drawing/2014/main" val="530763008"/>
                    </a:ext>
                  </a:extLst>
                </a:gridCol>
                <a:gridCol w="3621597">
                  <a:extLst>
                    <a:ext uri="{9D8B030D-6E8A-4147-A177-3AD203B41FA5}">
                      <a16:colId xmlns:a16="http://schemas.microsoft.com/office/drawing/2014/main" val="2655128760"/>
                    </a:ext>
                  </a:extLst>
                </a:gridCol>
              </a:tblGrid>
              <a:tr h="645426">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Score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Goal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Intervention point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Who bears the cost of uplifting historically disadvantaged groups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609488"/>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Narrow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Ensure people who are similarly qualified for an opportunity have similar chances of obtaining 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No 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935"/>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Middle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Discount differences du to past injustice, that account for current differences in qualifications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making, especially critical life opportunities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maker, who may pass on the cost to decision subjects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915190"/>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Broad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Ensure people of equal ability and ambition are able to realize their potential equally well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Government, on a continuous basis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Taxpayers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460027"/>
                  </a:ext>
                </a:extLst>
              </a:tr>
            </a:tbl>
          </a:graphicData>
        </a:graphic>
      </p:graphicFrame>
    </p:spTree>
    <p:extLst>
      <p:ext uri="{BB962C8B-B14F-4D97-AF65-F5344CB8AC3E}">
        <p14:creationId xmlns:p14="http://schemas.microsoft.com/office/powerpoint/2010/main" val="18920710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7E1E-56DA-3210-9BC9-86F268253E5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A63B081-F55A-AF44-7057-915B3EBC65D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CF3FCFF-F518-2CF8-C218-C015F9E4494C}"/>
              </a:ext>
            </a:extLst>
          </p:cNvPr>
          <p:cNvSpPr>
            <a:spLocks noGrp="1"/>
          </p:cNvSpPr>
          <p:nvPr>
            <p:ph type="title"/>
          </p:nvPr>
        </p:nvSpPr>
        <p:spPr>
          <a:xfrm>
            <a:off x="838200" y="365125"/>
            <a:ext cx="10515600" cy="1325563"/>
          </a:xfrm>
        </p:spPr>
        <p:txBody>
          <a:bodyPr/>
          <a:lstStyle/>
          <a:p>
            <a:r>
              <a:rPr lang="en-US" dirty="0"/>
              <a:t>And in </a:t>
            </a:r>
            <a:r>
              <a:rPr lang="en-US" dirty="0">
                <a:solidFill>
                  <a:srgbClr val="E76321"/>
                </a:solidFill>
              </a:rPr>
              <a:t>statistics</a:t>
            </a:r>
            <a:r>
              <a:rPr lang="en-US" dirty="0">
                <a:solidFill>
                  <a:schemeClr val="tx1">
                    <a:lumMod val="75000"/>
                    <a:lumOff val="25000"/>
                  </a:schemeClr>
                </a:solidFill>
              </a:rPr>
              <a:t>? (1)</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816D6A2E-A344-2A16-E3F3-A7DB7E23962A}"/>
              </a:ext>
            </a:extLst>
          </p:cNvPr>
          <p:cNvSpPr>
            <a:spLocks noGrp="1"/>
          </p:cNvSpPr>
          <p:nvPr>
            <p:ph type="sldNum" sz="quarter" idx="12"/>
          </p:nvPr>
        </p:nvSpPr>
        <p:spPr/>
        <p:txBody>
          <a:bodyPr/>
          <a:lstStyle/>
          <a:p>
            <a:fld id="{6F3806FF-9E51-4331-BB90-F49EFA1FA4FC}" type="slidenum">
              <a:rPr lang="fr-FR" smtClean="0"/>
              <a:t>137</a:t>
            </a:fld>
            <a:endParaRPr lang="fr-FR"/>
          </a:p>
        </p:txBody>
      </p:sp>
      <p:sp>
        <p:nvSpPr>
          <p:cNvPr id="12" name="Content Placeholder 5">
            <a:extLst>
              <a:ext uri="{FF2B5EF4-FFF2-40B4-BE49-F238E27FC236}">
                <a16:creationId xmlns:a16="http://schemas.microsoft.com/office/drawing/2014/main" id="{AD154A63-8B2D-17D3-545C-0C80B1BE57AF}"/>
              </a:ext>
            </a:extLst>
          </p:cNvPr>
          <p:cNvSpPr>
            <a:spLocks noGrp="1"/>
          </p:cNvSpPr>
          <p:nvPr>
            <p:ph idx="1"/>
          </p:nvPr>
        </p:nvSpPr>
        <p:spPr>
          <a:xfrm>
            <a:off x="778214" y="1595369"/>
            <a:ext cx="9623898" cy="532098"/>
          </a:xfrm>
        </p:spPr>
        <p:txBody>
          <a:bodyPr>
            <a:normAutofit/>
          </a:bodyPr>
          <a:lstStyle/>
          <a:p>
            <a:r>
              <a:rPr lang="en-US" dirty="0"/>
              <a:t>That’s… complicated. Let’s look at COMPAS again:</a:t>
            </a:r>
            <a:endParaRPr lang="en-US" dirty="0">
              <a:solidFill>
                <a:srgbClr val="E76321"/>
              </a:solidFill>
            </a:endParaRPr>
          </a:p>
        </p:txBody>
      </p:sp>
      <p:pic>
        <p:nvPicPr>
          <p:cNvPr id="7" name="Image 6" descr="Une image contenant texte, capture d’écran, diagramme, Tracé&#10;&#10;Description générée automatiquement">
            <a:extLst>
              <a:ext uri="{FF2B5EF4-FFF2-40B4-BE49-F238E27FC236}">
                <a16:creationId xmlns:a16="http://schemas.microsoft.com/office/drawing/2014/main" id="{02F23D20-19D2-D8EC-404A-52081E574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300" y="2346799"/>
            <a:ext cx="4960220" cy="2854320"/>
          </a:xfrm>
          <a:prstGeom prst="rect">
            <a:avLst/>
          </a:prstGeom>
        </p:spPr>
      </p:pic>
      <p:pic>
        <p:nvPicPr>
          <p:cNvPr id="9" name="Image 8" descr="Une image contenant texte, capture d’écran, diagramme, Tracé&#10;&#10;Description générée automatiquement">
            <a:extLst>
              <a:ext uri="{FF2B5EF4-FFF2-40B4-BE49-F238E27FC236}">
                <a16:creationId xmlns:a16="http://schemas.microsoft.com/office/drawing/2014/main" id="{E672240D-2D3F-B95C-B0AE-4BC9168A4075}"/>
              </a:ext>
            </a:extLst>
          </p:cNvPr>
          <p:cNvPicPr>
            <a:picLocks noChangeAspect="1"/>
          </p:cNvPicPr>
          <p:nvPr/>
        </p:nvPicPr>
        <p:blipFill>
          <a:blip r:embed="rId5">
            <a:extLst>
              <a:ext uri="{28A0092B-C50C-407E-A947-70E740481C1C}">
                <a14:useLocalDpi xmlns:a14="http://schemas.microsoft.com/office/drawing/2010/main" val="0"/>
              </a:ext>
            </a:extLst>
          </a:blip>
          <a:srcRect t="1" b="2073"/>
          <a:stretch/>
        </p:blipFill>
        <p:spPr>
          <a:xfrm>
            <a:off x="5808259" y="2431377"/>
            <a:ext cx="6040441" cy="2629510"/>
          </a:xfrm>
          <a:prstGeom prst="rect">
            <a:avLst/>
          </a:prstGeom>
        </p:spPr>
      </p:pic>
      <p:sp>
        <p:nvSpPr>
          <p:cNvPr id="10" name="Content Placeholder 5">
            <a:extLst>
              <a:ext uri="{FF2B5EF4-FFF2-40B4-BE49-F238E27FC236}">
                <a16:creationId xmlns:a16="http://schemas.microsoft.com/office/drawing/2014/main" id="{551AB45C-3726-82BF-66E2-E98ECEE4CC44}"/>
              </a:ext>
            </a:extLst>
          </p:cNvPr>
          <p:cNvSpPr txBox="1">
            <a:spLocks/>
          </p:cNvSpPr>
          <p:nvPr/>
        </p:nvSpPr>
        <p:spPr>
          <a:xfrm>
            <a:off x="649957" y="5420450"/>
            <a:ext cx="4057845" cy="1437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“Our algorithm is fair, </a:t>
            </a:r>
            <a:r>
              <a:rPr lang="en-US" dirty="0">
                <a:solidFill>
                  <a:srgbClr val="E76321"/>
                </a:solidFill>
              </a:rPr>
              <a:t>positive predictions are equal among groups</a:t>
            </a:r>
            <a:r>
              <a:rPr lang="en-US" dirty="0"/>
              <a:t>”</a:t>
            </a:r>
          </a:p>
        </p:txBody>
      </p:sp>
      <p:sp>
        <p:nvSpPr>
          <p:cNvPr id="11" name="Content Placeholder 5">
            <a:extLst>
              <a:ext uri="{FF2B5EF4-FFF2-40B4-BE49-F238E27FC236}">
                <a16:creationId xmlns:a16="http://schemas.microsoft.com/office/drawing/2014/main" id="{5F5CB1BE-2ED9-E31F-74ED-12EC5D65D11E}"/>
              </a:ext>
            </a:extLst>
          </p:cNvPr>
          <p:cNvSpPr txBox="1">
            <a:spLocks/>
          </p:cNvSpPr>
          <p:nvPr/>
        </p:nvSpPr>
        <p:spPr>
          <a:xfrm>
            <a:off x="5819677" y="5335603"/>
            <a:ext cx="6029023" cy="1437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algorithm is not fair, </a:t>
            </a:r>
            <a:r>
              <a:rPr lang="en-US" dirty="0">
                <a:solidFill>
                  <a:srgbClr val="E76321"/>
                </a:solidFill>
              </a:rPr>
              <a:t>false positive rates are unequal among groups</a:t>
            </a:r>
            <a:r>
              <a:rPr lang="en-US" dirty="0"/>
              <a:t>”</a:t>
            </a:r>
          </a:p>
        </p:txBody>
      </p:sp>
    </p:spTree>
    <p:extLst>
      <p:ext uri="{BB962C8B-B14F-4D97-AF65-F5344CB8AC3E}">
        <p14:creationId xmlns:p14="http://schemas.microsoft.com/office/powerpoint/2010/main" val="38969962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AB14C-484B-7112-39FA-BA31DFCE65B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2E5B11C-C0C0-78F0-F3D0-2BAC7B1A0A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40B31042-4F96-86A2-5E2F-05FF4EB483BF}"/>
              </a:ext>
            </a:extLst>
          </p:cNvPr>
          <p:cNvSpPr>
            <a:spLocks noGrp="1"/>
          </p:cNvSpPr>
          <p:nvPr>
            <p:ph type="title"/>
          </p:nvPr>
        </p:nvSpPr>
        <p:spPr>
          <a:xfrm>
            <a:off x="838200" y="365125"/>
            <a:ext cx="10515600" cy="1325563"/>
          </a:xfrm>
        </p:spPr>
        <p:txBody>
          <a:bodyPr/>
          <a:lstStyle/>
          <a:p>
            <a:r>
              <a:rPr lang="en-US" dirty="0"/>
              <a:t>And in </a:t>
            </a:r>
            <a:r>
              <a:rPr lang="en-US" dirty="0">
                <a:solidFill>
                  <a:srgbClr val="E76321"/>
                </a:solidFill>
              </a:rPr>
              <a:t>statistics</a:t>
            </a:r>
            <a:r>
              <a:rPr lang="en-US" dirty="0">
                <a:solidFill>
                  <a:schemeClr val="tx1">
                    <a:lumMod val="75000"/>
                    <a:lumOff val="25000"/>
                  </a:schemeClr>
                </a:solidFill>
              </a:rPr>
              <a:t>? (2)</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1A37B119-1AB2-465D-40BC-66BBD6861BF6}"/>
              </a:ext>
            </a:extLst>
          </p:cNvPr>
          <p:cNvSpPr>
            <a:spLocks noGrp="1"/>
          </p:cNvSpPr>
          <p:nvPr>
            <p:ph type="sldNum" sz="quarter" idx="12"/>
          </p:nvPr>
        </p:nvSpPr>
        <p:spPr/>
        <p:txBody>
          <a:bodyPr/>
          <a:lstStyle/>
          <a:p>
            <a:fld id="{6F3806FF-9E51-4331-BB90-F49EFA1FA4FC}" type="slidenum">
              <a:rPr lang="fr-FR" smtClean="0"/>
              <a:t>138</a:t>
            </a:fld>
            <a:endParaRPr lang="fr-FR"/>
          </a:p>
        </p:txBody>
      </p:sp>
      <p:sp>
        <p:nvSpPr>
          <p:cNvPr id="12" name="Content Placeholder 5">
            <a:extLst>
              <a:ext uri="{FF2B5EF4-FFF2-40B4-BE49-F238E27FC236}">
                <a16:creationId xmlns:a16="http://schemas.microsoft.com/office/drawing/2014/main" id="{B705CE0D-E34C-A18A-880F-441EE5631922}"/>
              </a:ext>
            </a:extLst>
          </p:cNvPr>
          <p:cNvSpPr>
            <a:spLocks noGrp="1"/>
          </p:cNvSpPr>
          <p:nvPr>
            <p:ph idx="1"/>
          </p:nvPr>
        </p:nvSpPr>
        <p:spPr>
          <a:xfrm>
            <a:off x="778214" y="1595369"/>
            <a:ext cx="9623898" cy="4897506"/>
          </a:xfrm>
        </p:spPr>
        <p:txBody>
          <a:bodyPr>
            <a:normAutofit/>
          </a:bodyPr>
          <a:lstStyle/>
          <a:p>
            <a:r>
              <a:rPr lang="en-US" dirty="0"/>
              <a:t>There are many fairness metrics, but </a:t>
            </a:r>
            <a:r>
              <a:rPr lang="en-US" dirty="0">
                <a:solidFill>
                  <a:srgbClr val="E76321"/>
                </a:solidFill>
              </a:rPr>
              <a:t>no single best</a:t>
            </a:r>
          </a:p>
          <a:p>
            <a:pPr lvl="1"/>
            <a:r>
              <a:rPr lang="en-US" dirty="0"/>
              <a:t>Plus, some are </a:t>
            </a:r>
            <a:r>
              <a:rPr lang="en-US" dirty="0">
                <a:solidFill>
                  <a:srgbClr val="E76321"/>
                </a:solidFill>
              </a:rPr>
              <a:t>conflicting</a:t>
            </a:r>
            <a:endParaRPr lang="en-US" dirty="0"/>
          </a:p>
          <a:p>
            <a:r>
              <a:rPr lang="en-US" dirty="0"/>
              <a:t>The authors of Fairness and Machine Learning seem to mainly emphasize </a:t>
            </a:r>
            <a:r>
              <a:rPr lang="en-US" dirty="0">
                <a:solidFill>
                  <a:srgbClr val="E76321"/>
                </a:solidFill>
              </a:rPr>
              <a:t>error rate parity</a:t>
            </a:r>
            <a:endParaRPr lang="en-US" dirty="0"/>
          </a:p>
          <a:p>
            <a:pPr lvl="1"/>
            <a:r>
              <a:rPr lang="en-US" dirty="0"/>
              <a:t>Having similar true positive rates is desirable of course</a:t>
            </a:r>
          </a:p>
          <a:p>
            <a:pPr lvl="1"/>
            <a:r>
              <a:rPr lang="en-US" dirty="0"/>
              <a:t>But false positives and false negative also have significant real-life implications</a:t>
            </a:r>
          </a:p>
          <a:p>
            <a:r>
              <a:rPr lang="en-US" dirty="0"/>
              <a:t>Ultimately, the metrics you will use depends on your project</a:t>
            </a:r>
          </a:p>
          <a:p>
            <a:pPr lvl="1"/>
            <a:r>
              <a:rPr lang="en-US" dirty="0"/>
              <a:t>Sorry! (:</a:t>
            </a:r>
          </a:p>
          <a:p>
            <a:pPr lvl="1"/>
            <a:r>
              <a:rPr lang="en-US" dirty="0"/>
              <a:t>Some resources to learn about metrics: </a:t>
            </a:r>
            <a:r>
              <a:rPr lang="en-US" dirty="0">
                <a:hlinkClick r:id="rId4"/>
              </a:rPr>
              <a:t>Fairlearn</a:t>
            </a:r>
            <a:r>
              <a:rPr lang="en-US" dirty="0"/>
              <a:t>, </a:t>
            </a:r>
            <a:r>
              <a:rPr lang="en-US" dirty="0">
                <a:hlinkClick r:id="rId5"/>
              </a:rPr>
              <a:t>Fairness and Machine Learning</a:t>
            </a:r>
            <a:r>
              <a:rPr lang="en-US" dirty="0"/>
              <a:t>, </a:t>
            </a:r>
            <a:r>
              <a:rPr lang="en-US" dirty="0">
                <a:hlinkClick r:id="rId6"/>
              </a:rPr>
              <a:t>Fairness Definitions Explained</a:t>
            </a:r>
            <a:endParaRPr lang="en-US" dirty="0"/>
          </a:p>
        </p:txBody>
      </p:sp>
    </p:spTree>
    <p:extLst>
      <p:ext uri="{BB962C8B-B14F-4D97-AF65-F5344CB8AC3E}">
        <p14:creationId xmlns:p14="http://schemas.microsoft.com/office/powerpoint/2010/main" val="11163368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68C64-84A3-66FA-577B-D548FEA3CEE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E5DB226-FB7B-CBEC-8C1E-2B8085B0994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47F1E7F-A00C-244D-C212-6FDC70A65E2A}"/>
              </a:ext>
            </a:extLst>
          </p:cNvPr>
          <p:cNvSpPr>
            <a:spLocks noGrp="1"/>
          </p:cNvSpPr>
          <p:nvPr>
            <p:ph type="title"/>
          </p:nvPr>
        </p:nvSpPr>
        <p:spPr>
          <a:xfrm>
            <a:off x="838200" y="365125"/>
            <a:ext cx="10515600" cy="1325563"/>
          </a:xfrm>
        </p:spPr>
        <p:txBody>
          <a:bodyPr/>
          <a:lstStyle/>
          <a:p>
            <a:r>
              <a:rPr lang="en-US" dirty="0"/>
              <a:t>Advocating for interpretability and causality in ML</a:t>
            </a:r>
            <a:endParaRPr lang="en-GB" dirty="0">
              <a:solidFill>
                <a:srgbClr val="E76321"/>
              </a:solidFill>
            </a:endParaRPr>
          </a:p>
        </p:txBody>
      </p:sp>
      <p:sp>
        <p:nvSpPr>
          <p:cNvPr id="2" name="Espace réservé du numéro de diapositive 1">
            <a:extLst>
              <a:ext uri="{FF2B5EF4-FFF2-40B4-BE49-F238E27FC236}">
                <a16:creationId xmlns:a16="http://schemas.microsoft.com/office/drawing/2014/main" id="{621F1480-884B-DFCA-1809-A220D9C34F7D}"/>
              </a:ext>
            </a:extLst>
          </p:cNvPr>
          <p:cNvSpPr>
            <a:spLocks noGrp="1"/>
          </p:cNvSpPr>
          <p:nvPr>
            <p:ph type="sldNum" sz="quarter" idx="12"/>
          </p:nvPr>
        </p:nvSpPr>
        <p:spPr/>
        <p:txBody>
          <a:bodyPr/>
          <a:lstStyle/>
          <a:p>
            <a:fld id="{6F3806FF-9E51-4331-BB90-F49EFA1FA4FC}" type="slidenum">
              <a:rPr lang="fr-FR" smtClean="0"/>
              <a:t>139</a:t>
            </a:fld>
            <a:endParaRPr lang="fr-FR"/>
          </a:p>
        </p:txBody>
      </p:sp>
      <p:sp>
        <p:nvSpPr>
          <p:cNvPr id="3" name="Content Placeholder 5">
            <a:extLst>
              <a:ext uri="{FF2B5EF4-FFF2-40B4-BE49-F238E27FC236}">
                <a16:creationId xmlns:a16="http://schemas.microsoft.com/office/drawing/2014/main" id="{B18FB18D-4A52-C9AD-6CAC-20D84B54F4DB}"/>
              </a:ext>
            </a:extLst>
          </p:cNvPr>
          <p:cNvSpPr>
            <a:spLocks noGrp="1"/>
          </p:cNvSpPr>
          <p:nvPr>
            <p:ph idx="1"/>
          </p:nvPr>
        </p:nvSpPr>
        <p:spPr>
          <a:xfrm>
            <a:off x="778213" y="2055812"/>
            <a:ext cx="11042311" cy="4565482"/>
          </a:xfrm>
        </p:spPr>
        <p:txBody>
          <a:bodyPr>
            <a:normAutofit/>
          </a:bodyPr>
          <a:lstStyle/>
          <a:p>
            <a:r>
              <a:rPr lang="en-US" dirty="0"/>
              <a:t>Complex, black box ML algorithms are very good at prediction, so much that they tend to </a:t>
            </a:r>
            <a:r>
              <a:rPr lang="en-US" dirty="0">
                <a:solidFill>
                  <a:srgbClr val="E76321"/>
                </a:solidFill>
              </a:rPr>
              <a:t>preserve structural (dis)advantages</a:t>
            </a:r>
            <a:r>
              <a:rPr lang="en-US" dirty="0"/>
              <a:t>, because these exist in the data</a:t>
            </a:r>
          </a:p>
          <a:p>
            <a:r>
              <a:rPr lang="en-US" dirty="0">
                <a:solidFill>
                  <a:srgbClr val="E76321"/>
                </a:solidFill>
              </a:rPr>
              <a:t>Causal inference</a:t>
            </a:r>
            <a:r>
              <a:rPr lang="en-US" dirty="0"/>
              <a:t> help identify if decisions are taken according to legitimate factors, instead of spurious correlations</a:t>
            </a:r>
          </a:p>
          <a:p>
            <a:pPr lvl="1"/>
            <a:r>
              <a:rPr lang="en-US" dirty="0"/>
              <a:t>Also, help identify how sensitive attributes matter in prediction, either directly or indirectly, and to create </a:t>
            </a:r>
            <a:r>
              <a:rPr lang="en-US" dirty="0">
                <a:solidFill>
                  <a:srgbClr val="E76321"/>
                </a:solidFill>
              </a:rPr>
              <a:t>“what-if?” scenarios</a:t>
            </a:r>
          </a:p>
          <a:p>
            <a:r>
              <a:rPr lang="en-US" dirty="0">
                <a:solidFill>
                  <a:srgbClr val="E76321"/>
                </a:solidFill>
              </a:rPr>
              <a:t>Interpretability</a:t>
            </a:r>
            <a:r>
              <a:rPr lang="en-US" dirty="0"/>
              <a:t> help identify how predictions affect groups</a:t>
            </a:r>
          </a:p>
          <a:p>
            <a:pPr lvl="1"/>
            <a:r>
              <a:rPr lang="en-US" dirty="0"/>
              <a:t>Do different groups have different outcomes on average?</a:t>
            </a:r>
          </a:p>
          <a:p>
            <a:pPr lvl="1"/>
            <a:r>
              <a:rPr lang="en-US" dirty="0"/>
              <a:t>Are errors in predictions comparable across groups? (error rate parity)</a:t>
            </a:r>
          </a:p>
          <a:p>
            <a:pPr lvl="1"/>
            <a:endParaRPr lang="en-US" dirty="0"/>
          </a:p>
          <a:p>
            <a:pPr lvl="1"/>
            <a:endParaRPr lang="en-US" dirty="0"/>
          </a:p>
          <a:p>
            <a:endParaRPr lang="en-US" dirty="0">
              <a:solidFill>
                <a:srgbClr val="E76321"/>
              </a:solidFill>
            </a:endParaRPr>
          </a:p>
          <a:p>
            <a:endParaRPr lang="en-US" dirty="0"/>
          </a:p>
        </p:txBody>
      </p:sp>
    </p:spTree>
    <p:extLst>
      <p:ext uri="{BB962C8B-B14F-4D97-AF65-F5344CB8AC3E}">
        <p14:creationId xmlns:p14="http://schemas.microsoft.com/office/powerpoint/2010/main" val="395578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Before continuing…</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3"/>
            <a:ext cx="7772400" cy="4939691"/>
          </a:xfrm>
        </p:spPr>
        <p:txBody>
          <a:bodyPr>
            <a:normAutofit/>
          </a:bodyPr>
          <a:lstStyle/>
          <a:p>
            <a:pPr marL="0" indent="0">
              <a:buNone/>
            </a:pPr>
            <a:r>
              <a:rPr lang="en-US" dirty="0"/>
              <a:t>A few words of wisdom from Johanna Drucker:</a:t>
            </a:r>
          </a:p>
          <a:p>
            <a:pPr marL="457200" lvl="1" indent="0">
              <a:buNone/>
            </a:pPr>
            <a:r>
              <a:rPr lang="en-US" dirty="0">
                <a:latin typeface="Esteban" panose="020B0604020202020204" charset="0"/>
              </a:rPr>
              <a:t>“The very concept of ‘cleaning’ data suggests elimination and purging techniques that should be approached with </a:t>
            </a:r>
            <a:r>
              <a:rPr lang="en-US" dirty="0">
                <a:solidFill>
                  <a:srgbClr val="E51837"/>
                </a:solidFill>
                <a:latin typeface="Esteban" panose="020B0604020202020204" charset="0"/>
              </a:rPr>
              <a:t>caution</a:t>
            </a:r>
            <a:r>
              <a:rPr lang="en-US" dirty="0">
                <a:latin typeface="Esteban" panose="020B0604020202020204" charset="0"/>
              </a:rPr>
              <a:t>. Some forms of standardization may be engaged without violence to information, while others </a:t>
            </a:r>
            <a:r>
              <a:rPr lang="en-US" dirty="0">
                <a:solidFill>
                  <a:srgbClr val="E51837"/>
                </a:solidFill>
                <a:latin typeface="Esteban" panose="020B0604020202020204" charset="0"/>
              </a:rPr>
              <a:t>impose strong acts of interpretation</a:t>
            </a:r>
            <a:r>
              <a:rPr lang="en-US" dirty="0">
                <a:latin typeface="Esteban" panose="020B0604020202020204" charset="0"/>
              </a:rPr>
              <a:t>.”</a:t>
            </a:r>
          </a:p>
          <a:p>
            <a:pPr marL="0" indent="0">
              <a:buNone/>
            </a:pPr>
            <a:r>
              <a:rPr lang="en-US" dirty="0"/>
              <a:t>You may consider some data to be bad because it does not fit </a:t>
            </a:r>
            <a:r>
              <a:rPr lang="en-US" dirty="0">
                <a:solidFill>
                  <a:srgbClr val="E51837"/>
                </a:solidFill>
              </a:rPr>
              <a:t>assumptions for your model</a:t>
            </a:r>
            <a:r>
              <a:rPr lang="en-US" dirty="0"/>
              <a:t>, or because it does not fit your own </a:t>
            </a:r>
            <a:r>
              <a:rPr lang="en-US" dirty="0">
                <a:solidFill>
                  <a:srgbClr val="E51837"/>
                </a:solidFill>
              </a:rPr>
              <a:t>beliefs</a:t>
            </a:r>
            <a:endParaRPr lang="en-US" dirty="0"/>
          </a:p>
          <a:p>
            <a:pPr marL="0" indent="0">
              <a:buNone/>
            </a:pPr>
            <a:r>
              <a:rPr lang="en-US" dirty="0"/>
              <a:t>Your tools should fit your data, not the other way around.</a:t>
            </a:r>
          </a:p>
          <a:p>
            <a:pPr marL="0" indent="0">
              <a:buNone/>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14</a:t>
            </a:fld>
            <a:endParaRPr lang="fr-FR"/>
          </a:p>
        </p:txBody>
      </p:sp>
      <p:pic>
        <p:nvPicPr>
          <p:cNvPr id="14" name="Picture 13" descr="A person laughing at something&#10;&#10;Description automatically generated">
            <a:extLst>
              <a:ext uri="{FF2B5EF4-FFF2-40B4-BE49-F238E27FC236}">
                <a16:creationId xmlns:a16="http://schemas.microsoft.com/office/drawing/2014/main" id="{60CC9D17-FEA0-41CA-A6EC-FEC34A4DF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885" y="1656702"/>
            <a:ext cx="2288240" cy="2815590"/>
          </a:xfrm>
          <a:prstGeom prst="rect">
            <a:avLst/>
          </a:prstGeom>
        </p:spPr>
      </p:pic>
      <p:sp>
        <p:nvSpPr>
          <p:cNvPr id="15" name="Content Placeholder 5">
            <a:extLst>
              <a:ext uri="{FF2B5EF4-FFF2-40B4-BE49-F238E27FC236}">
                <a16:creationId xmlns:a16="http://schemas.microsoft.com/office/drawing/2014/main" id="{BF3CEDD9-7808-98F1-C362-962798B5D8CB}"/>
              </a:ext>
            </a:extLst>
          </p:cNvPr>
          <p:cNvSpPr txBox="1">
            <a:spLocks/>
          </p:cNvSpPr>
          <p:nvPr/>
        </p:nvSpPr>
        <p:spPr>
          <a:xfrm>
            <a:off x="838200" y="4715788"/>
            <a:ext cx="10363200" cy="1252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582261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C1419-B37C-7FD9-2F74-5F64846E4A6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6323A95-3CC1-80B4-6983-D45EFD3DFE8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71B9153-6BF7-E7BB-DA69-D41D0637095B}"/>
              </a:ext>
            </a:extLst>
          </p:cNvPr>
          <p:cNvSpPr>
            <a:spLocks noGrp="1"/>
          </p:cNvSpPr>
          <p:nvPr>
            <p:ph type="title"/>
          </p:nvPr>
        </p:nvSpPr>
        <p:spPr>
          <a:xfrm>
            <a:off x="838200" y="365125"/>
            <a:ext cx="10515600" cy="1325563"/>
          </a:xfrm>
        </p:spPr>
        <p:txBody>
          <a:bodyPr/>
          <a:lstStyle/>
          <a:p>
            <a:r>
              <a:rPr lang="en-US" dirty="0"/>
              <a:t>Read the </a:t>
            </a:r>
            <a:r>
              <a:rPr lang="en-US" dirty="0">
                <a:solidFill>
                  <a:srgbClr val="E76321"/>
                </a:solidFill>
                <a:hlinkClick r:id="rId4">
                  <a:extLst>
                    <a:ext uri="{A12FA001-AC4F-418D-AE19-62706E023703}">
                      <ahyp:hlinkClr xmlns:ahyp="http://schemas.microsoft.com/office/drawing/2018/hyperlinkcolor" val="tx"/>
                    </a:ext>
                  </a:extLst>
                </a:hlinkClick>
              </a:rPr>
              <a:t>book</a:t>
            </a:r>
            <a:r>
              <a:rPr lang="en-US" dirty="0">
                <a:solidFill>
                  <a:srgbClr val="E76321"/>
                </a:solidFill>
              </a:rPr>
              <a:t>!</a:t>
            </a:r>
            <a:endParaRPr lang="en-GB" dirty="0">
              <a:solidFill>
                <a:srgbClr val="E76321"/>
              </a:solidFill>
            </a:endParaRPr>
          </a:p>
        </p:txBody>
      </p:sp>
      <p:sp>
        <p:nvSpPr>
          <p:cNvPr id="2" name="Espace réservé du numéro de diapositive 1">
            <a:extLst>
              <a:ext uri="{FF2B5EF4-FFF2-40B4-BE49-F238E27FC236}">
                <a16:creationId xmlns:a16="http://schemas.microsoft.com/office/drawing/2014/main" id="{C1FD3EB5-80E1-ADEF-D7C0-B5F208793F7B}"/>
              </a:ext>
            </a:extLst>
          </p:cNvPr>
          <p:cNvSpPr>
            <a:spLocks noGrp="1"/>
          </p:cNvSpPr>
          <p:nvPr>
            <p:ph type="sldNum" sz="quarter" idx="12"/>
          </p:nvPr>
        </p:nvSpPr>
        <p:spPr/>
        <p:txBody>
          <a:bodyPr/>
          <a:lstStyle/>
          <a:p>
            <a:fld id="{6F3806FF-9E51-4331-BB90-F49EFA1FA4FC}" type="slidenum">
              <a:rPr lang="fr-FR" smtClean="0"/>
              <a:t>140</a:t>
            </a:fld>
            <a:endParaRPr lang="fr-FR"/>
          </a:p>
        </p:txBody>
      </p:sp>
      <p:sp>
        <p:nvSpPr>
          <p:cNvPr id="3" name="Content Placeholder 5">
            <a:extLst>
              <a:ext uri="{FF2B5EF4-FFF2-40B4-BE49-F238E27FC236}">
                <a16:creationId xmlns:a16="http://schemas.microsoft.com/office/drawing/2014/main" id="{C7543A57-5783-BCE7-821E-203DF4B5D9B9}"/>
              </a:ext>
            </a:extLst>
          </p:cNvPr>
          <p:cNvSpPr>
            <a:spLocks noGrp="1"/>
          </p:cNvSpPr>
          <p:nvPr>
            <p:ph idx="1"/>
          </p:nvPr>
        </p:nvSpPr>
        <p:spPr>
          <a:xfrm>
            <a:off x="778213" y="1690688"/>
            <a:ext cx="11042311" cy="4565482"/>
          </a:xfrm>
        </p:spPr>
        <p:txBody>
          <a:bodyPr>
            <a:normAutofit/>
          </a:bodyPr>
          <a:lstStyle/>
          <a:p>
            <a:r>
              <a:rPr lang="en-US" dirty="0"/>
              <a:t>Again, I can’t recommend enough the </a:t>
            </a:r>
            <a:r>
              <a:rPr lang="en-US" dirty="0">
                <a:hlinkClick r:id="rId4"/>
              </a:rPr>
              <a:t>Fairness and Machine Learning book</a:t>
            </a:r>
            <a:endParaRPr lang="en-US" dirty="0"/>
          </a:p>
          <a:p>
            <a:pPr lvl="1"/>
            <a:r>
              <a:rPr lang="en-US" dirty="0"/>
              <a:t>It goes deep into the subject of fairness in Data Science and decision making, and this (small) chapter does not do it justice</a:t>
            </a:r>
          </a:p>
          <a:p>
            <a:r>
              <a:rPr lang="en-US" dirty="0"/>
              <a:t>Great for anybody who would like to think critically about the impact of Machine Learning and data-driven decision making on people, the perpetuation of societal inequalities, etc.</a:t>
            </a:r>
          </a:p>
          <a:p>
            <a:endParaRPr lang="en-US" dirty="0"/>
          </a:p>
          <a:p>
            <a:pPr lvl="1"/>
            <a:endParaRPr lang="en-US" dirty="0"/>
          </a:p>
          <a:p>
            <a:endParaRPr lang="en-US" dirty="0">
              <a:solidFill>
                <a:srgbClr val="E76321"/>
              </a:solidFill>
            </a:endParaRPr>
          </a:p>
          <a:p>
            <a:endParaRPr lang="en-US" dirty="0"/>
          </a:p>
        </p:txBody>
      </p:sp>
    </p:spTree>
    <p:extLst>
      <p:ext uri="{BB962C8B-B14F-4D97-AF65-F5344CB8AC3E}">
        <p14:creationId xmlns:p14="http://schemas.microsoft.com/office/powerpoint/2010/main" val="14969015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02C9F-7C49-96DA-990F-C519EB2D3F4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DFB472B-32A1-9185-5BFD-B64A4CB3D89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6B6529E-E2EF-CB34-C52A-15187FF50600}"/>
              </a:ext>
            </a:extLst>
          </p:cNvPr>
          <p:cNvSpPr>
            <a:spLocks noGrp="1"/>
          </p:cNvSpPr>
          <p:nvPr>
            <p:ph type="title"/>
          </p:nvPr>
        </p:nvSpPr>
        <p:spPr>
          <a:xfrm>
            <a:off x="838200" y="365125"/>
            <a:ext cx="10515600" cy="1325563"/>
          </a:xfrm>
        </p:spPr>
        <p:txBody>
          <a:bodyPr/>
          <a:lstStyle/>
          <a:p>
            <a:r>
              <a:rPr lang="en-US" dirty="0"/>
              <a:t>Next time</a:t>
            </a:r>
            <a:endParaRPr lang="en-GB" dirty="0">
              <a:solidFill>
                <a:srgbClr val="E76321"/>
              </a:solidFill>
            </a:endParaRPr>
          </a:p>
        </p:txBody>
      </p:sp>
      <p:sp>
        <p:nvSpPr>
          <p:cNvPr id="2" name="Espace réservé du numéro de diapositive 1">
            <a:extLst>
              <a:ext uri="{FF2B5EF4-FFF2-40B4-BE49-F238E27FC236}">
                <a16:creationId xmlns:a16="http://schemas.microsoft.com/office/drawing/2014/main" id="{AB197E90-8200-FFE2-FC17-FCC7FE9D4F09}"/>
              </a:ext>
            </a:extLst>
          </p:cNvPr>
          <p:cNvSpPr>
            <a:spLocks noGrp="1"/>
          </p:cNvSpPr>
          <p:nvPr>
            <p:ph type="sldNum" sz="quarter" idx="12"/>
          </p:nvPr>
        </p:nvSpPr>
        <p:spPr/>
        <p:txBody>
          <a:bodyPr/>
          <a:lstStyle/>
          <a:p>
            <a:fld id="{6F3806FF-9E51-4331-BB90-F49EFA1FA4FC}" type="slidenum">
              <a:rPr lang="fr-FR" smtClean="0"/>
              <a:t>141</a:t>
            </a:fld>
            <a:endParaRPr lang="fr-FR"/>
          </a:p>
        </p:txBody>
      </p:sp>
      <p:sp>
        <p:nvSpPr>
          <p:cNvPr id="3" name="Content Placeholder 5">
            <a:extLst>
              <a:ext uri="{FF2B5EF4-FFF2-40B4-BE49-F238E27FC236}">
                <a16:creationId xmlns:a16="http://schemas.microsoft.com/office/drawing/2014/main" id="{03D4339A-AEB0-193F-30E4-477F2CD238C0}"/>
              </a:ext>
            </a:extLst>
          </p:cNvPr>
          <p:cNvSpPr>
            <a:spLocks noGrp="1"/>
          </p:cNvSpPr>
          <p:nvPr>
            <p:ph idx="1"/>
          </p:nvPr>
        </p:nvSpPr>
        <p:spPr>
          <a:xfrm>
            <a:off x="778213" y="1690688"/>
            <a:ext cx="11042311" cy="4565482"/>
          </a:xfrm>
        </p:spPr>
        <p:txBody>
          <a:bodyPr>
            <a:normAutofit/>
          </a:bodyPr>
          <a:lstStyle/>
          <a:p>
            <a:r>
              <a:rPr lang="en-US" dirty="0"/>
              <a:t>No lab about this chapter</a:t>
            </a:r>
          </a:p>
          <a:p>
            <a:pPr lvl="1"/>
            <a:r>
              <a:rPr lang="en-US" dirty="0"/>
              <a:t>I haven’t identified something general and useful enough for you to work on</a:t>
            </a:r>
          </a:p>
          <a:p>
            <a:r>
              <a:rPr lang="en-US" dirty="0"/>
              <a:t>Next time: </a:t>
            </a:r>
            <a:r>
              <a:rPr lang="en-US" dirty="0">
                <a:solidFill>
                  <a:srgbClr val="E76321"/>
                </a:solidFill>
              </a:rPr>
              <a:t>interpretability and communication</a:t>
            </a:r>
          </a:p>
          <a:p>
            <a:pPr lvl="1"/>
            <a:r>
              <a:rPr lang="en-US" dirty="0"/>
              <a:t>Class in the morning</a:t>
            </a:r>
          </a:p>
          <a:p>
            <a:pPr lvl="1"/>
            <a:r>
              <a:rPr lang="en-US" dirty="0"/>
              <a:t>Lab in the afternoon</a:t>
            </a:r>
          </a:p>
          <a:p>
            <a:pPr lvl="1"/>
            <a:r>
              <a:rPr lang="en-US" dirty="0"/>
              <a:t>So take your laptop if you can</a:t>
            </a:r>
          </a:p>
          <a:p>
            <a:endParaRPr lang="en-US" dirty="0"/>
          </a:p>
          <a:p>
            <a:endParaRPr lang="en-US" dirty="0"/>
          </a:p>
          <a:p>
            <a:pPr lvl="1"/>
            <a:endParaRPr lang="en-US" dirty="0"/>
          </a:p>
          <a:p>
            <a:endParaRPr lang="en-US" dirty="0">
              <a:solidFill>
                <a:srgbClr val="E76321"/>
              </a:solidFill>
            </a:endParaRPr>
          </a:p>
          <a:p>
            <a:endParaRPr lang="en-US" dirty="0"/>
          </a:p>
        </p:txBody>
      </p:sp>
    </p:spTree>
    <p:extLst>
      <p:ext uri="{BB962C8B-B14F-4D97-AF65-F5344CB8AC3E}">
        <p14:creationId xmlns:p14="http://schemas.microsoft.com/office/powerpoint/2010/main" val="35306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solidFill>
                  <a:srgbClr val="E51837"/>
                </a:solidFill>
              </a:rPr>
              <a:t>Not machine-readable data</a:t>
            </a:r>
            <a:br>
              <a:rPr lang="en-US" dirty="0">
                <a:solidFill>
                  <a:srgbClr val="E51837"/>
                </a:solidFill>
              </a:rPr>
            </a:br>
            <a:r>
              <a:rPr lang="en-US" dirty="0" err="1"/>
              <a:t>Data</a:t>
            </a:r>
            <a:r>
              <a:rPr lang="en-US" dirty="0"/>
              <a:t> that is made for human consumption, but not machines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15</a:t>
            </a:fld>
            <a:endParaRPr lang="fr-FR"/>
          </a:p>
        </p:txBody>
      </p:sp>
    </p:spTree>
    <p:extLst>
      <p:ext uri="{BB962C8B-B14F-4D97-AF65-F5344CB8AC3E}">
        <p14:creationId xmlns:p14="http://schemas.microsoft.com/office/powerpoint/2010/main" val="6433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Help, R doesn’t get my data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16</a:t>
            </a:fld>
            <a:endParaRPr lang="fr-FR"/>
          </a:p>
        </p:txBody>
      </p:sp>
      <p:pic>
        <p:nvPicPr>
          <p:cNvPr id="10" name="Image 9">
            <a:extLst>
              <a:ext uri="{FF2B5EF4-FFF2-40B4-BE49-F238E27FC236}">
                <a16:creationId xmlns:a16="http://schemas.microsoft.com/office/drawing/2014/main" id="{F74CEDA7-DA79-6837-9880-946EC340E5C7}"/>
              </a:ext>
            </a:extLst>
          </p:cNvPr>
          <p:cNvPicPr>
            <a:picLocks noChangeAspect="1"/>
          </p:cNvPicPr>
          <p:nvPr/>
        </p:nvPicPr>
        <p:blipFill>
          <a:blip r:embed="rId4"/>
          <a:stretch>
            <a:fillRect/>
          </a:stretch>
        </p:blipFill>
        <p:spPr>
          <a:xfrm>
            <a:off x="990600" y="1476504"/>
            <a:ext cx="6174658" cy="3333135"/>
          </a:xfrm>
          <a:prstGeom prst="rect">
            <a:avLst/>
          </a:prstGeom>
          <a:ln>
            <a:noFill/>
          </a:ln>
        </p:spPr>
      </p:pic>
      <p:sp>
        <p:nvSpPr>
          <p:cNvPr id="11" name="ZoneTexte 10">
            <a:extLst>
              <a:ext uri="{FF2B5EF4-FFF2-40B4-BE49-F238E27FC236}">
                <a16:creationId xmlns:a16="http://schemas.microsoft.com/office/drawing/2014/main" id="{4EC50502-8394-76B0-42FC-3D2242DBF486}"/>
              </a:ext>
            </a:extLst>
          </p:cNvPr>
          <p:cNvSpPr txBox="1"/>
          <p:nvPr/>
        </p:nvSpPr>
        <p:spPr>
          <a:xfrm>
            <a:off x="7317658" y="2844225"/>
            <a:ext cx="6094562" cy="338554"/>
          </a:xfrm>
          <a:prstGeom prst="rect">
            <a:avLst/>
          </a:prstGeom>
          <a:noFill/>
        </p:spPr>
        <p:txBody>
          <a:bodyPr wrap="square">
            <a:spAutoFit/>
          </a:bodyPr>
          <a:lstStyle/>
          <a:p>
            <a:r>
              <a:rPr lang="en-GB" sz="1600" i="1" dirty="0">
                <a:latin typeface="Source Sans Pro" panose="020B0503030403020204" pitchFamily="34" charset="0"/>
                <a:ea typeface="Source Sans Pro" panose="020B0503030403020204" pitchFamily="34" charset="0"/>
              </a:rPr>
              <a:t>Terrible practice</a:t>
            </a:r>
          </a:p>
        </p:txBody>
      </p:sp>
      <p:sp>
        <p:nvSpPr>
          <p:cNvPr id="12" name="Content Placeholder 5">
            <a:extLst>
              <a:ext uri="{FF2B5EF4-FFF2-40B4-BE49-F238E27FC236}">
                <a16:creationId xmlns:a16="http://schemas.microsoft.com/office/drawing/2014/main" id="{74FE480E-0B88-5848-B755-6ED4C56C5DB5}"/>
              </a:ext>
            </a:extLst>
          </p:cNvPr>
          <p:cNvSpPr>
            <a:spLocks noGrp="1"/>
          </p:cNvSpPr>
          <p:nvPr>
            <p:ph idx="1"/>
          </p:nvPr>
        </p:nvSpPr>
        <p:spPr>
          <a:xfrm>
            <a:off x="838200" y="5053134"/>
            <a:ext cx="10397648" cy="1804865"/>
          </a:xfrm>
        </p:spPr>
        <p:txBody>
          <a:bodyPr>
            <a:normAutofit/>
          </a:bodyPr>
          <a:lstStyle/>
          <a:p>
            <a:r>
              <a:rPr lang="en-US" dirty="0"/>
              <a:t>You may find or have data delivered that is not in a readily usable  state</a:t>
            </a:r>
          </a:p>
          <a:p>
            <a:r>
              <a:rPr lang="en-US" dirty="0"/>
              <a:t>Getting rarer as good data practices spread, however</a:t>
            </a:r>
          </a:p>
        </p:txBody>
      </p:sp>
      <p:sp>
        <p:nvSpPr>
          <p:cNvPr id="5" name="Ellipse 4">
            <a:extLst>
              <a:ext uri="{FF2B5EF4-FFF2-40B4-BE49-F238E27FC236}">
                <a16:creationId xmlns:a16="http://schemas.microsoft.com/office/drawing/2014/main" id="{F6DAD133-D1B2-0018-BB18-542411AD0C1B}"/>
              </a:ext>
            </a:extLst>
          </p:cNvPr>
          <p:cNvSpPr/>
          <p:nvPr/>
        </p:nvSpPr>
        <p:spPr>
          <a:xfrm>
            <a:off x="1763829" y="3019245"/>
            <a:ext cx="707366"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7" name="Ellipse 6">
            <a:extLst>
              <a:ext uri="{FF2B5EF4-FFF2-40B4-BE49-F238E27FC236}">
                <a16:creationId xmlns:a16="http://schemas.microsoft.com/office/drawing/2014/main" id="{46E5BF36-7DF3-D8E5-9266-6BC6F9C6D00B}"/>
              </a:ext>
            </a:extLst>
          </p:cNvPr>
          <p:cNvSpPr/>
          <p:nvPr/>
        </p:nvSpPr>
        <p:spPr>
          <a:xfrm>
            <a:off x="1216325" y="2775749"/>
            <a:ext cx="485954" cy="321134"/>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8" name="Ellipse 7">
            <a:extLst>
              <a:ext uri="{FF2B5EF4-FFF2-40B4-BE49-F238E27FC236}">
                <a16:creationId xmlns:a16="http://schemas.microsoft.com/office/drawing/2014/main" id="{32293F92-F2D7-EB7E-1B12-38BBB08E1378}"/>
              </a:ext>
            </a:extLst>
          </p:cNvPr>
          <p:cNvSpPr/>
          <p:nvPr/>
        </p:nvSpPr>
        <p:spPr>
          <a:xfrm>
            <a:off x="4921787" y="1975649"/>
            <a:ext cx="740980"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3" name="Ellipse 12">
            <a:extLst>
              <a:ext uri="{FF2B5EF4-FFF2-40B4-BE49-F238E27FC236}">
                <a16:creationId xmlns:a16="http://schemas.microsoft.com/office/drawing/2014/main" id="{FBFD4B89-EE03-4559-2FD4-7844A9FBEF6B}"/>
              </a:ext>
            </a:extLst>
          </p:cNvPr>
          <p:cNvSpPr/>
          <p:nvPr/>
        </p:nvSpPr>
        <p:spPr>
          <a:xfrm>
            <a:off x="3726611" y="1750039"/>
            <a:ext cx="664234"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4" name="Ellipse 13">
            <a:extLst>
              <a:ext uri="{FF2B5EF4-FFF2-40B4-BE49-F238E27FC236}">
                <a16:creationId xmlns:a16="http://schemas.microsoft.com/office/drawing/2014/main" id="{7455663D-07E7-EB85-3882-B1F7948EDFA2}"/>
              </a:ext>
            </a:extLst>
          </p:cNvPr>
          <p:cNvSpPr/>
          <p:nvPr/>
        </p:nvSpPr>
        <p:spPr>
          <a:xfrm>
            <a:off x="3726610" y="2576018"/>
            <a:ext cx="3500197" cy="2454642"/>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5" name="Ellipse 14">
            <a:extLst>
              <a:ext uri="{FF2B5EF4-FFF2-40B4-BE49-F238E27FC236}">
                <a16:creationId xmlns:a16="http://schemas.microsoft.com/office/drawing/2014/main" id="{14FB3D08-C0DF-13DB-8D81-4FB7F7FB27C6}"/>
              </a:ext>
            </a:extLst>
          </p:cNvPr>
          <p:cNvSpPr/>
          <p:nvPr/>
        </p:nvSpPr>
        <p:spPr>
          <a:xfrm>
            <a:off x="1631558" y="3403121"/>
            <a:ext cx="602684" cy="243496"/>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Tree>
    <p:extLst>
      <p:ext uri="{BB962C8B-B14F-4D97-AF65-F5344CB8AC3E}">
        <p14:creationId xmlns:p14="http://schemas.microsoft.com/office/powerpoint/2010/main" val="357739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Help, R doesn’t get my data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17</a:t>
            </a:fld>
            <a:endParaRPr lang="fr-FR"/>
          </a:p>
        </p:txBody>
      </p:sp>
      <p:sp>
        <p:nvSpPr>
          <p:cNvPr id="12" name="Content Placeholder 5">
            <a:extLst>
              <a:ext uri="{FF2B5EF4-FFF2-40B4-BE49-F238E27FC236}">
                <a16:creationId xmlns:a16="http://schemas.microsoft.com/office/drawing/2014/main" id="{74FE480E-0B88-5848-B755-6ED4C56C5DB5}"/>
              </a:ext>
            </a:extLst>
          </p:cNvPr>
          <p:cNvSpPr>
            <a:spLocks noGrp="1"/>
          </p:cNvSpPr>
          <p:nvPr>
            <p:ph idx="1"/>
          </p:nvPr>
        </p:nvSpPr>
        <p:spPr>
          <a:xfrm>
            <a:off x="6548183" y="1624135"/>
            <a:ext cx="5207493" cy="4732215"/>
          </a:xfrm>
        </p:spPr>
        <p:txBody>
          <a:bodyPr>
            <a:normAutofit/>
          </a:bodyPr>
          <a:lstStyle/>
          <a:p>
            <a:r>
              <a:rPr lang="en-US" dirty="0"/>
              <a:t>Proper data should look like this</a:t>
            </a:r>
          </a:p>
          <a:p>
            <a:pPr lvl="1"/>
            <a:r>
              <a:rPr lang="en-US" dirty="0"/>
              <a:t>First row are variable headers</a:t>
            </a:r>
          </a:p>
          <a:p>
            <a:pPr lvl="1"/>
            <a:r>
              <a:rPr lang="en-US" dirty="0"/>
              <a:t>Other rows are observations</a:t>
            </a:r>
          </a:p>
          <a:p>
            <a:pPr lvl="1"/>
            <a:r>
              <a:rPr lang="en-US" dirty="0"/>
              <a:t>Each value should correspond to the </a:t>
            </a:r>
          </a:p>
          <a:p>
            <a:pPr lvl="1"/>
            <a:r>
              <a:rPr lang="en-US" dirty="0"/>
              <a:t>Metadata (information about the data) goes elsewhere, in another sheet or file</a:t>
            </a:r>
          </a:p>
        </p:txBody>
      </p:sp>
      <p:pic>
        <p:nvPicPr>
          <p:cNvPr id="9" name="Image 8">
            <a:extLst>
              <a:ext uri="{FF2B5EF4-FFF2-40B4-BE49-F238E27FC236}">
                <a16:creationId xmlns:a16="http://schemas.microsoft.com/office/drawing/2014/main" id="{A6BFE3F3-3FDE-4D35-53BE-AAFDCDB9A397}"/>
              </a:ext>
            </a:extLst>
          </p:cNvPr>
          <p:cNvPicPr>
            <a:picLocks noChangeAspect="1"/>
          </p:cNvPicPr>
          <p:nvPr/>
        </p:nvPicPr>
        <p:blipFill>
          <a:blip r:embed="rId4"/>
          <a:stretch>
            <a:fillRect/>
          </a:stretch>
        </p:blipFill>
        <p:spPr>
          <a:xfrm>
            <a:off x="838200" y="1583199"/>
            <a:ext cx="5642661" cy="4476397"/>
          </a:xfrm>
          <a:prstGeom prst="rect">
            <a:avLst/>
          </a:prstGeom>
        </p:spPr>
      </p:pic>
    </p:spTree>
    <p:extLst>
      <p:ext uri="{BB962C8B-B14F-4D97-AF65-F5344CB8AC3E}">
        <p14:creationId xmlns:p14="http://schemas.microsoft.com/office/powerpoint/2010/main" val="4201280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8" name="Content Placeholder 5">
            <a:extLst>
              <a:ext uri="{FF2B5EF4-FFF2-40B4-BE49-F238E27FC236}">
                <a16:creationId xmlns:a16="http://schemas.microsoft.com/office/drawing/2014/main" id="{8A9B8B1F-54A4-8337-B1F7-DD411F5A89D8}"/>
              </a:ext>
            </a:extLst>
          </p:cNvPr>
          <p:cNvSpPr>
            <a:spLocks noGrp="1"/>
          </p:cNvSpPr>
          <p:nvPr>
            <p:ph idx="1"/>
          </p:nvPr>
        </p:nvSpPr>
        <p:spPr>
          <a:xfrm>
            <a:off x="838200" y="1825624"/>
            <a:ext cx="10515600" cy="5032375"/>
          </a:xfrm>
        </p:spPr>
        <p:txBody>
          <a:bodyPr>
            <a:normAutofit/>
          </a:bodyPr>
          <a:lstStyle/>
          <a:p>
            <a:endParaRPr lang="en-US" dirty="0"/>
          </a:p>
          <a:p>
            <a:endParaRPr lang="en-US" dirty="0"/>
          </a:p>
          <a:p>
            <a:endParaRPr lang="en-US" dirty="0"/>
          </a:p>
          <a:p>
            <a:endParaRPr lang="en-US" dirty="0"/>
          </a:p>
          <a:p>
            <a:r>
              <a:rPr lang="en-US" dirty="0"/>
              <a:t>Check options in the function you use for importing data: encoding, row skips, delimiters for non-standard csv files…</a:t>
            </a:r>
          </a:p>
          <a:p>
            <a:r>
              <a:rPr lang="en-US" dirty="0"/>
              <a:t>Check for packages/libraries that allow to extract data from files that are not usually used to contain tabular data (e.g. pdf files…)</a:t>
            </a:r>
          </a:p>
          <a:p>
            <a:r>
              <a:rPr lang="en-US" dirty="0"/>
              <a:t>If all else fails: rebuild the data by hand in Excel</a:t>
            </a:r>
          </a:p>
          <a:p>
            <a:pPr lvl="1"/>
            <a:r>
              <a:rPr lang="en-US" dirty="0"/>
              <a:t>Bad practice though: no replicability, possibility of errors</a:t>
            </a:r>
          </a:p>
        </p:txBody>
      </p:sp>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Bad tables to </a:t>
            </a:r>
            <a:r>
              <a:rPr lang="en-GB" dirty="0">
                <a:solidFill>
                  <a:srgbClr val="E51837"/>
                </a:solidFill>
              </a:rPr>
              <a:t>good</a:t>
            </a:r>
            <a:r>
              <a:rPr lang="en-GB" dirty="0">
                <a:solidFill>
                  <a:schemeClr val="tx1">
                    <a:lumMod val="75000"/>
                    <a:lumOff val="25000"/>
                  </a:schemeClr>
                </a:solidFill>
              </a:rPr>
              <a: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18</a:t>
            </a:fld>
            <a:endParaRPr lang="fr-FR"/>
          </a:p>
        </p:txBody>
      </p:sp>
      <p:pic>
        <p:nvPicPr>
          <p:cNvPr id="7" name="Picture 6">
            <a:extLst>
              <a:ext uri="{FF2B5EF4-FFF2-40B4-BE49-F238E27FC236}">
                <a16:creationId xmlns:a16="http://schemas.microsoft.com/office/drawing/2014/main" id="{6A9BBAC8-1C5D-1A50-9812-FF33C76F83FF}"/>
              </a:ext>
            </a:extLst>
          </p:cNvPr>
          <p:cNvPicPr>
            <a:picLocks noChangeAspect="1"/>
          </p:cNvPicPr>
          <p:nvPr/>
        </p:nvPicPr>
        <p:blipFill>
          <a:blip r:embed="rId4"/>
          <a:stretch>
            <a:fillRect/>
          </a:stretch>
        </p:blipFill>
        <p:spPr>
          <a:xfrm>
            <a:off x="990599" y="1320591"/>
            <a:ext cx="5665839" cy="2529265"/>
          </a:xfrm>
          <a:prstGeom prst="rect">
            <a:avLst/>
          </a:prstGeom>
        </p:spPr>
      </p:pic>
    </p:spTree>
    <p:extLst>
      <p:ext uri="{BB962C8B-B14F-4D97-AF65-F5344CB8AC3E}">
        <p14:creationId xmlns:p14="http://schemas.microsoft.com/office/powerpoint/2010/main" val="34793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8" name="Content Placeholder 5">
            <a:extLst>
              <a:ext uri="{FF2B5EF4-FFF2-40B4-BE49-F238E27FC236}">
                <a16:creationId xmlns:a16="http://schemas.microsoft.com/office/drawing/2014/main" id="{8A9B8B1F-54A4-8337-B1F7-DD411F5A89D8}"/>
              </a:ext>
            </a:extLst>
          </p:cNvPr>
          <p:cNvSpPr>
            <a:spLocks noGrp="1"/>
          </p:cNvSpPr>
          <p:nvPr>
            <p:ph idx="1"/>
          </p:nvPr>
        </p:nvSpPr>
        <p:spPr>
          <a:xfrm>
            <a:off x="838200" y="1825625"/>
            <a:ext cx="6057900" cy="4351338"/>
          </a:xfrm>
        </p:spPr>
        <p:txBody>
          <a:bodyPr>
            <a:normAutofit/>
          </a:bodyPr>
          <a:lstStyle/>
          <a:p>
            <a:r>
              <a:rPr lang="en-US" dirty="0"/>
              <a:t>Other examples of data that are not readily readable as tabular data: </a:t>
            </a:r>
          </a:p>
          <a:p>
            <a:pPr lvl="1"/>
            <a:r>
              <a:rPr lang="en-US" dirty="0"/>
              <a:t>Data from web scraping</a:t>
            </a:r>
          </a:p>
          <a:p>
            <a:pPr lvl="1"/>
            <a:r>
              <a:rPr lang="en-US" dirty="0"/>
              <a:t>Administrative data on paper</a:t>
            </a:r>
          </a:p>
          <a:p>
            <a:pPr lvl="1"/>
            <a:r>
              <a:rPr lang="en-US" dirty="0"/>
              <a:t>Voice recordings (or people giving you information orally)</a:t>
            </a:r>
          </a:p>
          <a:p>
            <a:r>
              <a:rPr lang="en-US" dirty="0"/>
              <a:t>Can be a big project in itself</a:t>
            </a:r>
          </a:p>
          <a:p>
            <a:pPr lvl="1"/>
            <a:r>
              <a:rPr lang="en-US" dirty="0"/>
              <a:t>E.g. digitizing old data that is on paper, you either pay people to put the data in files, or use optical character recognition (OCR) software</a:t>
            </a:r>
          </a:p>
        </p:txBody>
      </p:sp>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Other non-tabular formats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19</a:t>
            </a:fld>
            <a:endParaRPr lang="fr-FR"/>
          </a:p>
        </p:txBody>
      </p:sp>
      <p:pic>
        <p:nvPicPr>
          <p:cNvPr id="7" name="Picture 6" descr="A document with handwritten text&#10;&#10;Description automatically generated">
            <a:extLst>
              <a:ext uri="{FF2B5EF4-FFF2-40B4-BE49-F238E27FC236}">
                <a16:creationId xmlns:a16="http://schemas.microsoft.com/office/drawing/2014/main" id="{C373A656-E647-58C9-6AC3-58A9F1D4848E}"/>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896100" y="1780197"/>
            <a:ext cx="4952148" cy="3689350"/>
          </a:xfrm>
          <a:prstGeom prst="rect">
            <a:avLst/>
          </a:prstGeom>
        </p:spPr>
      </p:pic>
      <p:sp>
        <p:nvSpPr>
          <p:cNvPr id="9" name="TextBox 8">
            <a:extLst>
              <a:ext uri="{FF2B5EF4-FFF2-40B4-BE49-F238E27FC236}">
                <a16:creationId xmlns:a16="http://schemas.microsoft.com/office/drawing/2014/main" id="{ACDD3B3C-5A9A-1F04-1573-992F13500503}"/>
              </a:ext>
            </a:extLst>
          </p:cNvPr>
          <p:cNvSpPr txBox="1"/>
          <p:nvPr/>
        </p:nvSpPr>
        <p:spPr>
          <a:xfrm>
            <a:off x="6896100" y="5568581"/>
            <a:ext cx="4723548" cy="369332"/>
          </a:xfrm>
          <a:prstGeom prst="rect">
            <a:avLst/>
          </a:prstGeom>
          <a:noFill/>
        </p:spPr>
        <p:txBody>
          <a:bodyPr wrap="square" rtlCol="0">
            <a:spAutoFit/>
          </a:bodyPr>
          <a:lstStyle/>
          <a:p>
            <a:r>
              <a:rPr lang="fr-FR" dirty="0">
                <a:solidFill>
                  <a:schemeClr val="tx1">
                    <a:lumMod val="75000"/>
                    <a:lumOff val="25000"/>
                  </a:schemeClr>
                </a:solidFill>
                <a:latin typeface="Esteban" panose="02000000000000000000" pitchFamily="2" charset="0"/>
                <a:ea typeface="Source Sans Pro" panose="020B0503030403020204" pitchFamily="34" charset="0"/>
              </a:rPr>
              <a:t>19</a:t>
            </a:r>
            <a:r>
              <a:rPr lang="fr-FR" baseline="30000" dirty="0">
                <a:solidFill>
                  <a:schemeClr val="tx1">
                    <a:lumMod val="75000"/>
                    <a:lumOff val="25000"/>
                  </a:schemeClr>
                </a:solidFill>
                <a:latin typeface="Esteban" panose="02000000000000000000" pitchFamily="2" charset="0"/>
                <a:ea typeface="Source Sans Pro" panose="020B0503030403020204" pitchFamily="34" charset="0"/>
              </a:rPr>
              <a:t>th</a:t>
            </a:r>
            <a:r>
              <a:rPr lang="fr-FR" dirty="0">
                <a:solidFill>
                  <a:schemeClr val="tx1">
                    <a:lumMod val="75000"/>
                    <a:lumOff val="25000"/>
                  </a:schemeClr>
                </a:solidFill>
                <a:latin typeface="Esteban" panose="02000000000000000000" pitchFamily="2" charset="0"/>
                <a:ea typeface="Source Sans Pro" panose="020B0503030403020204" pitchFamily="34" charset="0"/>
              </a:rPr>
              <a:t> century French </a:t>
            </a:r>
            <a:r>
              <a:rPr lang="fr-FR" dirty="0" err="1">
                <a:solidFill>
                  <a:schemeClr val="tx1">
                    <a:lumMod val="75000"/>
                    <a:lumOff val="25000"/>
                  </a:schemeClr>
                </a:solidFill>
                <a:latin typeface="Esteban" panose="02000000000000000000" pitchFamily="2" charset="0"/>
                <a:ea typeface="Source Sans Pro" panose="020B0503030403020204" pitchFamily="34" charset="0"/>
              </a:rPr>
              <a:t>birth</a:t>
            </a:r>
            <a:r>
              <a:rPr lang="fr-FR" dirty="0">
                <a:solidFill>
                  <a:schemeClr val="tx1">
                    <a:lumMod val="75000"/>
                    <a:lumOff val="25000"/>
                  </a:schemeClr>
                </a:solidFill>
                <a:latin typeface="Esteban" panose="02000000000000000000" pitchFamily="2" charset="0"/>
                <a:ea typeface="Source Sans Pro" panose="020B0503030403020204" pitchFamily="34" charset="0"/>
              </a:rPr>
              <a:t> </a:t>
            </a:r>
            <a:r>
              <a:rPr lang="fr-FR" dirty="0" err="1">
                <a:solidFill>
                  <a:schemeClr val="tx1">
                    <a:lumMod val="75000"/>
                    <a:lumOff val="25000"/>
                  </a:schemeClr>
                </a:solidFill>
                <a:latin typeface="Esteban" panose="02000000000000000000" pitchFamily="2" charset="0"/>
                <a:ea typeface="Source Sans Pro" panose="020B0503030403020204" pitchFamily="34" charset="0"/>
              </a:rPr>
              <a:t>certificate</a:t>
            </a:r>
            <a:endParaRPr lang="en-GB" dirty="0">
              <a:solidFill>
                <a:schemeClr val="tx1">
                  <a:lumMod val="75000"/>
                  <a:lumOff val="25000"/>
                </a:schemeClr>
              </a:solidFill>
              <a:latin typeface="Esteban" panose="02000000000000000000" pitchFamily="2" charset="0"/>
              <a:ea typeface="Source Sans Pro" panose="020B0503030403020204" pitchFamily="34" charset="0"/>
            </a:endParaRPr>
          </a:p>
        </p:txBody>
      </p:sp>
    </p:spTree>
    <p:extLst>
      <p:ext uri="{BB962C8B-B14F-4D97-AF65-F5344CB8AC3E}">
        <p14:creationId xmlns:p14="http://schemas.microsoft.com/office/powerpoint/2010/main" val="184231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rgbClr val="E51837"/>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JA Roderick, Rubin DB. 2019. Statistical Analysis with Missing Data.</a:t>
            </a:r>
          </a:p>
          <a:p>
            <a:r>
              <a:rPr lang="en-US" dirty="0"/>
              <a:t>QE McCallum. 2013. Bad Data Handbook.</a:t>
            </a:r>
          </a:p>
          <a:p>
            <a:r>
              <a:rPr lang="en-US" dirty="0"/>
              <a:t>Van der Loo M., de </a:t>
            </a:r>
            <a:r>
              <a:rPr lang="en-US" dirty="0" err="1"/>
              <a:t>Jonge</a:t>
            </a:r>
            <a:r>
              <a:rPr lang="en-US" dirty="0"/>
              <a:t> E. 2018. Statistical Data Cleaning with Applications in R</a:t>
            </a:r>
          </a:p>
        </p:txBody>
      </p:sp>
      <p:sp>
        <p:nvSpPr>
          <p:cNvPr id="2" name="Espace réservé du numéro de diapositive 1">
            <a:extLst>
              <a:ext uri="{FF2B5EF4-FFF2-40B4-BE49-F238E27FC236}">
                <a16:creationId xmlns:a16="http://schemas.microsoft.com/office/drawing/2014/main" id="{963EDF0F-69E7-B3A1-3216-9037A783CEB6}"/>
              </a:ext>
            </a:extLst>
          </p:cNvPr>
          <p:cNvSpPr>
            <a:spLocks noGrp="1"/>
          </p:cNvSpPr>
          <p:nvPr>
            <p:ph type="sldNum" sz="quarter" idx="12"/>
          </p:nvPr>
        </p:nvSpPr>
        <p:spPr/>
        <p:txBody>
          <a:bodyPr/>
          <a:lstStyle/>
          <a:p>
            <a:fld id="{6F3806FF-9E51-4331-BB90-F49EFA1FA4FC}" type="slidenum">
              <a:rPr lang="fr-FR" smtClean="0"/>
              <a:t>2</a:t>
            </a:fld>
            <a:endParaRPr lang="fr-FR"/>
          </a:p>
        </p:txBody>
      </p:sp>
      <p:pic>
        <p:nvPicPr>
          <p:cNvPr id="7" name="Picture 6" descr="A book cover with a duck&#10;&#10;AI-generated content may be incorrect.">
            <a:extLst>
              <a:ext uri="{FF2B5EF4-FFF2-40B4-BE49-F238E27FC236}">
                <a16:creationId xmlns:a16="http://schemas.microsoft.com/office/drawing/2014/main" id="{D561EC1A-B501-893A-D12E-0168DBBBD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809" y="3511243"/>
            <a:ext cx="2393751" cy="3141406"/>
          </a:xfrm>
          <a:prstGeom prst="rect">
            <a:avLst/>
          </a:prstGeom>
        </p:spPr>
      </p:pic>
    </p:spTree>
    <p:extLst>
      <p:ext uri="{BB962C8B-B14F-4D97-AF65-F5344CB8AC3E}">
        <p14:creationId xmlns:p14="http://schemas.microsoft.com/office/powerpoint/2010/main" val="82361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solidFill>
                  <a:srgbClr val="E51837"/>
                </a:solidFill>
              </a:rPr>
              <a:t>Invalid data</a:t>
            </a:r>
            <a:br>
              <a:rPr lang="en-US" dirty="0">
                <a:solidFill>
                  <a:srgbClr val="E51837"/>
                </a:solidFill>
              </a:rPr>
            </a:br>
            <a:r>
              <a:rPr lang="en-US" dirty="0" err="1"/>
              <a:t>Data</a:t>
            </a:r>
            <a:r>
              <a:rPr lang="en-US" dirty="0"/>
              <a:t> that do not meet some real-world rules or criteria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20</a:t>
            </a:fld>
            <a:endParaRPr lang="fr-FR"/>
          </a:p>
        </p:txBody>
      </p:sp>
    </p:spTree>
    <p:extLst>
      <p:ext uri="{BB962C8B-B14F-4D97-AF65-F5344CB8AC3E}">
        <p14:creationId xmlns:p14="http://schemas.microsoft.com/office/powerpoint/2010/main" val="626066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Invalid</a:t>
            </a:r>
            <a:r>
              <a:rPr lang="en-GB" dirty="0">
                <a:solidFill>
                  <a:srgbClr val="1891C3"/>
                </a:solidFill>
              </a:rPr>
              <a:t> </a:t>
            </a:r>
            <a:r>
              <a:rPr lang="en-GB" dirty="0">
                <a:solidFill>
                  <a:schemeClr val="tx1">
                    <a:lumMod val="75000"/>
                    <a:lumOff val="25000"/>
                  </a:schemeClr>
                </a:solidFill>
              </a:rPr>
              <a:t>data</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Most straightforward case of bad data: data that should not happen in reality</a:t>
            </a:r>
          </a:p>
          <a:p>
            <a:r>
              <a:rPr lang="en-US" dirty="0"/>
              <a:t>You observe your data, but some values violate some “rule”</a:t>
            </a:r>
          </a:p>
          <a:p>
            <a:pPr lvl="1"/>
            <a:r>
              <a:rPr lang="en-US" dirty="0"/>
              <a:t>This rule may stem from common sense, industry knowledge/domain knowledge or other analyses</a:t>
            </a:r>
          </a:p>
          <a:p>
            <a:pPr lvl="1"/>
            <a:r>
              <a:rPr lang="en-US" dirty="0"/>
              <a:t>You will have to work closely with the people that have been working long in the field and who are familiar with what happens in reality, they will help you establish “rules” to define invalid data</a:t>
            </a:r>
          </a:p>
          <a:p>
            <a:r>
              <a:rPr lang="en-US" dirty="0"/>
              <a:t>You can use the following list as some general guideline, you will ask yourself the same questions for any datasets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21</a:t>
            </a:fld>
            <a:endParaRPr lang="fr-FR"/>
          </a:p>
        </p:txBody>
      </p:sp>
      <p:pic>
        <p:nvPicPr>
          <p:cNvPr id="7" name="Graphic 6" descr="Close with solid fill">
            <a:extLst>
              <a:ext uri="{FF2B5EF4-FFF2-40B4-BE49-F238E27FC236}">
                <a16:creationId xmlns:a16="http://schemas.microsoft.com/office/drawing/2014/main" id="{D2A0A59B-4EA7-EB90-CF34-E997D735F1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5574" y="570706"/>
            <a:ext cx="914400" cy="914400"/>
          </a:xfrm>
          <a:prstGeom prst="rect">
            <a:avLst/>
          </a:prstGeom>
        </p:spPr>
      </p:pic>
    </p:spTree>
    <p:extLst>
      <p:ext uri="{BB962C8B-B14F-4D97-AF65-F5344CB8AC3E}">
        <p14:creationId xmlns:p14="http://schemas.microsoft.com/office/powerpoint/2010/main" val="3483117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a:t>
            </a:r>
            <a:r>
              <a:rPr lang="en-GB" dirty="0">
                <a:solidFill>
                  <a:srgbClr val="E51837"/>
                </a:solidFill>
              </a:rPr>
              <a:t>checks</a:t>
            </a:r>
            <a:r>
              <a:rPr lang="en-GB" dirty="0">
                <a:solidFill>
                  <a:schemeClr val="tx1">
                    <a:lumMod val="75000"/>
                    <a:lumOff val="25000"/>
                  </a:schemeClr>
                </a:solidFill>
              </a:rPr>
              <a:t> (1)</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lnSpcReduction="10000"/>
          </a:bodyPr>
          <a:lstStyle/>
          <a:p>
            <a:r>
              <a:rPr lang="en-US" dirty="0"/>
              <a:t>Data types</a:t>
            </a:r>
          </a:p>
          <a:p>
            <a:pPr lvl="1"/>
            <a:r>
              <a:rPr lang="en-US" dirty="0"/>
              <a:t>Is the variable of an expected data type?</a:t>
            </a:r>
          </a:p>
          <a:p>
            <a:pPr lvl="1"/>
            <a:r>
              <a:rPr lang="en-US" dirty="0"/>
              <a:t>Remember last lab, when you tried to merge all the datasets and it did not work: it’s because some variables did not have the same type across tables</a:t>
            </a:r>
          </a:p>
          <a:p>
            <a:r>
              <a:rPr lang="en-US" dirty="0"/>
              <a:t>Range and distribution of continuous values</a:t>
            </a:r>
          </a:p>
          <a:p>
            <a:pPr lvl="1"/>
            <a:r>
              <a:rPr lang="en-US" dirty="0"/>
              <a:t>Look at the distribution, are the extreme values possible? (e.g. a negative age, or an age of 140 years)</a:t>
            </a:r>
          </a:p>
          <a:p>
            <a:pPr lvl="1"/>
            <a:r>
              <a:rPr lang="en-US" dirty="0"/>
              <a:t>Does the distribution of the data make sense according to domain knowledge? </a:t>
            </a:r>
          </a:p>
          <a:p>
            <a:r>
              <a:rPr lang="en-US" dirty="0"/>
              <a:t>Distribution and values of categorical variables</a:t>
            </a:r>
          </a:p>
          <a:p>
            <a:pPr lvl="1"/>
            <a:r>
              <a:rPr lang="en-US" dirty="0"/>
              <a:t>Are there modalities that should not exist? </a:t>
            </a:r>
          </a:p>
          <a:p>
            <a:pPr lvl="1"/>
            <a:r>
              <a:rPr lang="en-US" dirty="0"/>
              <a:t>Does the distribution of the modalities make sense according to domain knowledge?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22</a:t>
            </a:fld>
            <a:endParaRPr lang="fr-FR"/>
          </a:p>
        </p:txBody>
      </p:sp>
    </p:spTree>
    <p:extLst>
      <p:ext uri="{BB962C8B-B14F-4D97-AF65-F5344CB8AC3E}">
        <p14:creationId xmlns:p14="http://schemas.microsoft.com/office/powerpoint/2010/main" val="2939569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the </a:t>
            </a:r>
            <a:r>
              <a:rPr lang="en-GB" dirty="0">
                <a:solidFill>
                  <a:srgbClr val="E51837"/>
                </a:solidFill>
              </a:rPr>
              <a:t>checks</a:t>
            </a:r>
            <a:r>
              <a:rPr lang="en-GB" dirty="0">
                <a:solidFill>
                  <a:schemeClr val="tx1">
                    <a:lumMod val="75000"/>
                    <a:lumOff val="25000"/>
                  </a:schemeClr>
                </a:solidFill>
              </a:rPr>
              <a:t> (2)</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Duplicates</a:t>
            </a:r>
          </a:p>
          <a:p>
            <a:pPr lvl="1"/>
            <a:r>
              <a:rPr lang="en-US" dirty="0"/>
              <a:t>The same data may be entered multiple times, check identifying variables</a:t>
            </a:r>
          </a:p>
          <a:p>
            <a:pPr lvl="1"/>
            <a:r>
              <a:rPr lang="en-US" dirty="0"/>
              <a:t>Though sometimes, the same person may have different IDs…</a:t>
            </a:r>
          </a:p>
          <a:p>
            <a:r>
              <a:rPr lang="en-US" dirty="0"/>
              <a:t>Impossible combinations of values</a:t>
            </a:r>
          </a:p>
          <a:p>
            <a:pPr lvl="1"/>
            <a:r>
              <a:rPr lang="en-US" dirty="0"/>
              <a:t>The values of some variable may restrict the possible range of values on another one</a:t>
            </a:r>
          </a:p>
          <a:p>
            <a:pPr lvl="1"/>
            <a:r>
              <a:rPr lang="en-US" dirty="0"/>
              <a:t>E.g. in a dataset of individuals containing marriage status and age, age should not be under 18 (in France) if the person is married</a:t>
            </a:r>
          </a:p>
          <a:p>
            <a:r>
              <a:rPr lang="en-US" dirty="0"/>
              <a:t>Totals</a:t>
            </a:r>
          </a:p>
          <a:p>
            <a:pPr lvl="1"/>
            <a:r>
              <a:rPr lang="en-US" dirty="0"/>
              <a:t>Are some variables totals of other variables? Are they still valid if you recompute them?</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23</a:t>
            </a:fld>
            <a:endParaRPr lang="fr-FR"/>
          </a:p>
        </p:txBody>
      </p:sp>
    </p:spTree>
    <p:extLst>
      <p:ext uri="{BB962C8B-B14F-4D97-AF65-F5344CB8AC3E}">
        <p14:creationId xmlns:p14="http://schemas.microsoft.com/office/powerpoint/2010/main" val="318345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how to </a:t>
            </a:r>
            <a:r>
              <a:rPr lang="en-GB" dirty="0">
                <a:solidFill>
                  <a:srgbClr val="E51837"/>
                </a:solidFill>
              </a:rPr>
              <a:t>manage</a:t>
            </a:r>
            <a:r>
              <a:rPr lang="en-GB" dirty="0">
                <a:solidFill>
                  <a:schemeClr val="tx1">
                    <a:lumMod val="75000"/>
                    <a:lumOff val="25000"/>
                  </a:schemeClr>
                </a:solidFill>
              </a:rPr>
              <a:t>?</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solidFill>
                  <a:srgbClr val="E51837"/>
                </a:solidFill>
              </a:rPr>
              <a:t>Correction</a:t>
            </a:r>
            <a:r>
              <a:rPr lang="en-US" dirty="0"/>
              <a:t> </a:t>
            </a:r>
          </a:p>
          <a:p>
            <a:pPr lvl="1"/>
            <a:r>
              <a:rPr lang="en-US" dirty="0"/>
              <a:t>If you know a way to recover the “true value”: modify the variable</a:t>
            </a:r>
          </a:p>
          <a:p>
            <a:pPr lvl="1"/>
            <a:r>
              <a:rPr lang="en-US" dirty="0"/>
              <a:t>E.g. recompute a total, merge modalities for a categorical variable, modify its type or correct the chain of characters…</a:t>
            </a:r>
          </a:p>
          <a:p>
            <a:r>
              <a:rPr lang="en-US" dirty="0">
                <a:solidFill>
                  <a:srgbClr val="E51837"/>
                </a:solidFill>
              </a:rPr>
              <a:t>Deletion</a:t>
            </a:r>
          </a:p>
          <a:p>
            <a:pPr lvl="1"/>
            <a:r>
              <a:rPr lang="en-US" dirty="0"/>
              <a:t>If you cannot correct it, you better delete it instead of using it</a:t>
            </a:r>
          </a:p>
          <a:p>
            <a:pPr lvl="1"/>
            <a:r>
              <a:rPr lang="en-US" dirty="0"/>
              <a:t>In this case, treat it as </a:t>
            </a:r>
            <a:r>
              <a:rPr lang="en-US" dirty="0">
                <a:solidFill>
                  <a:srgbClr val="E51837"/>
                </a:solidFill>
              </a:rPr>
              <a:t>missing</a:t>
            </a:r>
            <a:r>
              <a:rPr lang="en-US" dirty="0">
                <a:solidFill>
                  <a:srgbClr val="1891C3"/>
                </a:solidFill>
              </a:rPr>
              <a:t> </a:t>
            </a:r>
            <a:r>
              <a:rPr lang="en-US" dirty="0"/>
              <a:t>(we will see that right now)</a:t>
            </a:r>
            <a:endParaRPr lang="en-US" dirty="0">
              <a:solidFill>
                <a:srgbClr val="1891C3"/>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24</a:t>
            </a:fld>
            <a:endParaRPr lang="fr-FR"/>
          </a:p>
        </p:txBody>
      </p:sp>
    </p:spTree>
    <p:extLst>
      <p:ext uri="{BB962C8B-B14F-4D97-AF65-F5344CB8AC3E}">
        <p14:creationId xmlns:p14="http://schemas.microsoft.com/office/powerpoint/2010/main" val="2930188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solidFill>
                  <a:srgbClr val="E51837"/>
                </a:solidFill>
              </a:rPr>
              <a:t>Missing data</a:t>
            </a:r>
            <a:br>
              <a:rPr lang="en-US" dirty="0">
                <a:solidFill>
                  <a:srgbClr val="7F7DB0"/>
                </a:solidFill>
              </a:rPr>
            </a:br>
            <a:r>
              <a:rPr lang="en-US" dirty="0" err="1"/>
              <a:t>Data</a:t>
            </a:r>
            <a:r>
              <a:rPr lang="en-US" dirty="0"/>
              <a:t> that is not there. NAs, empty rows or columns…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25</a:t>
            </a:fld>
            <a:endParaRPr lang="fr-FR"/>
          </a:p>
        </p:txBody>
      </p:sp>
    </p:spTree>
    <p:extLst>
      <p:ext uri="{BB962C8B-B14F-4D97-AF65-F5344CB8AC3E}">
        <p14:creationId xmlns:p14="http://schemas.microsoft.com/office/powerpoint/2010/main" val="1674790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17" name="Picture 16">
            <a:extLst>
              <a:ext uri="{FF2B5EF4-FFF2-40B4-BE49-F238E27FC236}">
                <a16:creationId xmlns:a16="http://schemas.microsoft.com/office/drawing/2014/main" id="{5A6012D2-D18D-C2DA-66E1-3D4A6933BFE3}"/>
              </a:ext>
            </a:extLst>
          </p:cNvPr>
          <p:cNvPicPr>
            <a:picLocks noChangeAspect="1"/>
          </p:cNvPicPr>
          <p:nvPr/>
        </p:nvPicPr>
        <p:blipFill>
          <a:blip r:embed="rId4"/>
          <a:stretch>
            <a:fillRect/>
          </a:stretch>
        </p:blipFill>
        <p:spPr>
          <a:xfrm>
            <a:off x="628887" y="1612969"/>
            <a:ext cx="10439400" cy="34671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Missing?</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ED1B0756-FB5E-5C7D-F007-95763550FFD5}"/>
              </a:ext>
            </a:extLst>
          </p:cNvPr>
          <p:cNvSpPr>
            <a:spLocks noGrp="1"/>
          </p:cNvSpPr>
          <p:nvPr>
            <p:ph type="sldNum" sz="quarter" idx="12"/>
          </p:nvPr>
        </p:nvSpPr>
        <p:spPr/>
        <p:txBody>
          <a:bodyPr/>
          <a:lstStyle/>
          <a:p>
            <a:fld id="{6F3806FF-9E51-4331-BB90-F49EFA1FA4FC}" type="slidenum">
              <a:rPr lang="fr-FR" smtClean="0"/>
              <a:t>26</a:t>
            </a:fld>
            <a:endParaRPr lang="fr-FR"/>
          </a:p>
        </p:txBody>
      </p:sp>
      <p:sp>
        <p:nvSpPr>
          <p:cNvPr id="11" name="TextBox 10">
            <a:extLst>
              <a:ext uri="{FF2B5EF4-FFF2-40B4-BE49-F238E27FC236}">
                <a16:creationId xmlns:a16="http://schemas.microsoft.com/office/drawing/2014/main" id="{A42D09EF-2A8E-735E-455D-C8ED8AAF266F}"/>
              </a:ext>
            </a:extLst>
          </p:cNvPr>
          <p:cNvSpPr txBox="1"/>
          <p:nvPr/>
        </p:nvSpPr>
        <p:spPr>
          <a:xfrm>
            <a:off x="6564692" y="1794828"/>
            <a:ext cx="722244" cy="307777"/>
          </a:xfrm>
          <a:prstGeom prst="rect">
            <a:avLst/>
          </a:prstGeom>
          <a:noFill/>
        </p:spPr>
        <p:txBody>
          <a:bodyPr wrap="square" rtlCol="0">
            <a:spAutoFit/>
          </a:bodyPr>
          <a:lstStyle/>
          <a:p>
            <a:r>
              <a:rPr lang="fr-FR" sz="1400" dirty="0">
                <a:solidFill>
                  <a:schemeClr val="bg1">
                    <a:lumMod val="85000"/>
                  </a:schemeClr>
                </a:solidFill>
              </a:rPr>
              <a:t>xxx</a:t>
            </a:r>
            <a:endParaRPr lang="en-GB" sz="1400" dirty="0">
              <a:solidFill>
                <a:schemeClr val="bg1">
                  <a:lumMod val="85000"/>
                </a:schemeClr>
              </a:solidFill>
            </a:endParaRPr>
          </a:p>
        </p:txBody>
      </p:sp>
      <p:sp>
        <p:nvSpPr>
          <p:cNvPr id="12" name="TextBox 11">
            <a:extLst>
              <a:ext uri="{FF2B5EF4-FFF2-40B4-BE49-F238E27FC236}">
                <a16:creationId xmlns:a16="http://schemas.microsoft.com/office/drawing/2014/main" id="{B6E1D1ED-DC0D-47F1-2E75-EA510E24E2C8}"/>
              </a:ext>
            </a:extLst>
          </p:cNvPr>
          <p:cNvSpPr txBox="1"/>
          <p:nvPr/>
        </p:nvSpPr>
        <p:spPr>
          <a:xfrm>
            <a:off x="6564692" y="2947134"/>
            <a:ext cx="722244" cy="307777"/>
          </a:xfrm>
          <a:prstGeom prst="rect">
            <a:avLst/>
          </a:prstGeom>
          <a:noFill/>
        </p:spPr>
        <p:txBody>
          <a:bodyPr wrap="square" rtlCol="0">
            <a:spAutoFit/>
          </a:bodyPr>
          <a:lstStyle/>
          <a:p>
            <a:r>
              <a:rPr lang="fr-FR" sz="1400" dirty="0">
                <a:solidFill>
                  <a:schemeClr val="bg1">
                    <a:lumMod val="85000"/>
                  </a:schemeClr>
                </a:solidFill>
              </a:rPr>
              <a:t>xxx</a:t>
            </a:r>
            <a:endParaRPr lang="en-GB" sz="1400" dirty="0">
              <a:solidFill>
                <a:schemeClr val="bg1">
                  <a:lumMod val="85000"/>
                </a:schemeClr>
              </a:solidFill>
            </a:endParaRPr>
          </a:p>
        </p:txBody>
      </p:sp>
      <p:sp>
        <p:nvSpPr>
          <p:cNvPr id="14" name="TextBox 13">
            <a:extLst>
              <a:ext uri="{FF2B5EF4-FFF2-40B4-BE49-F238E27FC236}">
                <a16:creationId xmlns:a16="http://schemas.microsoft.com/office/drawing/2014/main" id="{92C6AB07-BB0B-EF79-36C7-91961F6B2268}"/>
              </a:ext>
            </a:extLst>
          </p:cNvPr>
          <p:cNvSpPr txBox="1"/>
          <p:nvPr/>
        </p:nvSpPr>
        <p:spPr>
          <a:xfrm>
            <a:off x="1446648" y="1934184"/>
            <a:ext cx="461665" cy="3055259"/>
          </a:xfrm>
          <a:prstGeom prst="rect">
            <a:avLst/>
          </a:prstGeom>
          <a:noFill/>
        </p:spPr>
        <p:txBody>
          <a:bodyPr vert="vert" wrap="square" rtlCol="0">
            <a:spAutoFit/>
          </a:bodyPr>
          <a:lstStyle/>
          <a:p>
            <a:r>
              <a:rPr lang="fr-FR" dirty="0" err="1">
                <a:solidFill>
                  <a:srgbClr val="E51837"/>
                </a:solidFill>
                <a:latin typeface="Source Sans Pro" panose="020B0503030403020204" pitchFamily="34" charset="0"/>
                <a:ea typeface="Source Sans Pro" panose="020B0503030403020204" pitchFamily="34" charset="0"/>
              </a:rPr>
              <a:t>Also</a:t>
            </a:r>
            <a:r>
              <a:rPr lang="fr-FR" dirty="0">
                <a:solidFill>
                  <a:srgbClr val="E51837"/>
                </a:solidFill>
                <a:latin typeface="Source Sans Pro" panose="020B0503030403020204" pitchFamily="34" charset="0"/>
                <a:ea typeface="Source Sans Pro" panose="020B0503030403020204" pitchFamily="34" charset="0"/>
              </a:rPr>
              <a:t> </a:t>
            </a:r>
            <a:r>
              <a:rPr lang="fr-FR" dirty="0" err="1">
                <a:solidFill>
                  <a:srgbClr val="E51837"/>
                </a:solidFill>
                <a:latin typeface="Source Sans Pro" panose="020B0503030403020204" pitchFamily="34" charset="0"/>
                <a:ea typeface="Source Sans Pro" panose="020B0503030403020204" pitchFamily="34" charset="0"/>
              </a:rPr>
              <a:t>confidential</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5" name="TextBox 14">
            <a:extLst>
              <a:ext uri="{FF2B5EF4-FFF2-40B4-BE49-F238E27FC236}">
                <a16:creationId xmlns:a16="http://schemas.microsoft.com/office/drawing/2014/main" id="{27ECCBE9-CF55-290B-4B09-93D66291C1BC}"/>
              </a:ext>
            </a:extLst>
          </p:cNvPr>
          <p:cNvSpPr txBox="1"/>
          <p:nvPr/>
        </p:nvSpPr>
        <p:spPr>
          <a:xfrm>
            <a:off x="3439916" y="1934184"/>
            <a:ext cx="461665" cy="3055259"/>
          </a:xfrm>
          <a:prstGeom prst="rect">
            <a:avLst/>
          </a:prstGeom>
          <a:noFill/>
        </p:spPr>
        <p:txBody>
          <a:bodyPr vert="vert" wrap="square" rtlCol="0">
            <a:spAutoFit/>
          </a:bodyPr>
          <a:lstStyle/>
          <a:p>
            <a:r>
              <a:rPr lang="fr-FR" dirty="0">
                <a:solidFill>
                  <a:srgbClr val="E51837"/>
                </a:solidFill>
                <a:latin typeface="Source Sans Pro" panose="020B0503030403020204" pitchFamily="34" charset="0"/>
                <a:ea typeface="Source Sans Pro" panose="020B0503030403020204" pitchFamily="34" charset="0"/>
              </a:rPr>
              <a:t>This </a:t>
            </a:r>
            <a:r>
              <a:rPr lang="fr-FR" dirty="0" err="1">
                <a:solidFill>
                  <a:srgbClr val="E51837"/>
                </a:solidFill>
                <a:latin typeface="Source Sans Pro" panose="020B0503030403020204" pitchFamily="34" charset="0"/>
                <a:ea typeface="Source Sans Pro" panose="020B0503030403020204" pitchFamily="34" charset="0"/>
              </a:rPr>
              <a:t>too</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8" name="TextBox 17">
            <a:extLst>
              <a:ext uri="{FF2B5EF4-FFF2-40B4-BE49-F238E27FC236}">
                <a16:creationId xmlns:a16="http://schemas.microsoft.com/office/drawing/2014/main" id="{D59BB9BF-690B-B435-F5EB-57DE8C30A35E}"/>
              </a:ext>
            </a:extLst>
          </p:cNvPr>
          <p:cNvSpPr txBox="1"/>
          <p:nvPr/>
        </p:nvSpPr>
        <p:spPr>
          <a:xfrm>
            <a:off x="704151" y="1934184"/>
            <a:ext cx="461665" cy="3055259"/>
          </a:xfrm>
          <a:prstGeom prst="rect">
            <a:avLst/>
          </a:prstGeom>
          <a:noFill/>
        </p:spPr>
        <p:txBody>
          <a:bodyPr vert="vert" wrap="square" rtlCol="0">
            <a:spAutoFit/>
          </a:bodyPr>
          <a:lstStyle/>
          <a:p>
            <a:r>
              <a:rPr lang="fr-FR" dirty="0" err="1">
                <a:solidFill>
                  <a:srgbClr val="E51837"/>
                </a:solidFill>
                <a:latin typeface="Source Sans Pro" panose="020B0503030403020204" pitchFamily="34" charset="0"/>
                <a:ea typeface="Source Sans Pro" panose="020B0503030403020204" pitchFamily="34" charset="0"/>
              </a:rPr>
              <a:t>Confidential</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9" name="Content Placeholder 5">
            <a:extLst>
              <a:ext uri="{FF2B5EF4-FFF2-40B4-BE49-F238E27FC236}">
                <a16:creationId xmlns:a16="http://schemas.microsoft.com/office/drawing/2014/main" id="{CB224064-703C-B504-CB81-B6C8DCA93566}"/>
              </a:ext>
            </a:extLst>
          </p:cNvPr>
          <p:cNvSpPr>
            <a:spLocks noGrp="1"/>
          </p:cNvSpPr>
          <p:nvPr>
            <p:ph idx="1"/>
          </p:nvPr>
        </p:nvSpPr>
        <p:spPr>
          <a:xfrm>
            <a:off x="838200" y="5164086"/>
            <a:ext cx="10397648" cy="1693914"/>
          </a:xfrm>
        </p:spPr>
        <p:txBody>
          <a:bodyPr>
            <a:normAutofit lnSpcReduction="10000"/>
          </a:bodyPr>
          <a:lstStyle/>
          <a:p>
            <a:r>
              <a:rPr lang="en-US" dirty="0"/>
              <a:t>The archetypal example of “bad data”</a:t>
            </a:r>
          </a:p>
          <a:p>
            <a:r>
              <a:rPr lang="en-US" dirty="0"/>
              <a:t>Instead of actual values, you have NAs (or some type of string that indicate the data is missing : “”, “ “, “x”, “xxx”, “</a:t>
            </a:r>
            <a:r>
              <a:rPr lang="en-US" dirty="0" err="1"/>
              <a:t>na</a:t>
            </a:r>
            <a:r>
              <a:rPr lang="en-US" dirty="0"/>
              <a:t>”, “missing”, “.”)</a:t>
            </a:r>
          </a:p>
          <a:p>
            <a:pPr lvl="1"/>
            <a:r>
              <a:rPr lang="en-US" dirty="0"/>
              <a:t> Watch out for this: in R, missing values should always be NA</a:t>
            </a:r>
          </a:p>
          <a:p>
            <a:pPr lvl="1"/>
            <a:endParaRPr lang="en-US" dirty="0"/>
          </a:p>
          <a:p>
            <a:pPr marL="457200" lvl="1" indent="0">
              <a:buNone/>
            </a:pPr>
            <a:endParaRPr lang="en-US" dirty="0"/>
          </a:p>
        </p:txBody>
      </p:sp>
    </p:spTree>
    <p:extLst>
      <p:ext uri="{BB962C8B-B14F-4D97-AF65-F5344CB8AC3E}">
        <p14:creationId xmlns:p14="http://schemas.microsoft.com/office/powerpoint/2010/main" val="926802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But </a:t>
            </a:r>
            <a:r>
              <a:rPr lang="en-GB" dirty="0">
                <a:solidFill>
                  <a:srgbClr val="E51837"/>
                </a:solidFill>
              </a:rPr>
              <a:t>why</a:t>
            </a:r>
            <a:r>
              <a:rPr lang="en-GB" dirty="0">
                <a:solidFill>
                  <a:schemeClr val="tx1">
                    <a:lumMod val="75000"/>
                    <a:lumOff val="25000"/>
                  </a:schemeClr>
                </a:solidFill>
              </a:rPr>
              <a:t> is it missing?</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934184"/>
            <a:ext cx="10397648" cy="4345846"/>
          </a:xfrm>
        </p:spPr>
        <p:txBody>
          <a:bodyPr>
            <a:normAutofit/>
          </a:bodyPr>
          <a:lstStyle/>
          <a:p>
            <a:r>
              <a:rPr lang="en-US" dirty="0"/>
              <a:t>Did you ever wonder </a:t>
            </a:r>
            <a:r>
              <a:rPr lang="en-US" dirty="0">
                <a:solidFill>
                  <a:srgbClr val="E51837"/>
                </a:solidFill>
              </a:rPr>
              <a:t>why</a:t>
            </a:r>
            <a:r>
              <a:rPr lang="en-US" dirty="0"/>
              <a:t> your data was missing?</a:t>
            </a:r>
          </a:p>
          <a:p>
            <a:r>
              <a:rPr lang="en-US" dirty="0"/>
              <a:t>Tons of reasons, actually:</a:t>
            </a:r>
          </a:p>
          <a:p>
            <a:pPr lvl="1"/>
            <a:r>
              <a:rPr lang="en-US" dirty="0"/>
              <a:t>People may refuse to report data, especially if the data is sensitive</a:t>
            </a:r>
          </a:p>
          <a:p>
            <a:pPr lvl="1"/>
            <a:r>
              <a:rPr lang="en-US" dirty="0"/>
              <a:t>Basic human error (if data is gathered manually)</a:t>
            </a:r>
          </a:p>
          <a:p>
            <a:pPr lvl="1"/>
            <a:r>
              <a:rPr lang="en-US" dirty="0"/>
              <a:t>Weird software quirks or failures</a:t>
            </a:r>
          </a:p>
          <a:p>
            <a:pPr lvl="1"/>
            <a:r>
              <a:rPr lang="en-US" dirty="0"/>
              <a:t>Hardware failures</a:t>
            </a:r>
          </a:p>
          <a:p>
            <a:pPr lvl="1"/>
            <a:r>
              <a:rPr lang="en-US" dirty="0"/>
              <a:t>Bored people inputting joke data</a:t>
            </a:r>
          </a:p>
          <a:p>
            <a:pPr lvl="1"/>
            <a:r>
              <a:rPr lang="en-US" dirty="0"/>
              <a:t>Deliberately malicious responses in surveys</a:t>
            </a:r>
          </a:p>
          <a:p>
            <a:pPr lvl="1"/>
            <a:r>
              <a:rPr lang="en-US" dirty="0"/>
              <a:t>People not knowing what to respond in a survey</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897E8EBA-E5DE-A44B-B24A-1BC09009E273}"/>
              </a:ext>
            </a:extLst>
          </p:cNvPr>
          <p:cNvSpPr>
            <a:spLocks noGrp="1"/>
          </p:cNvSpPr>
          <p:nvPr>
            <p:ph type="sldNum" sz="quarter" idx="12"/>
          </p:nvPr>
        </p:nvSpPr>
        <p:spPr/>
        <p:txBody>
          <a:bodyPr/>
          <a:lstStyle/>
          <a:p>
            <a:fld id="{6F3806FF-9E51-4331-BB90-F49EFA1FA4FC}" type="slidenum">
              <a:rPr lang="fr-FR" smtClean="0"/>
              <a:t>27</a:t>
            </a:fld>
            <a:endParaRPr lang="fr-FR"/>
          </a:p>
        </p:txBody>
      </p:sp>
    </p:spTree>
    <p:extLst>
      <p:ext uri="{BB962C8B-B14F-4D97-AF65-F5344CB8AC3E}">
        <p14:creationId xmlns:p14="http://schemas.microsoft.com/office/powerpoint/2010/main" val="269026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do I do?</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514350" indent="-514350">
              <a:buFont typeface="+mj-lt"/>
              <a:buAutoNum type="arabicPeriod"/>
            </a:pPr>
            <a:r>
              <a:rPr lang="en-US" dirty="0"/>
              <a:t>Check </a:t>
            </a:r>
            <a:r>
              <a:rPr lang="en-US" dirty="0">
                <a:solidFill>
                  <a:srgbClr val="E51837"/>
                </a:solidFill>
              </a:rPr>
              <a:t>how much </a:t>
            </a:r>
            <a:r>
              <a:rPr lang="en-US" dirty="0"/>
              <a:t>of it is missing:</a:t>
            </a:r>
          </a:p>
          <a:p>
            <a:pPr lvl="1"/>
            <a:r>
              <a:rPr lang="en-US" dirty="0"/>
              <a:t>If a ‘substantial amount’ (to be determined) of it is unusable, don’t bother, unless you can reconstruct the variable from another source of data</a:t>
            </a:r>
          </a:p>
          <a:p>
            <a:pPr lvl="1"/>
            <a:r>
              <a:rPr lang="en-US" dirty="0"/>
              <a:t>Can be frustrating, but at some point you need to make do with what you have</a:t>
            </a:r>
          </a:p>
          <a:p>
            <a:pPr marL="457200" lvl="1" indent="0">
              <a:buNone/>
            </a:pPr>
            <a:endParaRPr lang="en-US" dirty="0"/>
          </a:p>
          <a:p>
            <a:pPr marL="514350" indent="-514350">
              <a:buFont typeface="+mj-lt"/>
              <a:buAutoNum type="arabicPeriod"/>
            </a:pPr>
            <a:r>
              <a:rPr lang="en-US" dirty="0"/>
              <a:t>Check if there is a </a:t>
            </a:r>
            <a:r>
              <a:rPr lang="en-US" dirty="0">
                <a:solidFill>
                  <a:srgbClr val="E51837"/>
                </a:solidFill>
              </a:rPr>
              <a:t>mechanism</a:t>
            </a:r>
            <a:r>
              <a:rPr lang="en-US" dirty="0"/>
              <a:t> or </a:t>
            </a:r>
            <a:r>
              <a:rPr lang="en-US" dirty="0">
                <a:solidFill>
                  <a:srgbClr val="E51837"/>
                </a:solidFill>
              </a:rPr>
              <a:t>pattern</a:t>
            </a:r>
          </a:p>
          <a:p>
            <a:endParaRPr lang="en-US" dirty="0"/>
          </a:p>
          <a:p>
            <a:pPr lvl="1"/>
            <a:endParaRPr lang="en-US" dirty="0"/>
          </a:p>
          <a:p>
            <a:pPr lvl="1"/>
            <a:endParaRPr lang="en-US" dirty="0"/>
          </a:p>
          <a:p>
            <a:pPr lvl="1"/>
            <a:endParaRPr lang="en-US" dirty="0"/>
          </a:p>
          <a:p>
            <a:pPr marL="457200" lvl="1" indent="0">
              <a:buNone/>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ED1B0756-FB5E-5C7D-F007-95763550FFD5}"/>
              </a:ext>
            </a:extLst>
          </p:cNvPr>
          <p:cNvSpPr>
            <a:spLocks noGrp="1"/>
          </p:cNvSpPr>
          <p:nvPr>
            <p:ph type="sldNum" sz="quarter" idx="12"/>
          </p:nvPr>
        </p:nvSpPr>
        <p:spPr/>
        <p:txBody>
          <a:bodyPr/>
          <a:lstStyle/>
          <a:p>
            <a:fld id="{6F3806FF-9E51-4331-BB90-F49EFA1FA4FC}" type="slidenum">
              <a:rPr lang="fr-FR" smtClean="0"/>
              <a:t>28</a:t>
            </a:fld>
            <a:endParaRPr lang="fr-FR"/>
          </a:p>
        </p:txBody>
      </p:sp>
    </p:spTree>
    <p:extLst>
      <p:ext uri="{BB962C8B-B14F-4D97-AF65-F5344CB8AC3E}">
        <p14:creationId xmlns:p14="http://schemas.microsoft.com/office/powerpoint/2010/main" val="25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Mechanisms</a:t>
            </a:r>
            <a:r>
              <a:rPr lang="en-GB" dirty="0">
                <a:solidFill>
                  <a:srgbClr val="1891C3"/>
                </a:solidFill>
              </a:rPr>
              <a:t> </a:t>
            </a:r>
            <a:r>
              <a:rPr lang="en-GB" dirty="0">
                <a:solidFill>
                  <a:schemeClr val="tx1">
                    <a:lumMod val="75000"/>
                    <a:lumOff val="25000"/>
                  </a:schemeClr>
                </a:solidFill>
              </a:rPr>
              <a:t>and</a:t>
            </a:r>
            <a:r>
              <a:rPr lang="en-GB" dirty="0">
                <a:solidFill>
                  <a:srgbClr val="1891C3"/>
                </a:solidFill>
              </a:rPr>
              <a:t> </a:t>
            </a:r>
            <a:r>
              <a:rPr lang="en-GB" dirty="0">
                <a:solidFill>
                  <a:schemeClr val="tx1">
                    <a:lumMod val="75000"/>
                    <a:lumOff val="25000"/>
                  </a:schemeClr>
                </a:solidFill>
              </a:rPr>
              <a:t>patterns in missing data</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pPr marL="0" indent="0">
              <a:buNone/>
            </a:pPr>
            <a:r>
              <a:rPr lang="en-US" dirty="0"/>
              <a:t>Rubin distinguishes </a:t>
            </a:r>
            <a:r>
              <a:rPr lang="en-US" dirty="0">
                <a:solidFill>
                  <a:srgbClr val="E51837"/>
                </a:solidFill>
              </a:rPr>
              <a:t>patterns</a:t>
            </a:r>
            <a:r>
              <a:rPr lang="en-US" dirty="0">
                <a:solidFill>
                  <a:srgbClr val="1891C3"/>
                </a:solidFill>
              </a:rPr>
              <a:t> </a:t>
            </a:r>
            <a:r>
              <a:rPr lang="en-US" dirty="0"/>
              <a:t>and</a:t>
            </a:r>
            <a:r>
              <a:rPr lang="en-US" dirty="0">
                <a:solidFill>
                  <a:srgbClr val="1891C3"/>
                </a:solidFill>
              </a:rPr>
              <a:t> </a:t>
            </a:r>
            <a:r>
              <a:rPr lang="en-US" dirty="0">
                <a:solidFill>
                  <a:srgbClr val="E51837"/>
                </a:solidFill>
              </a:rPr>
              <a:t>mechanisms</a:t>
            </a:r>
            <a:endParaRPr lang="en-US" dirty="0"/>
          </a:p>
          <a:p>
            <a:r>
              <a:rPr lang="en-US" dirty="0">
                <a:solidFill>
                  <a:srgbClr val="E51837"/>
                </a:solidFill>
              </a:rPr>
              <a:t>Patterns</a:t>
            </a:r>
            <a:r>
              <a:rPr lang="en-US" dirty="0"/>
              <a:t>: “which values are missing and observed in the data”</a:t>
            </a:r>
          </a:p>
          <a:p>
            <a:r>
              <a:rPr lang="en-US" dirty="0">
                <a:solidFill>
                  <a:srgbClr val="E51837"/>
                </a:solidFill>
              </a:rPr>
              <a:t>Mechanisms</a:t>
            </a:r>
            <a:r>
              <a:rPr lang="en-US" dirty="0"/>
              <a:t>: “relationship between missingness and the values of variables in the data”, that is, why your missing values are missing</a:t>
            </a:r>
          </a:p>
          <a:p>
            <a:endParaRPr lang="en-US" dirty="0"/>
          </a:p>
          <a:p>
            <a:pPr marL="0" indent="0">
              <a:buNone/>
            </a:pPr>
            <a:endParaRPr lang="en-US" dirty="0"/>
          </a:p>
        </p:txBody>
      </p:sp>
      <p:sp>
        <p:nvSpPr>
          <p:cNvPr id="2" name="Espace réservé du numéro de diapositive 1">
            <a:extLst>
              <a:ext uri="{FF2B5EF4-FFF2-40B4-BE49-F238E27FC236}">
                <a16:creationId xmlns:a16="http://schemas.microsoft.com/office/drawing/2014/main" id="{D1539CA9-3C67-4FC7-B450-13700D6A1B4C}"/>
              </a:ext>
            </a:extLst>
          </p:cNvPr>
          <p:cNvSpPr>
            <a:spLocks noGrp="1"/>
          </p:cNvSpPr>
          <p:nvPr>
            <p:ph type="sldNum" sz="quarter" idx="12"/>
          </p:nvPr>
        </p:nvSpPr>
        <p:spPr/>
        <p:txBody>
          <a:bodyPr/>
          <a:lstStyle/>
          <a:p>
            <a:fld id="{6F3806FF-9E51-4331-BB90-F49EFA1FA4FC}" type="slidenum">
              <a:rPr lang="fr-FR" smtClean="0"/>
              <a:t>29</a:t>
            </a:fld>
            <a:endParaRPr lang="fr-FR"/>
          </a:p>
        </p:txBody>
      </p:sp>
    </p:spTree>
    <p:extLst>
      <p:ext uri="{BB962C8B-B14F-4D97-AF65-F5344CB8AC3E}">
        <p14:creationId xmlns:p14="http://schemas.microsoft.com/office/powerpoint/2010/main" val="225059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Last chapter </a:t>
            </a:r>
            <a:r>
              <a:rPr lang="en-GB" dirty="0">
                <a:solidFill>
                  <a:srgbClr val="E51837"/>
                </a:solidFill>
              </a:rPr>
              <a:t>summary</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Defining data: it’s never truly objective or factual; it goes through multiple processes of subjective interpretation and possible mistakes</a:t>
            </a:r>
          </a:p>
          <a:p>
            <a:r>
              <a:rPr lang="en-US" dirty="0"/>
              <a:t>Data analysis plan, and what to put in it</a:t>
            </a:r>
          </a:p>
          <a:p>
            <a:r>
              <a:rPr lang="en-US" dirty="0"/>
              <a:t>Rundown of what you have to measure, how to do it, with which tools, and what to present depending on what your clients or stakeholders expect</a:t>
            </a:r>
          </a:p>
          <a:p>
            <a:endParaRPr lang="en-US" dirty="0"/>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3</a:t>
            </a:fld>
            <a:endParaRPr lang="fr-FR"/>
          </a:p>
        </p:txBody>
      </p:sp>
    </p:spTree>
    <p:extLst>
      <p:ext uri="{BB962C8B-B14F-4D97-AF65-F5344CB8AC3E}">
        <p14:creationId xmlns:p14="http://schemas.microsoft.com/office/powerpoint/2010/main" val="1240753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90347" y="1690688"/>
            <a:ext cx="6238074" cy="4555540"/>
          </a:xfrm>
          <a:prstGeom prst="rect">
            <a:avLst/>
          </a:prstGeom>
        </p:spPr>
      </p:pic>
      <p:sp>
        <p:nvSpPr>
          <p:cNvPr id="2" name="Espace réservé du numéro de diapositive 1">
            <a:extLst>
              <a:ext uri="{FF2B5EF4-FFF2-40B4-BE49-F238E27FC236}">
                <a16:creationId xmlns:a16="http://schemas.microsoft.com/office/drawing/2014/main" id="{DF0C69DB-11BE-CBA9-B142-A5CEE63E2EE8}"/>
              </a:ext>
            </a:extLst>
          </p:cNvPr>
          <p:cNvSpPr>
            <a:spLocks noGrp="1"/>
          </p:cNvSpPr>
          <p:nvPr>
            <p:ph type="sldNum" sz="quarter" idx="12"/>
          </p:nvPr>
        </p:nvSpPr>
        <p:spPr/>
        <p:txBody>
          <a:bodyPr/>
          <a:lstStyle/>
          <a:p>
            <a:fld id="{6F3806FF-9E51-4331-BB90-F49EFA1FA4FC}" type="slidenum">
              <a:rPr lang="fr-FR" smtClean="0"/>
              <a:t>30</a:t>
            </a:fld>
            <a:endParaRPr lang="fr-FR"/>
          </a:p>
        </p:txBody>
      </p:sp>
      <p:sp>
        <p:nvSpPr>
          <p:cNvPr id="3" name="Content Placeholder 5">
            <a:extLst>
              <a:ext uri="{FF2B5EF4-FFF2-40B4-BE49-F238E27FC236}">
                <a16:creationId xmlns:a16="http://schemas.microsoft.com/office/drawing/2014/main" id="{D9F4FDEF-C17B-396B-96EB-66B7C56352D3}"/>
              </a:ext>
            </a:extLst>
          </p:cNvPr>
          <p:cNvSpPr>
            <a:spLocks noGrp="1"/>
          </p:cNvSpPr>
          <p:nvPr>
            <p:ph idx="1"/>
          </p:nvPr>
        </p:nvSpPr>
        <p:spPr>
          <a:xfrm>
            <a:off x="838200" y="1934184"/>
            <a:ext cx="5045765" cy="4345846"/>
          </a:xfrm>
        </p:spPr>
        <p:txBody>
          <a:bodyPr>
            <a:normAutofit/>
          </a:bodyPr>
          <a:lstStyle/>
          <a:p>
            <a:pPr marL="0" indent="0">
              <a:buNone/>
            </a:pPr>
            <a:r>
              <a:rPr lang="en-US" dirty="0"/>
              <a:t>Rubin defines 6:</a:t>
            </a:r>
          </a:p>
          <a:p>
            <a:r>
              <a:rPr lang="en-US" dirty="0"/>
              <a:t>Univariate nonresponse (a)</a:t>
            </a:r>
          </a:p>
          <a:p>
            <a:r>
              <a:rPr lang="en-US" dirty="0"/>
              <a:t>Multivariate nonresponse (b)</a:t>
            </a:r>
          </a:p>
          <a:p>
            <a:r>
              <a:rPr lang="en-US" dirty="0"/>
              <a:t>Monotone nonresponse (c)</a:t>
            </a:r>
          </a:p>
          <a:p>
            <a:r>
              <a:rPr lang="en-US" dirty="0"/>
              <a:t>General nonresponse (d)</a:t>
            </a:r>
          </a:p>
          <a:p>
            <a:r>
              <a:rPr lang="en-US" dirty="0"/>
              <a:t>File matching (e)</a:t>
            </a:r>
          </a:p>
          <a:p>
            <a:r>
              <a:rPr lang="en-US" dirty="0"/>
              <a:t>Latent variables (f)</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134995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r="70674"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921CD708-2BBC-60B9-76FB-EF4837F4062B}"/>
              </a:ext>
            </a:extLst>
          </p:cNvPr>
          <p:cNvSpPr>
            <a:spLocks noGrp="1"/>
          </p:cNvSpPr>
          <p:nvPr>
            <p:ph idx="1"/>
          </p:nvPr>
        </p:nvSpPr>
        <p:spPr>
          <a:xfrm>
            <a:off x="838200" y="4071712"/>
            <a:ext cx="10397648" cy="2191199"/>
          </a:xfrm>
        </p:spPr>
        <p:txBody>
          <a:bodyPr>
            <a:normAutofit/>
          </a:bodyPr>
          <a:lstStyle/>
          <a:p>
            <a:pPr marL="0" indent="0">
              <a:buNone/>
            </a:pPr>
            <a:r>
              <a:rPr lang="en-US" dirty="0">
                <a:solidFill>
                  <a:srgbClr val="E51837"/>
                </a:solidFill>
              </a:rPr>
              <a:t>Univariate nonresponse</a:t>
            </a:r>
          </a:p>
          <a:p>
            <a:pPr marL="0" indent="0">
              <a:buNone/>
            </a:pPr>
            <a:r>
              <a:rPr lang="en-US" dirty="0"/>
              <a:t>Missing data in a single variable. Simplest case, but it is quite rare to have missing data in a single variable, I think.</a:t>
            </a:r>
          </a:p>
        </p:txBody>
      </p:sp>
      <p:sp>
        <p:nvSpPr>
          <p:cNvPr id="3" name="Espace réservé du numéro de diapositive 2">
            <a:extLst>
              <a:ext uri="{FF2B5EF4-FFF2-40B4-BE49-F238E27FC236}">
                <a16:creationId xmlns:a16="http://schemas.microsoft.com/office/drawing/2014/main" id="{F891FE7E-16DA-DAAC-CE12-A31789AAB490}"/>
              </a:ext>
            </a:extLst>
          </p:cNvPr>
          <p:cNvSpPr>
            <a:spLocks noGrp="1"/>
          </p:cNvSpPr>
          <p:nvPr>
            <p:ph type="sldNum" sz="quarter" idx="12"/>
          </p:nvPr>
        </p:nvSpPr>
        <p:spPr/>
        <p:txBody>
          <a:bodyPr/>
          <a:lstStyle/>
          <a:p>
            <a:fld id="{6F3806FF-9E51-4331-BB90-F49EFA1FA4FC}" type="slidenum">
              <a:rPr lang="fr-FR" smtClean="0"/>
              <a:t>31</a:t>
            </a:fld>
            <a:endParaRPr lang="fr-FR"/>
          </a:p>
        </p:txBody>
      </p:sp>
    </p:spTree>
    <p:extLst>
      <p:ext uri="{BB962C8B-B14F-4D97-AF65-F5344CB8AC3E}">
        <p14:creationId xmlns:p14="http://schemas.microsoft.com/office/powerpoint/2010/main" val="4123544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33604" r="37070"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B9C81008-F7E0-0D71-F8BE-64C39FC0C24C}"/>
              </a:ext>
            </a:extLst>
          </p:cNvPr>
          <p:cNvSpPr>
            <a:spLocks noGrp="1"/>
          </p:cNvSpPr>
          <p:nvPr>
            <p:ph idx="1"/>
          </p:nvPr>
        </p:nvSpPr>
        <p:spPr>
          <a:xfrm>
            <a:off x="838200" y="4071712"/>
            <a:ext cx="10397648" cy="2421163"/>
          </a:xfrm>
        </p:spPr>
        <p:txBody>
          <a:bodyPr>
            <a:normAutofit/>
          </a:bodyPr>
          <a:lstStyle/>
          <a:p>
            <a:pPr marL="0" indent="0">
              <a:buNone/>
            </a:pPr>
            <a:r>
              <a:rPr lang="en-US" dirty="0">
                <a:solidFill>
                  <a:srgbClr val="E51837"/>
                </a:solidFill>
              </a:rPr>
              <a:t>Multivariate nonresponse</a:t>
            </a:r>
          </a:p>
          <a:p>
            <a:pPr marL="0" indent="0">
              <a:buNone/>
            </a:pPr>
            <a:r>
              <a:rPr lang="en-US" dirty="0"/>
              <a:t>Missing data in multiple variable, with the same pattern of missing data.</a:t>
            </a:r>
          </a:p>
          <a:p>
            <a:pPr marL="0" indent="0">
              <a:buNone/>
            </a:pPr>
            <a:r>
              <a:rPr lang="en-US" dirty="0"/>
              <a:t>Frequent in surveys, when respondents stop in the middle of it.</a:t>
            </a:r>
          </a:p>
        </p:txBody>
      </p:sp>
      <p:sp>
        <p:nvSpPr>
          <p:cNvPr id="3" name="Espace réservé du numéro de diapositive 2">
            <a:extLst>
              <a:ext uri="{FF2B5EF4-FFF2-40B4-BE49-F238E27FC236}">
                <a16:creationId xmlns:a16="http://schemas.microsoft.com/office/drawing/2014/main" id="{11C18663-2A7A-A443-240B-ABA4431E4A8C}"/>
              </a:ext>
            </a:extLst>
          </p:cNvPr>
          <p:cNvSpPr>
            <a:spLocks noGrp="1"/>
          </p:cNvSpPr>
          <p:nvPr>
            <p:ph type="sldNum" sz="quarter" idx="12"/>
          </p:nvPr>
        </p:nvSpPr>
        <p:spPr/>
        <p:txBody>
          <a:bodyPr/>
          <a:lstStyle/>
          <a:p>
            <a:fld id="{6F3806FF-9E51-4331-BB90-F49EFA1FA4FC}" type="slidenum">
              <a:rPr lang="fr-FR" smtClean="0"/>
              <a:t>32</a:t>
            </a:fld>
            <a:endParaRPr lang="fr-FR"/>
          </a:p>
        </p:txBody>
      </p:sp>
    </p:spTree>
    <p:extLst>
      <p:ext uri="{BB962C8B-B14F-4D97-AF65-F5344CB8AC3E}">
        <p14:creationId xmlns:p14="http://schemas.microsoft.com/office/powerpoint/2010/main" val="181698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66654" r="4020"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547E3C1D-EBD8-1F59-61C6-E4E727F9941F}"/>
              </a:ext>
            </a:extLst>
          </p:cNvPr>
          <p:cNvSpPr>
            <a:spLocks noGrp="1"/>
          </p:cNvSpPr>
          <p:nvPr>
            <p:ph idx="1"/>
          </p:nvPr>
        </p:nvSpPr>
        <p:spPr>
          <a:xfrm>
            <a:off x="838200" y="4071712"/>
            <a:ext cx="10397648" cy="2191199"/>
          </a:xfrm>
        </p:spPr>
        <p:txBody>
          <a:bodyPr>
            <a:normAutofit/>
          </a:bodyPr>
          <a:lstStyle/>
          <a:p>
            <a:pPr marL="0" indent="0">
              <a:buNone/>
            </a:pPr>
            <a:r>
              <a:rPr lang="en-US" dirty="0">
                <a:solidFill>
                  <a:srgbClr val="E51837"/>
                </a:solidFill>
              </a:rPr>
              <a:t>Monotone</a:t>
            </a:r>
          </a:p>
          <a:p>
            <a:pPr marL="0" indent="0">
              <a:buNone/>
            </a:pPr>
            <a:r>
              <a:rPr lang="en-US" dirty="0"/>
              <a:t>Typically happens in longitudinal studies (surveys through time over the same observations) due to attrition (people stop participating)</a:t>
            </a:r>
          </a:p>
        </p:txBody>
      </p:sp>
      <p:sp>
        <p:nvSpPr>
          <p:cNvPr id="3" name="Espace réservé du numéro de diapositive 2">
            <a:extLst>
              <a:ext uri="{FF2B5EF4-FFF2-40B4-BE49-F238E27FC236}">
                <a16:creationId xmlns:a16="http://schemas.microsoft.com/office/drawing/2014/main" id="{2C22D52C-3528-2F78-7B7A-994788B4F6F0}"/>
              </a:ext>
            </a:extLst>
          </p:cNvPr>
          <p:cNvSpPr>
            <a:spLocks noGrp="1"/>
          </p:cNvSpPr>
          <p:nvPr>
            <p:ph type="sldNum" sz="quarter" idx="12"/>
          </p:nvPr>
        </p:nvSpPr>
        <p:spPr/>
        <p:txBody>
          <a:bodyPr/>
          <a:lstStyle/>
          <a:p>
            <a:fld id="{6F3806FF-9E51-4331-BB90-F49EFA1FA4FC}" type="slidenum">
              <a:rPr lang="fr-FR" smtClean="0"/>
              <a:t>33</a:t>
            </a:fld>
            <a:endParaRPr lang="fr-FR"/>
          </a:p>
        </p:txBody>
      </p:sp>
    </p:spTree>
    <p:extLst>
      <p:ext uri="{BB962C8B-B14F-4D97-AF65-F5344CB8AC3E}">
        <p14:creationId xmlns:p14="http://schemas.microsoft.com/office/powerpoint/2010/main" val="595086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t="50000" r="70674" b="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4C22E153-524C-1A76-9DBA-F454158A5B15}"/>
              </a:ext>
            </a:extLst>
          </p:cNvPr>
          <p:cNvSpPr>
            <a:spLocks noGrp="1"/>
          </p:cNvSpPr>
          <p:nvPr>
            <p:ph idx="1"/>
          </p:nvPr>
        </p:nvSpPr>
        <p:spPr>
          <a:xfrm>
            <a:off x="838200" y="4071712"/>
            <a:ext cx="10397648" cy="2191199"/>
          </a:xfrm>
        </p:spPr>
        <p:txBody>
          <a:bodyPr>
            <a:normAutofit lnSpcReduction="10000"/>
          </a:bodyPr>
          <a:lstStyle/>
          <a:p>
            <a:pPr marL="0" indent="0">
              <a:buNone/>
            </a:pPr>
            <a:r>
              <a:rPr lang="en-US" dirty="0">
                <a:solidFill>
                  <a:srgbClr val="E51837"/>
                </a:solidFill>
              </a:rPr>
              <a:t>General nonresponse</a:t>
            </a:r>
          </a:p>
          <a:p>
            <a:pPr marL="0" indent="0">
              <a:buNone/>
            </a:pPr>
            <a:r>
              <a:rPr lang="en-US" dirty="0"/>
              <a:t>Most common type. Missing data in multiple variables, for different observations.</a:t>
            </a:r>
          </a:p>
          <a:p>
            <a:pPr marL="0" indent="0">
              <a:buNone/>
            </a:pPr>
            <a:r>
              <a:rPr lang="en-US" dirty="0"/>
              <a:t>Depending on the type of data, and with some deletion, a monotone pattern can be achieved</a:t>
            </a:r>
          </a:p>
          <a:p>
            <a:pPr marL="0" indent="0">
              <a:buNone/>
            </a:pPr>
            <a:endParaRPr lang="en-US" dirty="0"/>
          </a:p>
        </p:txBody>
      </p:sp>
      <p:sp>
        <p:nvSpPr>
          <p:cNvPr id="3" name="Espace réservé du numéro de diapositive 2">
            <a:extLst>
              <a:ext uri="{FF2B5EF4-FFF2-40B4-BE49-F238E27FC236}">
                <a16:creationId xmlns:a16="http://schemas.microsoft.com/office/drawing/2014/main" id="{2F3F9F5D-6EB6-C86C-FD0F-CCEA2A226592}"/>
              </a:ext>
            </a:extLst>
          </p:cNvPr>
          <p:cNvSpPr>
            <a:spLocks noGrp="1"/>
          </p:cNvSpPr>
          <p:nvPr>
            <p:ph type="sldNum" sz="quarter" idx="12"/>
          </p:nvPr>
        </p:nvSpPr>
        <p:spPr/>
        <p:txBody>
          <a:bodyPr/>
          <a:lstStyle/>
          <a:p>
            <a:fld id="{6F3806FF-9E51-4331-BB90-F49EFA1FA4FC}" type="slidenum">
              <a:rPr lang="fr-FR" smtClean="0"/>
              <a:t>34</a:t>
            </a:fld>
            <a:endParaRPr lang="fr-FR"/>
          </a:p>
        </p:txBody>
      </p:sp>
    </p:spTree>
    <p:extLst>
      <p:ext uri="{BB962C8B-B14F-4D97-AF65-F5344CB8AC3E}">
        <p14:creationId xmlns:p14="http://schemas.microsoft.com/office/powerpoint/2010/main" val="1332461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33328" t="51504" r="37346" b="396"/>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2CBA2B28-C689-0D05-3884-346ECCAA6982}"/>
              </a:ext>
            </a:extLst>
          </p:cNvPr>
          <p:cNvSpPr>
            <a:spLocks noGrp="1"/>
          </p:cNvSpPr>
          <p:nvPr>
            <p:ph idx="1"/>
          </p:nvPr>
        </p:nvSpPr>
        <p:spPr>
          <a:xfrm>
            <a:off x="838200" y="4071712"/>
            <a:ext cx="10397648" cy="2421163"/>
          </a:xfrm>
        </p:spPr>
        <p:txBody>
          <a:bodyPr>
            <a:normAutofit/>
          </a:bodyPr>
          <a:lstStyle/>
          <a:p>
            <a:pPr marL="0" indent="0">
              <a:buNone/>
            </a:pPr>
            <a:r>
              <a:rPr lang="en-US" dirty="0">
                <a:solidFill>
                  <a:srgbClr val="E51837"/>
                </a:solidFill>
              </a:rPr>
              <a:t>File matching</a:t>
            </a:r>
          </a:p>
          <a:p>
            <a:pPr marL="0" indent="0">
              <a:buNone/>
            </a:pPr>
            <a:r>
              <a:rPr lang="en-US" dirty="0"/>
              <a:t>Multiple variables with missing data, but we never observe the missing data in the same rows.</a:t>
            </a:r>
          </a:p>
          <a:p>
            <a:pPr marL="0" indent="0">
              <a:buNone/>
            </a:pPr>
            <a:r>
              <a:rPr lang="en-US" dirty="0"/>
              <a:t>Happens in practice, need to explore further: missing values for each variables could be dependent on other variables</a:t>
            </a:r>
          </a:p>
        </p:txBody>
      </p:sp>
      <p:sp>
        <p:nvSpPr>
          <p:cNvPr id="3" name="Espace réservé du numéro de diapositive 2">
            <a:extLst>
              <a:ext uri="{FF2B5EF4-FFF2-40B4-BE49-F238E27FC236}">
                <a16:creationId xmlns:a16="http://schemas.microsoft.com/office/drawing/2014/main" id="{7D9FAE1C-3F81-FFAB-4523-D1B709AC910C}"/>
              </a:ext>
            </a:extLst>
          </p:cNvPr>
          <p:cNvSpPr>
            <a:spLocks noGrp="1"/>
          </p:cNvSpPr>
          <p:nvPr>
            <p:ph type="sldNum" sz="quarter" idx="12"/>
          </p:nvPr>
        </p:nvSpPr>
        <p:spPr/>
        <p:txBody>
          <a:bodyPr/>
          <a:lstStyle/>
          <a:p>
            <a:fld id="{6F3806FF-9E51-4331-BB90-F49EFA1FA4FC}" type="slidenum">
              <a:rPr lang="fr-FR" smtClean="0"/>
              <a:t>35</a:t>
            </a:fld>
            <a:endParaRPr lang="fr-FR"/>
          </a:p>
        </p:txBody>
      </p:sp>
    </p:spTree>
    <p:extLst>
      <p:ext uri="{BB962C8B-B14F-4D97-AF65-F5344CB8AC3E}">
        <p14:creationId xmlns:p14="http://schemas.microsoft.com/office/powerpoint/2010/main" val="83514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67154" t="51754" r="814" b="146"/>
          <a:stretch/>
        </p:blipFill>
        <p:spPr>
          <a:xfrm>
            <a:off x="1224364" y="1690688"/>
            <a:ext cx="1998230" cy="2191199"/>
          </a:xfrm>
          <a:prstGeom prst="rect">
            <a:avLst/>
          </a:prstGeom>
        </p:spPr>
      </p:pic>
      <p:sp>
        <p:nvSpPr>
          <p:cNvPr id="2" name="Content Placeholder 5">
            <a:extLst>
              <a:ext uri="{FF2B5EF4-FFF2-40B4-BE49-F238E27FC236}">
                <a16:creationId xmlns:a16="http://schemas.microsoft.com/office/drawing/2014/main" id="{2B5DD44B-0C62-FAAB-0EC8-027AE84CB8F4}"/>
              </a:ext>
            </a:extLst>
          </p:cNvPr>
          <p:cNvSpPr>
            <a:spLocks noGrp="1"/>
          </p:cNvSpPr>
          <p:nvPr>
            <p:ph idx="1"/>
          </p:nvPr>
        </p:nvSpPr>
        <p:spPr>
          <a:xfrm>
            <a:off x="838200" y="4071712"/>
            <a:ext cx="10397648" cy="2527496"/>
          </a:xfrm>
        </p:spPr>
        <p:txBody>
          <a:bodyPr>
            <a:normAutofit/>
          </a:bodyPr>
          <a:lstStyle/>
          <a:p>
            <a:pPr marL="0" indent="0">
              <a:buNone/>
            </a:pPr>
            <a:r>
              <a:rPr lang="en-US" dirty="0">
                <a:solidFill>
                  <a:srgbClr val="E51837"/>
                </a:solidFill>
              </a:rPr>
              <a:t>Factor analysis with two latent factors and four measured variables</a:t>
            </a:r>
          </a:p>
          <a:p>
            <a:pPr marL="0" indent="0">
              <a:buNone/>
            </a:pPr>
            <a:r>
              <a:rPr lang="en-US" dirty="0"/>
              <a:t>A latent variable is unobserved data that you can infer from observed data.</a:t>
            </a:r>
          </a:p>
          <a:p>
            <a:pPr marL="0" indent="0">
              <a:buNone/>
            </a:pPr>
            <a:endParaRPr lang="en-US" dirty="0"/>
          </a:p>
          <a:p>
            <a:pPr marL="0" indent="0">
              <a:buNone/>
            </a:pPr>
            <a:r>
              <a:rPr lang="en-US" dirty="0"/>
              <a:t>Very common in questionnaires</a:t>
            </a:r>
          </a:p>
        </p:txBody>
      </p:sp>
      <p:sp>
        <p:nvSpPr>
          <p:cNvPr id="3" name="Espace réservé du numéro de diapositive 2">
            <a:extLst>
              <a:ext uri="{FF2B5EF4-FFF2-40B4-BE49-F238E27FC236}">
                <a16:creationId xmlns:a16="http://schemas.microsoft.com/office/drawing/2014/main" id="{1A539F6F-C4BA-3E1D-3BBF-9161B8EBA370}"/>
              </a:ext>
            </a:extLst>
          </p:cNvPr>
          <p:cNvSpPr>
            <a:spLocks noGrp="1"/>
          </p:cNvSpPr>
          <p:nvPr>
            <p:ph type="sldNum" sz="quarter" idx="12"/>
          </p:nvPr>
        </p:nvSpPr>
        <p:spPr/>
        <p:txBody>
          <a:bodyPr/>
          <a:lstStyle/>
          <a:p>
            <a:fld id="{6F3806FF-9E51-4331-BB90-F49EFA1FA4FC}" type="slidenum">
              <a:rPr lang="fr-FR" smtClean="0"/>
              <a:t>36</a:t>
            </a:fld>
            <a:endParaRPr lang="fr-FR"/>
          </a:p>
        </p:txBody>
      </p:sp>
    </p:spTree>
    <p:extLst>
      <p:ext uri="{BB962C8B-B14F-4D97-AF65-F5344CB8AC3E}">
        <p14:creationId xmlns:p14="http://schemas.microsoft.com/office/powerpoint/2010/main" val="1448534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Quick explanation of </a:t>
            </a:r>
            <a:r>
              <a:rPr lang="en-GB" dirty="0">
                <a:solidFill>
                  <a:srgbClr val="E51837"/>
                </a:solidFill>
              </a:rPr>
              <a:t>latent variables</a:t>
            </a:r>
          </a:p>
        </p:txBody>
      </p:sp>
      <p:sp>
        <p:nvSpPr>
          <p:cNvPr id="3" name="Espace réservé du numéro de diapositive 2">
            <a:extLst>
              <a:ext uri="{FF2B5EF4-FFF2-40B4-BE49-F238E27FC236}">
                <a16:creationId xmlns:a16="http://schemas.microsoft.com/office/drawing/2014/main" id="{1A539F6F-C4BA-3E1D-3BBF-9161B8EBA370}"/>
              </a:ext>
            </a:extLst>
          </p:cNvPr>
          <p:cNvSpPr>
            <a:spLocks noGrp="1"/>
          </p:cNvSpPr>
          <p:nvPr>
            <p:ph type="sldNum" sz="quarter" idx="12"/>
          </p:nvPr>
        </p:nvSpPr>
        <p:spPr/>
        <p:txBody>
          <a:bodyPr/>
          <a:lstStyle/>
          <a:p>
            <a:fld id="{6F3806FF-9E51-4331-BB90-F49EFA1FA4FC}" type="slidenum">
              <a:rPr lang="fr-FR" smtClean="0"/>
              <a:t>37</a:t>
            </a:fld>
            <a:endParaRPr lang="fr-FR"/>
          </a:p>
        </p:txBody>
      </p:sp>
      <p:pic>
        <p:nvPicPr>
          <p:cNvPr id="10" name="Picture 9" descr="A white rectangular box with black text&#10;&#10;Description automatically generated">
            <a:extLst>
              <a:ext uri="{FF2B5EF4-FFF2-40B4-BE49-F238E27FC236}">
                <a16:creationId xmlns:a16="http://schemas.microsoft.com/office/drawing/2014/main" id="{26E77D83-AD98-1B4B-490F-02D8D99C3C3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304" t="7748" r="9561" b="6847"/>
          <a:stretch/>
        </p:blipFill>
        <p:spPr>
          <a:xfrm>
            <a:off x="917713" y="1530627"/>
            <a:ext cx="5565913" cy="3140765"/>
          </a:xfrm>
          <a:prstGeom prst="rect">
            <a:avLst/>
          </a:prstGeom>
        </p:spPr>
      </p:pic>
      <p:sp>
        <p:nvSpPr>
          <p:cNvPr id="11" name="TextBox 10">
            <a:extLst>
              <a:ext uri="{FF2B5EF4-FFF2-40B4-BE49-F238E27FC236}">
                <a16:creationId xmlns:a16="http://schemas.microsoft.com/office/drawing/2014/main" id="{6E1A1E6A-E892-5A0A-0221-1760EF8F5AB5}"/>
              </a:ext>
            </a:extLst>
          </p:cNvPr>
          <p:cNvSpPr txBox="1"/>
          <p:nvPr/>
        </p:nvSpPr>
        <p:spPr>
          <a:xfrm>
            <a:off x="6645964" y="1868557"/>
            <a:ext cx="3697358" cy="646331"/>
          </a:xfrm>
          <a:prstGeom prst="rect">
            <a:avLst/>
          </a:prstGeom>
          <a:noFill/>
        </p:spPr>
        <p:txBody>
          <a:bodyPr wrap="square" rtlCol="0">
            <a:spAutoFit/>
          </a:bodyPr>
          <a:lstStyle/>
          <a:p>
            <a:pPr algn="ctr"/>
            <a:r>
              <a:rPr lang="fr-FR" dirty="0"/>
              <a:t>Latent variable: </a:t>
            </a:r>
            <a:r>
              <a:rPr lang="fr-FR" dirty="0" err="1"/>
              <a:t>perceived</a:t>
            </a:r>
            <a:r>
              <a:rPr lang="fr-FR" dirty="0"/>
              <a:t> </a:t>
            </a:r>
            <a:r>
              <a:rPr lang="fr-FR" dirty="0" err="1"/>
              <a:t>disadvantage</a:t>
            </a:r>
            <a:r>
              <a:rPr lang="fr-FR" dirty="0"/>
              <a:t> of </a:t>
            </a:r>
            <a:r>
              <a:rPr lang="fr-FR" dirty="0" err="1"/>
              <a:t>women</a:t>
            </a:r>
            <a:r>
              <a:rPr lang="fr-FR" dirty="0"/>
              <a:t> at </a:t>
            </a:r>
            <a:r>
              <a:rPr lang="fr-FR" dirty="0" err="1"/>
              <a:t>work</a:t>
            </a:r>
            <a:endParaRPr lang="en-GB" dirty="0"/>
          </a:p>
        </p:txBody>
      </p:sp>
      <p:sp>
        <p:nvSpPr>
          <p:cNvPr id="12" name="TextBox 11">
            <a:extLst>
              <a:ext uri="{FF2B5EF4-FFF2-40B4-BE49-F238E27FC236}">
                <a16:creationId xmlns:a16="http://schemas.microsoft.com/office/drawing/2014/main" id="{28B646C8-9437-FE72-6E58-4108FFE7627A}"/>
              </a:ext>
            </a:extLst>
          </p:cNvPr>
          <p:cNvSpPr txBox="1"/>
          <p:nvPr/>
        </p:nvSpPr>
        <p:spPr>
          <a:xfrm>
            <a:off x="6645964" y="2444709"/>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3" name="TextBox 12">
            <a:extLst>
              <a:ext uri="{FF2B5EF4-FFF2-40B4-BE49-F238E27FC236}">
                <a16:creationId xmlns:a16="http://schemas.microsoft.com/office/drawing/2014/main" id="{A0198CBC-D47D-0832-0BF3-D842D00DA767}"/>
              </a:ext>
            </a:extLst>
          </p:cNvPr>
          <p:cNvSpPr txBox="1"/>
          <p:nvPr/>
        </p:nvSpPr>
        <p:spPr>
          <a:xfrm>
            <a:off x="6645964" y="2905798"/>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4" name="TextBox 13">
            <a:extLst>
              <a:ext uri="{FF2B5EF4-FFF2-40B4-BE49-F238E27FC236}">
                <a16:creationId xmlns:a16="http://schemas.microsoft.com/office/drawing/2014/main" id="{1B6AA532-03CD-328C-EEAC-31C9F7806F12}"/>
              </a:ext>
            </a:extLst>
          </p:cNvPr>
          <p:cNvSpPr txBox="1"/>
          <p:nvPr/>
        </p:nvSpPr>
        <p:spPr>
          <a:xfrm>
            <a:off x="6645964" y="3366887"/>
            <a:ext cx="3697358" cy="369332"/>
          </a:xfrm>
          <a:prstGeom prst="rect">
            <a:avLst/>
          </a:prstGeom>
          <a:noFill/>
        </p:spPr>
        <p:txBody>
          <a:bodyPr wrap="square" rtlCol="0">
            <a:spAutoFit/>
          </a:bodyPr>
          <a:lstStyle/>
          <a:p>
            <a:pPr algn="ctr"/>
            <a:r>
              <a:rPr lang="fr-FR" i="1" dirty="0" err="1"/>
              <a:t>Negative</a:t>
            </a:r>
            <a:r>
              <a:rPr lang="fr-FR" i="1" dirty="0"/>
              <a:t> </a:t>
            </a:r>
            <a:r>
              <a:rPr lang="fr-FR" i="1" dirty="0" err="1"/>
              <a:t>correlation</a:t>
            </a:r>
            <a:endParaRPr lang="en-GB" i="1" dirty="0"/>
          </a:p>
        </p:txBody>
      </p:sp>
      <p:sp>
        <p:nvSpPr>
          <p:cNvPr id="15" name="TextBox 14">
            <a:extLst>
              <a:ext uri="{FF2B5EF4-FFF2-40B4-BE49-F238E27FC236}">
                <a16:creationId xmlns:a16="http://schemas.microsoft.com/office/drawing/2014/main" id="{0612A725-49C9-8EEE-06F7-C2D922F4CB55}"/>
              </a:ext>
            </a:extLst>
          </p:cNvPr>
          <p:cNvSpPr txBox="1"/>
          <p:nvPr/>
        </p:nvSpPr>
        <p:spPr>
          <a:xfrm>
            <a:off x="6645964" y="3827976"/>
            <a:ext cx="3697358" cy="369332"/>
          </a:xfrm>
          <a:prstGeom prst="rect">
            <a:avLst/>
          </a:prstGeom>
          <a:noFill/>
        </p:spPr>
        <p:txBody>
          <a:bodyPr wrap="square" rtlCol="0">
            <a:spAutoFit/>
          </a:bodyPr>
          <a:lstStyle/>
          <a:p>
            <a:pPr algn="ctr"/>
            <a:r>
              <a:rPr lang="fr-FR" i="1" dirty="0" err="1"/>
              <a:t>Negative</a:t>
            </a:r>
            <a:r>
              <a:rPr lang="fr-FR" i="1" dirty="0"/>
              <a:t> </a:t>
            </a:r>
            <a:r>
              <a:rPr lang="fr-FR" i="1" dirty="0" err="1"/>
              <a:t>correlation</a:t>
            </a:r>
            <a:endParaRPr lang="en-GB" i="1" dirty="0"/>
          </a:p>
        </p:txBody>
      </p:sp>
      <p:sp>
        <p:nvSpPr>
          <p:cNvPr id="16" name="TextBox 15">
            <a:extLst>
              <a:ext uri="{FF2B5EF4-FFF2-40B4-BE49-F238E27FC236}">
                <a16:creationId xmlns:a16="http://schemas.microsoft.com/office/drawing/2014/main" id="{7B3431E6-925D-5065-EDA7-53249D7F15AC}"/>
              </a:ext>
            </a:extLst>
          </p:cNvPr>
          <p:cNvSpPr txBox="1"/>
          <p:nvPr/>
        </p:nvSpPr>
        <p:spPr>
          <a:xfrm>
            <a:off x="6645964" y="4289065"/>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7" name="Content Placeholder 5">
            <a:extLst>
              <a:ext uri="{FF2B5EF4-FFF2-40B4-BE49-F238E27FC236}">
                <a16:creationId xmlns:a16="http://schemas.microsoft.com/office/drawing/2014/main" id="{9EF73890-E76A-3EE2-A933-F2D3356620B4}"/>
              </a:ext>
            </a:extLst>
          </p:cNvPr>
          <p:cNvSpPr>
            <a:spLocks noGrp="1"/>
          </p:cNvSpPr>
          <p:nvPr>
            <p:ph idx="1"/>
          </p:nvPr>
        </p:nvSpPr>
        <p:spPr>
          <a:xfrm>
            <a:off x="838200" y="4938059"/>
            <a:ext cx="10397648" cy="2527496"/>
          </a:xfrm>
        </p:spPr>
        <p:txBody>
          <a:bodyPr>
            <a:normAutofit/>
          </a:bodyPr>
          <a:lstStyle/>
          <a:p>
            <a:pPr marL="0" indent="0">
              <a:buNone/>
            </a:pPr>
            <a:r>
              <a:rPr lang="en-US" dirty="0"/>
              <a:t>When you have multiple </a:t>
            </a:r>
            <a:r>
              <a:rPr lang="en-US" dirty="0">
                <a:solidFill>
                  <a:srgbClr val="E51837"/>
                </a:solidFill>
              </a:rPr>
              <a:t>highly correlated </a:t>
            </a:r>
            <a:r>
              <a:rPr lang="en-US" dirty="0"/>
              <a:t>variables that share a </a:t>
            </a:r>
            <a:r>
              <a:rPr lang="en-US" dirty="0">
                <a:solidFill>
                  <a:srgbClr val="E51837"/>
                </a:solidFill>
              </a:rPr>
              <a:t>common underlying theme</a:t>
            </a:r>
            <a:r>
              <a:rPr lang="en-US" dirty="0"/>
              <a:t>, you can combine them as one unique variable using dimensionality reduction techniques (e.g. PCA, MCA…)</a:t>
            </a:r>
          </a:p>
        </p:txBody>
      </p:sp>
    </p:spTree>
    <p:extLst>
      <p:ext uri="{BB962C8B-B14F-4D97-AF65-F5344CB8AC3E}">
        <p14:creationId xmlns:p14="http://schemas.microsoft.com/office/powerpoint/2010/main" val="2559236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(1)</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r>
              <a:rPr lang="en-US" dirty="0"/>
              <a:t>Patterns were what values were missing in your dataset</a:t>
            </a:r>
          </a:p>
          <a:p>
            <a:r>
              <a:rPr lang="en-US" dirty="0"/>
              <a:t>Missing data mechanisms refer to the real-life processes that leads your data to be missing</a:t>
            </a:r>
          </a:p>
          <a:p>
            <a:r>
              <a:rPr lang="en-US" dirty="0"/>
              <a:t>There are three, according to Rubin</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38</a:t>
            </a:fld>
            <a:endParaRPr lang="fr-FR"/>
          </a:p>
        </p:txBody>
      </p:sp>
    </p:spTree>
    <p:extLst>
      <p:ext uri="{BB962C8B-B14F-4D97-AF65-F5344CB8AC3E}">
        <p14:creationId xmlns:p14="http://schemas.microsoft.com/office/powerpoint/2010/main" val="2824082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(2)</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pPr marL="0" indent="0">
              <a:buNone/>
            </a:pPr>
            <a:endParaRPr lang="en-US" dirty="0"/>
          </a:p>
          <a:p>
            <a:r>
              <a:rPr lang="en-US" dirty="0"/>
              <a:t>The “easier” ones:</a:t>
            </a:r>
          </a:p>
          <a:p>
            <a:pPr lvl="1"/>
            <a:r>
              <a:rPr lang="en-US" dirty="0"/>
              <a:t>Missing completely at random (</a:t>
            </a:r>
            <a:r>
              <a:rPr lang="en-US" dirty="0">
                <a:solidFill>
                  <a:srgbClr val="E51837"/>
                </a:solidFill>
              </a:rPr>
              <a:t>MCAR</a:t>
            </a:r>
            <a:r>
              <a:rPr lang="en-US" dirty="0"/>
              <a:t>): missing data does not come from observed or unobserved factors</a:t>
            </a:r>
          </a:p>
          <a:p>
            <a:pPr lvl="1"/>
            <a:r>
              <a:rPr lang="en-US" dirty="0"/>
              <a:t>Missing at random (</a:t>
            </a:r>
            <a:r>
              <a:rPr lang="en-US" dirty="0">
                <a:solidFill>
                  <a:srgbClr val="E51837"/>
                </a:solidFill>
              </a:rPr>
              <a:t>MAR</a:t>
            </a:r>
            <a:r>
              <a:rPr lang="en-US" dirty="0"/>
              <a:t>): missing data comes from observed factors</a:t>
            </a:r>
          </a:p>
          <a:p>
            <a:pPr lvl="1"/>
            <a:r>
              <a:rPr lang="en-US" dirty="0"/>
              <a:t>E.g. in an income survey, earners from a particular sector (which we know in the data) are less likely to report their income</a:t>
            </a:r>
          </a:p>
          <a:p>
            <a:r>
              <a:rPr lang="en-US" dirty="0"/>
              <a:t>MCAR is </a:t>
            </a:r>
            <a:r>
              <a:rPr lang="en-US" dirty="0">
                <a:solidFill>
                  <a:srgbClr val="E51837"/>
                </a:solidFill>
              </a:rPr>
              <a:t>unrealistic</a:t>
            </a:r>
            <a:r>
              <a:rPr lang="en-US" dirty="0"/>
              <a:t>. This assumes the missing data comes from pure chance. This is not testable.</a:t>
            </a:r>
          </a:p>
          <a:p>
            <a:r>
              <a:rPr lang="en-US" dirty="0"/>
              <a:t>MAR is more </a:t>
            </a:r>
            <a:r>
              <a:rPr lang="en-US" dirty="0">
                <a:solidFill>
                  <a:srgbClr val="E51837"/>
                </a:solidFill>
              </a:rPr>
              <a:t>realistic</a:t>
            </a:r>
            <a:r>
              <a:rPr lang="en-US" dirty="0"/>
              <a:t>: there is an association between missingness and one of the variables in your data. You can test it.</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39</a:t>
            </a:fld>
            <a:endParaRPr lang="fr-FR"/>
          </a:p>
        </p:txBody>
      </p:sp>
    </p:spTree>
    <p:extLst>
      <p:ext uri="{BB962C8B-B14F-4D97-AF65-F5344CB8AC3E}">
        <p14:creationId xmlns:p14="http://schemas.microsoft.com/office/powerpoint/2010/main" val="3952936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What we will do </a:t>
            </a:r>
            <a:r>
              <a:rPr lang="en-GB" dirty="0">
                <a:solidFill>
                  <a:srgbClr val="E51837"/>
                </a:solidFill>
              </a:rPr>
              <a:t>today</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lnSpcReduction="10000"/>
          </a:bodyPr>
          <a:lstStyle/>
          <a:p>
            <a:r>
              <a:rPr lang="en-US" dirty="0"/>
              <a:t>Last class was just a quick review of how to prepare a data project, and what you should think about</a:t>
            </a:r>
          </a:p>
          <a:p>
            <a:r>
              <a:rPr lang="en-US" dirty="0"/>
              <a:t>This is the main part of the course</a:t>
            </a:r>
          </a:p>
          <a:p>
            <a:r>
              <a:rPr lang="en-US" dirty="0"/>
              <a:t>We talk about </a:t>
            </a:r>
            <a:r>
              <a:rPr lang="en-US" dirty="0">
                <a:solidFill>
                  <a:srgbClr val="E51837"/>
                </a:solidFill>
              </a:rPr>
              <a:t>bad data</a:t>
            </a:r>
            <a:r>
              <a:rPr lang="en-US" dirty="0"/>
              <a:t>: what it is conceptually in your work, the different “kinds” of bad data</a:t>
            </a:r>
          </a:p>
          <a:p>
            <a:pPr lvl="1"/>
            <a:r>
              <a:rPr lang="en-US" dirty="0"/>
              <a:t>Outliers, validity, missing data, measurement error…</a:t>
            </a:r>
          </a:p>
          <a:p>
            <a:r>
              <a:rPr lang="en-US" dirty="0"/>
              <a:t>Data cleaning: how to “clean” the bad data</a:t>
            </a:r>
          </a:p>
          <a:p>
            <a:endParaRPr lang="en-US" dirty="0"/>
          </a:p>
          <a:p>
            <a:r>
              <a:rPr lang="en-US" dirty="0"/>
              <a:t>And also </a:t>
            </a:r>
            <a:r>
              <a:rPr lang="en-US" dirty="0">
                <a:solidFill>
                  <a:srgbClr val="E51837"/>
                </a:solidFill>
              </a:rPr>
              <a:t>bias</a:t>
            </a:r>
          </a:p>
          <a:p>
            <a:pPr lvl="1"/>
            <a:r>
              <a:rPr lang="en-US" dirty="0"/>
              <a:t>More on that later</a:t>
            </a:r>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4</a:t>
            </a:fld>
            <a:endParaRPr lang="fr-FR"/>
          </a:p>
        </p:txBody>
      </p:sp>
    </p:spTree>
    <p:extLst>
      <p:ext uri="{BB962C8B-B14F-4D97-AF65-F5344CB8AC3E}">
        <p14:creationId xmlns:p14="http://schemas.microsoft.com/office/powerpoint/2010/main" val="223980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(3)</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pPr marL="0" indent="0">
              <a:buNone/>
            </a:pPr>
            <a:endParaRPr lang="en-US" dirty="0"/>
          </a:p>
          <a:p>
            <a:r>
              <a:rPr lang="en-US" dirty="0"/>
              <a:t>The “worse” one: </a:t>
            </a:r>
          </a:p>
          <a:p>
            <a:pPr lvl="1"/>
            <a:r>
              <a:rPr lang="en-US" dirty="0"/>
              <a:t>Missing not at random (</a:t>
            </a:r>
            <a:r>
              <a:rPr lang="en-US" dirty="0">
                <a:solidFill>
                  <a:srgbClr val="E51837"/>
                </a:solidFill>
              </a:rPr>
              <a:t>MNAR</a:t>
            </a:r>
            <a:r>
              <a:rPr lang="en-US" dirty="0"/>
              <a:t>): missing data comes from an unobserved factor that you do not have in your data</a:t>
            </a:r>
          </a:p>
          <a:p>
            <a:pPr lvl="1"/>
            <a:r>
              <a:rPr lang="en-US" dirty="0"/>
              <a:t>E.g.: in vaccination surveys, vaccine hesitant people may be more likely to not respond than say they don’t trust vaccines</a:t>
            </a:r>
          </a:p>
          <a:p>
            <a:r>
              <a:rPr lang="en-US" dirty="0"/>
              <a:t>In real life, this may be the most common mechanism</a:t>
            </a:r>
          </a:p>
          <a:p>
            <a:r>
              <a:rPr lang="en-US" dirty="0"/>
              <a:t>The problem is that it is hard to diagnose and to resolve</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40</a:t>
            </a:fld>
            <a:endParaRPr lang="fr-FR"/>
          </a:p>
        </p:txBody>
      </p:sp>
    </p:spTree>
    <p:extLst>
      <p:ext uri="{BB962C8B-B14F-4D97-AF65-F5344CB8AC3E}">
        <p14:creationId xmlns:p14="http://schemas.microsoft.com/office/powerpoint/2010/main" val="1532485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Meaning in missing data</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690688"/>
            <a:ext cx="10397648" cy="4345846"/>
          </a:xfrm>
        </p:spPr>
        <p:txBody>
          <a:bodyPr>
            <a:normAutofit lnSpcReduction="10000"/>
          </a:bodyPr>
          <a:lstStyle/>
          <a:p>
            <a:r>
              <a:rPr lang="en-US" dirty="0"/>
              <a:t>Missing data may, in fact, </a:t>
            </a:r>
            <a:r>
              <a:rPr lang="en-US" dirty="0">
                <a:solidFill>
                  <a:srgbClr val="7F7DB0"/>
                </a:solidFill>
              </a:rPr>
              <a:t>mean something</a:t>
            </a:r>
          </a:p>
          <a:p>
            <a:r>
              <a:rPr lang="en-US" dirty="0"/>
              <a:t>If that is the case, its meaning is usually found in the data dictionary, or through people that created/gathered the data</a:t>
            </a:r>
          </a:p>
          <a:p>
            <a:r>
              <a:rPr lang="en-US" dirty="0">
                <a:solidFill>
                  <a:srgbClr val="7F7DB0"/>
                </a:solidFill>
              </a:rPr>
              <a:t>Survey nonresponse</a:t>
            </a:r>
            <a:r>
              <a:rPr lang="en-US" dirty="0"/>
              <a:t> can be a special case of missing data:</a:t>
            </a:r>
          </a:p>
          <a:p>
            <a:pPr lvl="1"/>
            <a:r>
              <a:rPr lang="en-US" dirty="0"/>
              <a:t>For some questions, nonresponse can be very telling…</a:t>
            </a:r>
          </a:p>
          <a:p>
            <a:pPr lvl="1"/>
            <a:r>
              <a:rPr lang="en-US" dirty="0"/>
              <a:t>“How often do you recommend vaccination to patients?”</a:t>
            </a:r>
          </a:p>
          <a:p>
            <a:pPr lvl="1"/>
            <a:r>
              <a:rPr lang="en-US" dirty="0"/>
              <a:t>“What is your opinion on general vaccination”, or “… on XYZ vaccination?)</a:t>
            </a:r>
          </a:p>
          <a:p>
            <a:pPr lvl="1"/>
            <a:r>
              <a:rPr lang="en-US" dirty="0"/>
              <a:t>Despite not giving any response, this can be interpreted as </a:t>
            </a:r>
            <a:r>
              <a:rPr lang="en-US" dirty="0">
                <a:solidFill>
                  <a:srgbClr val="7F7DB0"/>
                </a:solidFill>
              </a:rPr>
              <a:t>avoidance</a:t>
            </a:r>
            <a:r>
              <a:rPr lang="en-US" dirty="0"/>
              <a:t> or </a:t>
            </a:r>
            <a:r>
              <a:rPr lang="en-US" dirty="0">
                <a:solidFill>
                  <a:srgbClr val="7F7DB0"/>
                </a:solidFill>
              </a:rPr>
              <a:t>reluctance</a:t>
            </a:r>
            <a:r>
              <a:rPr lang="en-US" dirty="0"/>
              <a:t>: this missing data can be used in analyses, or be grouped with negative answers (these respondents could very well have poor opinion of vaccination, but prefer not declare it!)</a:t>
            </a:r>
            <a:endParaRPr lang="en-US" dirty="0">
              <a:solidFill>
                <a:srgbClr val="7F7DB0"/>
              </a:solidFill>
            </a:endParaRPr>
          </a:p>
          <a:p>
            <a:pPr lvl="1"/>
            <a:endParaRPr lang="en-US" dirty="0"/>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41</a:t>
            </a:fld>
            <a:endParaRPr lang="fr-FR"/>
          </a:p>
        </p:txBody>
      </p:sp>
    </p:spTree>
    <p:extLst>
      <p:ext uri="{BB962C8B-B14F-4D97-AF65-F5344CB8AC3E}">
        <p14:creationId xmlns:p14="http://schemas.microsoft.com/office/powerpoint/2010/main" val="251501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Solutions</a:t>
            </a:r>
            <a:r>
              <a:rPr lang="en-GB" dirty="0">
                <a:solidFill>
                  <a:srgbClr val="1891C3"/>
                </a:solidFill>
              </a:rPr>
              <a:t> </a:t>
            </a:r>
            <a:r>
              <a:rPr lang="en-GB" dirty="0">
                <a:solidFill>
                  <a:schemeClr val="tx1">
                    <a:lumMod val="75000"/>
                    <a:lumOff val="25000"/>
                  </a:schemeClr>
                </a:solidFill>
              </a:rPr>
              <a:t>to missing data</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We will see the two most common ones for MAR and MCAR: </a:t>
            </a:r>
            <a:r>
              <a:rPr lang="en-US" dirty="0">
                <a:solidFill>
                  <a:srgbClr val="E51837"/>
                </a:solidFill>
              </a:rPr>
              <a:t>deletion</a:t>
            </a:r>
            <a:r>
              <a:rPr lang="en-US" dirty="0"/>
              <a:t> and </a:t>
            </a:r>
            <a:r>
              <a:rPr lang="en-US" dirty="0">
                <a:solidFill>
                  <a:srgbClr val="E51837"/>
                </a:solidFill>
              </a:rPr>
              <a:t>imputation</a:t>
            </a:r>
          </a:p>
          <a:p>
            <a:r>
              <a:rPr lang="en-US" dirty="0"/>
              <a:t>The other big one is </a:t>
            </a:r>
            <a:r>
              <a:rPr lang="en-US" dirty="0">
                <a:solidFill>
                  <a:srgbClr val="E51837"/>
                </a:solidFill>
              </a:rPr>
              <a:t>likelihood-based approaches</a:t>
            </a:r>
          </a:p>
          <a:p>
            <a:pPr lvl="1"/>
            <a:r>
              <a:rPr lang="en-US" dirty="0"/>
              <a:t> I will kindly refer you to JA Roderick, Rubin DB. 2019. Statistical Analysis with Missing Data.</a:t>
            </a:r>
          </a:p>
          <a:p>
            <a:pPr lvl="1"/>
            <a:r>
              <a:rPr lang="en-US" dirty="0"/>
              <a:t>This can handle MNAR data, because you explicitly model the missingness mechanism</a:t>
            </a:r>
          </a:p>
          <a:p>
            <a:r>
              <a:rPr lang="en-US" dirty="0"/>
              <a:t>In my experience, most opt (mistakenly?) for </a:t>
            </a:r>
            <a:r>
              <a:rPr lang="en-US" dirty="0">
                <a:solidFill>
                  <a:srgbClr val="E51837"/>
                </a:solidFill>
              </a:rPr>
              <a:t>simple or multiple imputation</a:t>
            </a:r>
            <a:r>
              <a:rPr lang="en-US" dirty="0"/>
              <a:t>, though you may often argue that missing data is MNAR</a:t>
            </a:r>
          </a:p>
          <a:p>
            <a:pPr lvl="1"/>
            <a:r>
              <a:rPr lang="en-US" dirty="0"/>
              <a:t>In my opinion, this could be due to lack of knowledge about other methods, and mostly lack of time and expertise to model the missing data mechanism…</a:t>
            </a:r>
          </a:p>
          <a:p>
            <a:endParaRPr lang="en-US" dirty="0"/>
          </a:p>
          <a:p>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A2743E5C-2559-6487-5E3F-1F465433FF9E}"/>
              </a:ext>
            </a:extLst>
          </p:cNvPr>
          <p:cNvSpPr>
            <a:spLocks noGrp="1"/>
          </p:cNvSpPr>
          <p:nvPr>
            <p:ph type="sldNum" sz="quarter" idx="12"/>
          </p:nvPr>
        </p:nvSpPr>
        <p:spPr/>
        <p:txBody>
          <a:bodyPr/>
          <a:lstStyle/>
          <a:p>
            <a:fld id="{6F3806FF-9E51-4331-BB90-F49EFA1FA4FC}" type="slidenum">
              <a:rPr lang="fr-FR" smtClean="0"/>
              <a:t>42</a:t>
            </a:fld>
            <a:endParaRPr lang="fr-FR"/>
          </a:p>
        </p:txBody>
      </p:sp>
    </p:spTree>
    <p:extLst>
      <p:ext uri="{BB962C8B-B14F-4D97-AF65-F5344CB8AC3E}">
        <p14:creationId xmlns:p14="http://schemas.microsoft.com/office/powerpoint/2010/main" val="2089776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Deletion</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lnSpcReduction="10000"/>
          </a:bodyPr>
          <a:lstStyle/>
          <a:p>
            <a:r>
              <a:rPr lang="en-US" dirty="0"/>
              <a:t>Worst solution: delete all rows with missing data</a:t>
            </a:r>
            <a:r>
              <a:rPr lang="en-US" dirty="0">
                <a:solidFill>
                  <a:srgbClr val="E51837"/>
                </a:solidFill>
              </a:rPr>
              <a:t> </a:t>
            </a:r>
            <a:r>
              <a:rPr lang="en-US" dirty="0"/>
              <a:t>(a.k.a. “</a:t>
            </a:r>
            <a:r>
              <a:rPr lang="en-US" dirty="0">
                <a:solidFill>
                  <a:srgbClr val="FF0000"/>
                </a:solidFill>
              </a:rPr>
              <a:t>complete  case analysis</a:t>
            </a:r>
            <a:r>
              <a:rPr lang="en-US" dirty="0"/>
              <a:t>”)</a:t>
            </a:r>
            <a:endParaRPr lang="en-US" dirty="0">
              <a:solidFill>
                <a:srgbClr val="1891C3"/>
              </a:solidFill>
            </a:endParaRPr>
          </a:p>
          <a:p>
            <a:r>
              <a:rPr lang="en-US" dirty="0"/>
              <a:t>Do this only if you have few missing values over few variables</a:t>
            </a:r>
          </a:p>
          <a:p>
            <a:pPr lvl="1"/>
            <a:r>
              <a:rPr lang="en-US" dirty="0"/>
              <a:t>“</a:t>
            </a:r>
            <a:r>
              <a:rPr lang="en-GB" dirty="0"/>
              <a:t>randomly deleting 10% of the data from each variable in a matrix of five variables can easily result in eliminating 59% of cases from analysis” </a:t>
            </a:r>
            <a:endParaRPr lang="en-US" dirty="0"/>
          </a:p>
          <a:p>
            <a:r>
              <a:rPr lang="en-US" dirty="0"/>
              <a:t>Obvious risks:</a:t>
            </a:r>
          </a:p>
          <a:p>
            <a:pPr lvl="1"/>
            <a:r>
              <a:rPr lang="en-US" dirty="0"/>
              <a:t>Loss of statistical power &amp; accuracy</a:t>
            </a:r>
          </a:p>
          <a:p>
            <a:pPr lvl="1"/>
            <a:r>
              <a:rPr lang="en-US" dirty="0"/>
              <a:t>More conservative estimates (i.e. less likely to find significant results)</a:t>
            </a:r>
          </a:p>
          <a:p>
            <a:r>
              <a:rPr lang="en-US" dirty="0"/>
              <a:t>Less obvious risks:</a:t>
            </a:r>
          </a:p>
          <a:p>
            <a:pPr lvl="1"/>
            <a:r>
              <a:rPr lang="en-US" dirty="0"/>
              <a:t>Your data might not look like your population (i.e. reality) anymore, this is extremely problematic</a:t>
            </a:r>
          </a:p>
          <a:p>
            <a:pPr lvl="1"/>
            <a:r>
              <a:rPr lang="en-US" dirty="0"/>
              <a:t>Check the characteristics of your kept observations: must be </a:t>
            </a:r>
            <a:r>
              <a:rPr lang="en-US" dirty="0">
                <a:solidFill>
                  <a:srgbClr val="FF0000"/>
                </a:solidFill>
              </a:rPr>
              <a:t>similar</a:t>
            </a:r>
            <a:r>
              <a:rPr lang="en-US" dirty="0"/>
              <a:t> to excluded observations</a:t>
            </a:r>
          </a:p>
        </p:txBody>
      </p:sp>
      <p:sp>
        <p:nvSpPr>
          <p:cNvPr id="2" name="Espace réservé du numéro de diapositive 1">
            <a:extLst>
              <a:ext uri="{FF2B5EF4-FFF2-40B4-BE49-F238E27FC236}">
                <a16:creationId xmlns:a16="http://schemas.microsoft.com/office/drawing/2014/main" id="{A2743E5C-2559-6487-5E3F-1F465433FF9E}"/>
              </a:ext>
            </a:extLst>
          </p:cNvPr>
          <p:cNvSpPr>
            <a:spLocks noGrp="1"/>
          </p:cNvSpPr>
          <p:nvPr>
            <p:ph type="sldNum" sz="quarter" idx="12"/>
          </p:nvPr>
        </p:nvSpPr>
        <p:spPr/>
        <p:txBody>
          <a:bodyPr/>
          <a:lstStyle/>
          <a:p>
            <a:fld id="{6F3806FF-9E51-4331-BB90-F49EFA1FA4FC}" type="slidenum">
              <a:rPr lang="fr-FR" smtClean="0"/>
              <a:t>43</a:t>
            </a:fld>
            <a:endParaRPr lang="fr-FR"/>
          </a:p>
        </p:txBody>
      </p:sp>
    </p:spTree>
    <p:extLst>
      <p:ext uri="{BB962C8B-B14F-4D97-AF65-F5344CB8AC3E}">
        <p14:creationId xmlns:p14="http://schemas.microsoft.com/office/powerpoint/2010/main" val="47310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(1)</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558691"/>
          </a:xfrm>
        </p:spPr>
        <p:txBody>
          <a:bodyPr>
            <a:normAutofit/>
          </a:bodyPr>
          <a:lstStyle/>
          <a:p>
            <a:r>
              <a:rPr lang="en-US" dirty="0"/>
              <a:t>Replace missing values with a </a:t>
            </a:r>
            <a:r>
              <a:rPr lang="en-US" dirty="0">
                <a:solidFill>
                  <a:srgbClr val="FF0000"/>
                </a:solidFill>
              </a:rPr>
              <a:t>single value</a:t>
            </a:r>
            <a:r>
              <a:rPr lang="en-US" dirty="0"/>
              <a:t>, based on other rows in your data</a:t>
            </a:r>
            <a:endParaRPr lang="en-US" dirty="0">
              <a:solidFill>
                <a:srgbClr val="7F7DB0"/>
              </a:solidFill>
            </a:endParaRPr>
          </a:p>
          <a:p>
            <a:r>
              <a:rPr lang="en-US" dirty="0"/>
              <a:t>Can be obtained through multiple methods, from the most simple to most complicated</a:t>
            </a:r>
          </a:p>
          <a:p>
            <a:r>
              <a:rPr lang="en-US" dirty="0"/>
              <a:t>Easiest is imputation by the mean or median:</a:t>
            </a:r>
          </a:p>
          <a:p>
            <a:pPr lvl="1"/>
            <a:r>
              <a:rPr lang="en-US" dirty="0"/>
              <a:t>Calculate the mean (or median) of the variable among observed values</a:t>
            </a:r>
          </a:p>
          <a:p>
            <a:pPr lvl="1"/>
            <a:r>
              <a:rPr lang="en-US" dirty="0"/>
              <a:t>You can stratify by the values of one or multiple categorical variables, for better accuracy</a:t>
            </a:r>
          </a:p>
          <a:p>
            <a:pPr lvl="1"/>
            <a:r>
              <a:rPr lang="en-US" dirty="0"/>
              <a:t>Easy to do in R, with </a:t>
            </a:r>
            <a:r>
              <a:rPr lang="en-US" dirty="0" err="1">
                <a:highlight>
                  <a:srgbClr val="C8EAF8"/>
                </a:highlight>
                <a:latin typeface="Fira Code" panose="020B0809050000020004" pitchFamily="49" charset="0"/>
                <a:ea typeface="Fira Code" panose="020B0809050000020004" pitchFamily="49" charset="0"/>
                <a:cs typeface="Fira Code" panose="020B0809050000020004" pitchFamily="49" charset="0"/>
              </a:rPr>
              <a:t>dplyr</a:t>
            </a:r>
            <a:r>
              <a:rPr lang="en-US" dirty="0"/>
              <a:t> in a </a:t>
            </a:r>
            <a:r>
              <a:rPr lang="en-US" dirty="0">
                <a:highlight>
                  <a:srgbClr val="C8EAF8"/>
                </a:highlight>
                <a:latin typeface="Fira Code" panose="020B0809050000020004" pitchFamily="49" charset="0"/>
                <a:ea typeface="Fira Code" panose="020B0809050000020004" pitchFamily="49" charset="0"/>
                <a:cs typeface="Fira Code" panose="020B0809050000020004" pitchFamily="49" charset="0"/>
              </a:rPr>
              <a:t>mutate</a:t>
            </a:r>
            <a:r>
              <a:rPr lang="en-US" dirty="0"/>
              <a:t>: using a </a:t>
            </a:r>
            <a:r>
              <a:rPr lang="en-US" dirty="0" err="1">
                <a:highlight>
                  <a:srgbClr val="C8EAF8"/>
                </a:highlight>
                <a:latin typeface="Fira Code" panose="020B0809050000020004" pitchFamily="49" charset="0"/>
                <a:ea typeface="Fira Code" panose="020B0809050000020004" pitchFamily="49" charset="0"/>
                <a:cs typeface="Fira Code" panose="020B0809050000020004" pitchFamily="49" charset="0"/>
              </a:rPr>
              <a:t>case_when</a:t>
            </a:r>
            <a:r>
              <a:rPr lang="en-US" dirty="0"/>
              <a:t>, replace only missing values with the mean or median of the variable</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44</a:t>
            </a:fld>
            <a:endParaRPr lang="fr-FR"/>
          </a:p>
        </p:txBody>
      </p:sp>
    </p:spTree>
    <p:extLst>
      <p:ext uri="{BB962C8B-B14F-4D97-AF65-F5344CB8AC3E}">
        <p14:creationId xmlns:p14="http://schemas.microsoft.com/office/powerpoint/2010/main" val="2855178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(2)</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r>
              <a:rPr lang="en-US" dirty="0"/>
              <a:t>There also are model based approaches:</a:t>
            </a:r>
          </a:p>
          <a:p>
            <a:r>
              <a:rPr lang="en-US" dirty="0"/>
              <a:t>Hot deck</a:t>
            </a:r>
          </a:p>
          <a:p>
            <a:pPr lvl="1"/>
            <a:r>
              <a:rPr lang="en-US" dirty="0"/>
              <a:t>Form of </a:t>
            </a:r>
            <a:r>
              <a:rPr lang="en-US" dirty="0">
                <a:solidFill>
                  <a:srgbClr val="FF0000"/>
                </a:solidFill>
              </a:rPr>
              <a:t>nearest </a:t>
            </a:r>
            <a:r>
              <a:rPr lang="en-US" dirty="0" err="1">
                <a:solidFill>
                  <a:srgbClr val="FF0000"/>
                </a:solidFill>
              </a:rPr>
              <a:t>neighbour</a:t>
            </a:r>
            <a:r>
              <a:rPr lang="en-US" dirty="0">
                <a:solidFill>
                  <a:srgbClr val="FF0000"/>
                </a:solidFill>
              </a:rPr>
              <a:t> </a:t>
            </a:r>
            <a:r>
              <a:rPr lang="en-US" dirty="0"/>
              <a:t>imputation</a:t>
            </a:r>
          </a:p>
          <a:p>
            <a:pPr lvl="1"/>
            <a:r>
              <a:rPr lang="en-US" dirty="0"/>
              <a:t>Select one random observation that is identical (or very similar) to the one with the missing data</a:t>
            </a:r>
          </a:p>
          <a:p>
            <a:pPr lvl="1"/>
            <a:r>
              <a:rPr lang="en-US" dirty="0"/>
              <a:t>Use the observed value of this random observation as imputation</a:t>
            </a:r>
          </a:p>
          <a:p>
            <a:r>
              <a:rPr lang="en-US" dirty="0"/>
              <a:t>Regression (or any ML model):</a:t>
            </a:r>
          </a:p>
          <a:p>
            <a:pPr lvl="1"/>
            <a:r>
              <a:rPr lang="en-US" dirty="0"/>
              <a:t>Fit a model on the observed data, with regressors of your choice</a:t>
            </a:r>
          </a:p>
          <a:p>
            <a:pPr lvl="1"/>
            <a:r>
              <a:rPr lang="en-US" dirty="0"/>
              <a:t>Predict missing values using the trained model</a:t>
            </a:r>
          </a:p>
          <a:p>
            <a:pPr lvl="1"/>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45</a:t>
            </a:fld>
            <a:endParaRPr lang="fr-FR"/>
          </a:p>
        </p:txBody>
      </p:sp>
    </p:spTree>
    <p:extLst>
      <p:ext uri="{BB962C8B-B14F-4D97-AF65-F5344CB8AC3E}">
        <p14:creationId xmlns:p14="http://schemas.microsoft.com/office/powerpoint/2010/main" val="4224798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(3)</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46</a:t>
            </a:fld>
            <a:endParaRPr lang="fr-FR"/>
          </a:p>
        </p:txBody>
      </p:sp>
      <p:pic>
        <p:nvPicPr>
          <p:cNvPr id="7" name="Picture 6" descr="A screenshot of a whiteboard&#10;&#10;Description automatically generated">
            <a:extLst>
              <a:ext uri="{FF2B5EF4-FFF2-40B4-BE49-F238E27FC236}">
                <a16:creationId xmlns:a16="http://schemas.microsoft.com/office/drawing/2014/main" id="{D1AB9CCD-84C8-3CED-15E3-8016C720EF2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712"/>
          <a:stretch/>
        </p:blipFill>
        <p:spPr>
          <a:xfrm>
            <a:off x="6797036" y="1446590"/>
            <a:ext cx="4289346" cy="3745922"/>
          </a:xfrm>
          <a:prstGeom prst="rect">
            <a:avLst/>
          </a:prstGeom>
        </p:spPr>
      </p:pic>
      <p:cxnSp>
        <p:nvCxnSpPr>
          <p:cNvPr id="10" name="Straight Arrow Connector 9">
            <a:extLst>
              <a:ext uri="{FF2B5EF4-FFF2-40B4-BE49-F238E27FC236}">
                <a16:creationId xmlns:a16="http://schemas.microsoft.com/office/drawing/2014/main" id="{E08268B7-EACF-464A-618A-13D9712DEB33}"/>
              </a:ext>
            </a:extLst>
          </p:cNvPr>
          <p:cNvCxnSpPr/>
          <p:nvPr/>
        </p:nvCxnSpPr>
        <p:spPr>
          <a:xfrm>
            <a:off x="5394807" y="3319551"/>
            <a:ext cx="1082193"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391174E-21B5-AB95-D3CA-DFBFE7D14DB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69496" y="1439662"/>
            <a:ext cx="4105275" cy="3752850"/>
          </a:xfrm>
          <a:prstGeom prst="rect">
            <a:avLst/>
          </a:prstGeom>
        </p:spPr>
      </p:pic>
      <p:sp>
        <p:nvSpPr>
          <p:cNvPr id="13" name="Rectangle 12">
            <a:extLst>
              <a:ext uri="{FF2B5EF4-FFF2-40B4-BE49-F238E27FC236}">
                <a16:creationId xmlns:a16="http://schemas.microsoft.com/office/drawing/2014/main" id="{5FF0D01E-015C-DAB4-87F7-63B1A8018289}"/>
              </a:ext>
            </a:extLst>
          </p:cNvPr>
          <p:cNvSpPr/>
          <p:nvPr/>
        </p:nvSpPr>
        <p:spPr>
          <a:xfrm>
            <a:off x="1328885" y="1402238"/>
            <a:ext cx="3122146" cy="472698"/>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Source Sans Pro" panose="020B0503030403020204" pitchFamily="34" charset="0"/>
                <a:ea typeface="Source Sans Pro" panose="020B0503030403020204" pitchFamily="34" charset="0"/>
              </a:rPr>
              <a:t>One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missing</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value to impute:</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14" name="Oval 13">
            <a:extLst>
              <a:ext uri="{FF2B5EF4-FFF2-40B4-BE49-F238E27FC236}">
                <a16:creationId xmlns:a16="http://schemas.microsoft.com/office/drawing/2014/main" id="{EBD0BEE4-8CCD-AA17-13D1-54794822F3E7}"/>
              </a:ext>
            </a:extLst>
          </p:cNvPr>
          <p:cNvSpPr/>
          <p:nvPr/>
        </p:nvSpPr>
        <p:spPr>
          <a:xfrm>
            <a:off x="2686050" y="2175855"/>
            <a:ext cx="1104900" cy="9002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80F5076-4F02-FCC7-AEE7-9B847382A7DD}"/>
              </a:ext>
            </a:extLst>
          </p:cNvPr>
          <p:cNvSpPr/>
          <p:nvPr/>
        </p:nvSpPr>
        <p:spPr>
          <a:xfrm>
            <a:off x="2313531" y="3331845"/>
            <a:ext cx="2644070" cy="900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Three</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nearest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neighbours</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to observation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with</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missing</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data</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17" name="Rectangle 16">
            <a:extLst>
              <a:ext uri="{FF2B5EF4-FFF2-40B4-BE49-F238E27FC236}">
                <a16:creationId xmlns:a16="http://schemas.microsoft.com/office/drawing/2014/main" id="{26FA0AF2-2288-04EB-0585-0881B6910B21}"/>
              </a:ext>
            </a:extLst>
          </p:cNvPr>
          <p:cNvSpPr/>
          <p:nvPr/>
        </p:nvSpPr>
        <p:spPr>
          <a:xfrm>
            <a:off x="8472749" y="3076056"/>
            <a:ext cx="2644070" cy="900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Take</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mean</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of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target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variable of the 3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nearest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neighbours</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9" name="Content Placeholder 5">
            <a:extLst>
              <a:ext uri="{FF2B5EF4-FFF2-40B4-BE49-F238E27FC236}">
                <a16:creationId xmlns:a16="http://schemas.microsoft.com/office/drawing/2014/main" id="{0351DFDE-01E1-267E-2095-B154204C374A}"/>
              </a:ext>
            </a:extLst>
          </p:cNvPr>
          <p:cNvSpPr txBox="1">
            <a:spLocks/>
          </p:cNvSpPr>
          <p:nvPr/>
        </p:nvSpPr>
        <p:spPr>
          <a:xfrm>
            <a:off x="990600" y="5229936"/>
            <a:ext cx="10397648" cy="1643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kNN</a:t>
            </a:r>
            <a:r>
              <a:rPr lang="en-US" dirty="0"/>
              <a:t> imputation</a:t>
            </a:r>
          </a:p>
          <a:p>
            <a:pPr lvl="1"/>
            <a:r>
              <a:rPr lang="en-US" dirty="0"/>
              <a:t>More sophisticated than hot deck: instead of only one, select the k nearest </a:t>
            </a:r>
            <a:r>
              <a:rPr lang="en-US" dirty="0" err="1"/>
              <a:t>neighbours</a:t>
            </a:r>
            <a:r>
              <a:rPr lang="en-US" dirty="0"/>
              <a:t> to the data point you wish to impute</a:t>
            </a:r>
          </a:p>
          <a:p>
            <a:pPr lvl="1"/>
            <a:r>
              <a:rPr lang="en-US" dirty="0"/>
              <a:t>Take the average observed value of these k nearest </a:t>
            </a:r>
            <a:r>
              <a:rPr lang="en-US" dirty="0" err="1"/>
              <a:t>neighbours</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625566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Multiple</a:t>
            </a:r>
            <a:r>
              <a:rPr lang="en-GB" dirty="0">
                <a:solidFill>
                  <a:schemeClr val="tx1">
                    <a:lumMod val="75000"/>
                    <a:lumOff val="25000"/>
                  </a:schemeClr>
                </a:solidFill>
              </a:rPr>
              <a:t> imputation (1)</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There is always </a:t>
            </a:r>
            <a:r>
              <a:rPr lang="en-US" dirty="0">
                <a:solidFill>
                  <a:srgbClr val="FF0000"/>
                </a:solidFill>
              </a:rPr>
              <a:t>uncertainty</a:t>
            </a:r>
            <a:r>
              <a:rPr lang="en-US" dirty="0">
                <a:solidFill>
                  <a:srgbClr val="EB6E40"/>
                </a:solidFill>
              </a:rPr>
              <a:t> </a:t>
            </a:r>
            <a:r>
              <a:rPr lang="en-US" dirty="0"/>
              <a:t>when imputing however: you will never know the true value behind the missing data</a:t>
            </a:r>
            <a:endParaRPr lang="en-US" dirty="0">
              <a:solidFill>
                <a:srgbClr val="EB6E40"/>
              </a:solidFill>
            </a:endParaRPr>
          </a:p>
          <a:p>
            <a:r>
              <a:rPr lang="en-US" dirty="0"/>
              <a:t>One way to solve this is to introduce variability in the imputation process by </a:t>
            </a:r>
            <a:r>
              <a:rPr lang="en-US" dirty="0">
                <a:solidFill>
                  <a:srgbClr val="FF0000"/>
                </a:solidFill>
              </a:rPr>
              <a:t>repeating it multiple times </a:t>
            </a:r>
            <a:endParaRPr lang="en-US" dirty="0">
              <a:solidFill>
                <a:srgbClr val="FF0000"/>
              </a:solidFill>
              <a:cs typeface="Fira Code" panose="020B0809050000020004" pitchFamily="49" charset="0"/>
            </a:endParaRP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47</a:t>
            </a:fld>
            <a:endParaRPr lang="fr-FR"/>
          </a:p>
        </p:txBody>
      </p:sp>
    </p:spTree>
    <p:extLst>
      <p:ext uri="{BB962C8B-B14F-4D97-AF65-F5344CB8AC3E}">
        <p14:creationId xmlns:p14="http://schemas.microsoft.com/office/powerpoint/2010/main" val="1393692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Multiple</a:t>
            </a:r>
            <a:r>
              <a:rPr lang="en-GB" dirty="0">
                <a:solidFill>
                  <a:schemeClr val="tx1">
                    <a:lumMod val="75000"/>
                    <a:lumOff val="25000"/>
                  </a:schemeClr>
                </a:solidFill>
              </a:rPr>
              <a:t> imputation (2)</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48</a:t>
            </a:fld>
            <a:endParaRPr lang="fr-FR"/>
          </a:p>
        </p:txBody>
      </p:sp>
      <p:pic>
        <p:nvPicPr>
          <p:cNvPr id="9" name="Picture 8" descr="A diagram of a process&#10;&#10;Description automatically generated">
            <a:extLst>
              <a:ext uri="{FF2B5EF4-FFF2-40B4-BE49-F238E27FC236}">
                <a16:creationId xmlns:a16="http://schemas.microsoft.com/office/drawing/2014/main" id="{AE5B2AB5-2EE6-2754-A589-E88949FE74F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8264" y="1697038"/>
            <a:ext cx="4874224" cy="4795837"/>
          </a:xfrm>
          <a:prstGeom prst="rect">
            <a:avLst/>
          </a:prstGeom>
        </p:spPr>
      </p:pic>
      <p:sp>
        <p:nvSpPr>
          <p:cNvPr id="12" name="Content Placeholder 5">
            <a:extLst>
              <a:ext uri="{FF2B5EF4-FFF2-40B4-BE49-F238E27FC236}">
                <a16:creationId xmlns:a16="http://schemas.microsoft.com/office/drawing/2014/main" id="{6539D384-475B-1F40-9704-5710391D11BE}"/>
              </a:ext>
            </a:extLst>
          </p:cNvPr>
          <p:cNvSpPr>
            <a:spLocks noGrp="1"/>
          </p:cNvSpPr>
          <p:nvPr>
            <p:ph idx="1"/>
          </p:nvPr>
        </p:nvSpPr>
        <p:spPr>
          <a:xfrm>
            <a:off x="6380464" y="1873979"/>
            <a:ext cx="5497211" cy="4345846"/>
          </a:xfrm>
        </p:spPr>
        <p:txBody>
          <a:bodyPr>
            <a:normAutofit/>
          </a:bodyPr>
          <a:lstStyle/>
          <a:p>
            <a:r>
              <a:rPr lang="en-US" dirty="0"/>
              <a:t>Create multiple datasets, with </a:t>
            </a:r>
            <a:r>
              <a:rPr lang="en-US" dirty="0">
                <a:solidFill>
                  <a:srgbClr val="FF0000"/>
                </a:solidFill>
              </a:rPr>
              <a:t>different imputed values </a:t>
            </a:r>
            <a:r>
              <a:rPr lang="en-US" dirty="0"/>
              <a:t>using models that allow some variability in the predictions</a:t>
            </a:r>
          </a:p>
          <a:p>
            <a:pPr lvl="1"/>
            <a:r>
              <a:rPr lang="en-US" dirty="0"/>
              <a:t>E.g.: stochastic regression, Random Forest</a:t>
            </a:r>
          </a:p>
          <a:p>
            <a:r>
              <a:rPr lang="en-US" dirty="0"/>
              <a:t>R packages:</a:t>
            </a:r>
          </a:p>
          <a:p>
            <a:pPr lvl="1"/>
            <a:r>
              <a:rPr lang="en-US" dirty="0">
                <a:latin typeface="Fira Code" panose="020B0809050000020004" pitchFamily="49" charset="0"/>
                <a:ea typeface="Fira Code" panose="020B0809050000020004" pitchFamily="49" charset="0"/>
                <a:cs typeface="Fira Code" panose="020B0809050000020004" pitchFamily="49" charset="0"/>
              </a:rPr>
              <a:t>mice</a:t>
            </a:r>
            <a:r>
              <a:rPr lang="en-US" dirty="0"/>
              <a:t> (multiple imputation by chained equations)</a:t>
            </a:r>
          </a:p>
          <a:p>
            <a:pPr lvl="1"/>
            <a:r>
              <a:rPr lang="en-US" dirty="0" err="1">
                <a:latin typeface="Fira Code" panose="020B0809050000020004" pitchFamily="49" charset="0"/>
                <a:ea typeface="Fira Code" panose="020B0809050000020004" pitchFamily="49" charset="0"/>
                <a:cs typeface="Fira Code" panose="020B0809050000020004" pitchFamily="49" charset="0"/>
              </a:rPr>
              <a:t>miceRanger</a:t>
            </a:r>
            <a:r>
              <a:rPr lang="en-US" dirty="0">
                <a:cs typeface="Fira Code" panose="020B0809050000020004" pitchFamily="49" charset="0"/>
              </a:rPr>
              <a:t> (mice with Random Forest)</a:t>
            </a:r>
          </a:p>
          <a:p>
            <a:endParaRPr lang="en-US" dirty="0"/>
          </a:p>
        </p:txBody>
      </p:sp>
    </p:spTree>
    <p:extLst>
      <p:ext uri="{BB962C8B-B14F-4D97-AF65-F5344CB8AC3E}">
        <p14:creationId xmlns:p14="http://schemas.microsoft.com/office/powerpoint/2010/main" val="2042930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Limits</a:t>
            </a:r>
            <a:r>
              <a:rPr lang="en-GB" dirty="0">
                <a:solidFill>
                  <a:srgbClr val="1891C3"/>
                </a:solidFill>
              </a:rPr>
              <a:t> </a:t>
            </a:r>
            <a:r>
              <a:rPr lang="en-GB" dirty="0">
                <a:solidFill>
                  <a:schemeClr val="tx1">
                    <a:lumMod val="75000"/>
                    <a:lumOff val="25000"/>
                  </a:schemeClr>
                </a:solidFill>
              </a:rPr>
              <a:t>of imputation (1)</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It is not a magic bullet, there are situations where imputation will not help you:</a:t>
            </a:r>
          </a:p>
          <a:p>
            <a:pPr lvl="1"/>
            <a:r>
              <a:rPr lang="en-US" dirty="0"/>
              <a:t>You have too much missing data</a:t>
            </a:r>
          </a:p>
          <a:p>
            <a:pPr lvl="1"/>
            <a:r>
              <a:rPr lang="en-US" dirty="0"/>
              <a:t>When the data is MNAR: this will make your data even less representative of reality. You must take into account the process that creates missing data.</a:t>
            </a:r>
          </a:p>
          <a:p>
            <a:pPr lvl="1"/>
            <a:r>
              <a:rPr lang="en-US" dirty="0"/>
              <a:t>This may not be usable in some contexts: in longitudinal data (where you follow the same patients over time), imputing data for respondents with missing data from one year to the next should not be done!</a:t>
            </a:r>
          </a:p>
          <a:p>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49</a:t>
            </a:fld>
            <a:endParaRPr lang="fr-FR"/>
          </a:p>
        </p:txBody>
      </p:sp>
    </p:spTree>
    <p:extLst>
      <p:ext uri="{BB962C8B-B14F-4D97-AF65-F5344CB8AC3E}">
        <p14:creationId xmlns:p14="http://schemas.microsoft.com/office/powerpoint/2010/main" val="1047931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0C69-08F1-E271-1FA8-8025DDE5208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156B77-943D-F326-560B-E184B614DAE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BAB1A220-F759-4692-3D6E-10C256254FF9}"/>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CB99A5F1-026F-3529-9021-AFEDD959A8F2}"/>
              </a:ext>
            </a:extLst>
          </p:cNvPr>
          <p:cNvSpPr>
            <a:spLocks noGrp="1"/>
          </p:cNvSpPr>
          <p:nvPr>
            <p:ph idx="1"/>
          </p:nvPr>
        </p:nvSpPr>
        <p:spPr>
          <a:xfrm>
            <a:off x="838199" y="1781784"/>
            <a:ext cx="10228730" cy="5076216"/>
          </a:xfrm>
        </p:spPr>
        <p:txBody>
          <a:bodyPr>
            <a:normAutofit/>
          </a:bodyPr>
          <a:lstStyle/>
          <a:p>
            <a:r>
              <a:rPr lang="en-US" dirty="0"/>
              <a:t>In 6 years of work, I have </a:t>
            </a:r>
            <a:r>
              <a:rPr lang="en-US" dirty="0">
                <a:solidFill>
                  <a:srgbClr val="E51837"/>
                </a:solidFill>
              </a:rPr>
              <a:t>never</a:t>
            </a:r>
            <a:r>
              <a:rPr lang="en-US" dirty="0"/>
              <a:t> had to collect the data myself</a:t>
            </a:r>
            <a:endParaRPr lang="en-US" dirty="0">
              <a:solidFill>
                <a:srgbClr val="7F7DB0"/>
              </a:solidFill>
            </a:endParaRPr>
          </a:p>
          <a:p>
            <a:r>
              <a:rPr lang="en-US" dirty="0"/>
              <a:t>It is a </a:t>
            </a:r>
            <a:r>
              <a:rPr lang="en-US" dirty="0">
                <a:solidFill>
                  <a:srgbClr val="E51837"/>
                </a:solidFill>
              </a:rPr>
              <a:t>specialized</a:t>
            </a:r>
            <a:r>
              <a:rPr lang="en-US" dirty="0"/>
              <a:t> </a:t>
            </a:r>
            <a:r>
              <a:rPr lang="en-US" dirty="0">
                <a:solidFill>
                  <a:srgbClr val="E51837"/>
                </a:solidFill>
              </a:rPr>
              <a:t>job</a:t>
            </a:r>
            <a:r>
              <a:rPr lang="en-US" dirty="0"/>
              <a:t> that depends on the nature of the data</a:t>
            </a:r>
          </a:p>
          <a:p>
            <a:pPr lvl="1"/>
            <a:r>
              <a:rPr lang="en-US" dirty="0"/>
              <a:t>Data engineer, social scientists that know how to design questionnaires…</a:t>
            </a:r>
          </a:p>
          <a:p>
            <a:r>
              <a:rPr lang="en-US" dirty="0"/>
              <a:t>Setting up a data collection pipeline can be very long</a:t>
            </a:r>
          </a:p>
          <a:p>
            <a:pPr lvl="1"/>
            <a:r>
              <a:rPr lang="en-US" dirty="0"/>
              <a:t>If it’s a small project on public data, it can be a matter a few hours/days</a:t>
            </a:r>
          </a:p>
          <a:p>
            <a:pPr lvl="1"/>
            <a:r>
              <a:rPr lang="en-US" dirty="0"/>
              <a:t>For a nationwide questionnaire, collection can last months (or a year)</a:t>
            </a:r>
          </a:p>
          <a:p>
            <a:pPr lvl="1"/>
            <a:r>
              <a:rPr lang="en-US" dirty="0"/>
              <a:t>For administrative data, it’s years of decisions</a:t>
            </a:r>
          </a:p>
          <a:p>
            <a:r>
              <a:rPr lang="en-US" dirty="0"/>
              <a:t>Ideally, the data collection is made with the subsequent analysis in mind</a:t>
            </a:r>
          </a:p>
          <a:p>
            <a:pPr lvl="1"/>
            <a:r>
              <a:rPr lang="en-US" dirty="0"/>
              <a:t>But this is not always the case</a:t>
            </a:r>
          </a:p>
          <a:p>
            <a:pPr lvl="1"/>
            <a:r>
              <a:rPr lang="en-US" dirty="0"/>
              <a:t>Administrative data especially, is not made for data analysis</a:t>
            </a:r>
          </a:p>
          <a:p>
            <a:endParaRPr lang="en-US" dirty="0"/>
          </a:p>
        </p:txBody>
      </p:sp>
      <p:sp>
        <p:nvSpPr>
          <p:cNvPr id="2" name="Content Placeholder 5">
            <a:extLst>
              <a:ext uri="{FF2B5EF4-FFF2-40B4-BE49-F238E27FC236}">
                <a16:creationId xmlns:a16="http://schemas.microsoft.com/office/drawing/2014/main" id="{C24CC515-3C35-65D2-0EF8-B79761C9DA11}"/>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90668BD4-B664-2898-0535-A82FC2F5BE89}"/>
              </a:ext>
            </a:extLst>
          </p:cNvPr>
          <p:cNvSpPr>
            <a:spLocks noGrp="1"/>
          </p:cNvSpPr>
          <p:nvPr>
            <p:ph type="sldNum" sz="quarter" idx="12"/>
          </p:nvPr>
        </p:nvSpPr>
        <p:spPr/>
        <p:txBody>
          <a:bodyPr/>
          <a:lstStyle/>
          <a:p>
            <a:fld id="{6F3806FF-9E51-4331-BB90-F49EFA1FA4FC}" type="slidenum">
              <a:rPr lang="fr-FR" smtClean="0"/>
              <a:t>5</a:t>
            </a:fld>
            <a:endParaRPr lang="fr-FR"/>
          </a:p>
        </p:txBody>
      </p:sp>
    </p:spTree>
    <p:extLst>
      <p:ext uri="{BB962C8B-B14F-4D97-AF65-F5344CB8AC3E}">
        <p14:creationId xmlns:p14="http://schemas.microsoft.com/office/powerpoint/2010/main" val="803232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Limits</a:t>
            </a:r>
            <a:r>
              <a:rPr lang="en-GB" dirty="0">
                <a:solidFill>
                  <a:srgbClr val="1891C3"/>
                </a:solidFill>
              </a:rPr>
              <a:t> </a:t>
            </a:r>
            <a:r>
              <a:rPr lang="en-GB" dirty="0">
                <a:solidFill>
                  <a:schemeClr val="tx1">
                    <a:lumMod val="75000"/>
                    <a:lumOff val="25000"/>
                  </a:schemeClr>
                </a:solidFill>
              </a:rPr>
              <a:t>of imputation (2)</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Example of where imputation would fail on longitudinal data:</a:t>
            </a:r>
          </a:p>
          <a:p>
            <a:endParaRPr lang="en-US" dirty="0"/>
          </a:p>
          <a:p>
            <a:endParaRPr lang="en-US" dirty="0"/>
          </a:p>
          <a:p>
            <a:endParaRPr lang="en-US" dirty="0"/>
          </a:p>
          <a:p>
            <a:endParaRPr lang="en-US" dirty="0"/>
          </a:p>
          <a:p>
            <a:r>
              <a:rPr lang="en-US" dirty="0"/>
              <a:t>If you blindly took the mean of the 2017 weight across patients to impute the weight of patient 2, it would be totally incorrect</a:t>
            </a:r>
          </a:p>
          <a:p>
            <a:r>
              <a:rPr lang="en-US" dirty="0"/>
              <a:t>Think about what your imputation means in the context of data </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50</a:t>
            </a:fld>
            <a:endParaRPr lang="fr-FR"/>
          </a:p>
        </p:txBody>
      </p:sp>
      <p:pic>
        <p:nvPicPr>
          <p:cNvPr id="7" name="Picture 6">
            <a:extLst>
              <a:ext uri="{FF2B5EF4-FFF2-40B4-BE49-F238E27FC236}">
                <a16:creationId xmlns:a16="http://schemas.microsoft.com/office/drawing/2014/main" id="{0B97E36F-7EDB-9432-0CCC-0AB06C29854E}"/>
              </a:ext>
            </a:extLst>
          </p:cNvPr>
          <p:cNvPicPr>
            <a:picLocks noChangeAspect="1"/>
          </p:cNvPicPr>
          <p:nvPr/>
        </p:nvPicPr>
        <p:blipFill>
          <a:blip r:embed="rId4">
            <a:clrChange>
              <a:clrFrom>
                <a:srgbClr val="FFFFFF"/>
              </a:clrFrom>
              <a:clrTo>
                <a:srgbClr val="FFFFFF">
                  <a:alpha val="0"/>
                </a:srgbClr>
              </a:clrTo>
            </a:clrChange>
          </a:blip>
          <a:srcRect l="32663" t="25908" r="41305" b="60593"/>
          <a:stretch/>
        </p:blipFill>
        <p:spPr>
          <a:xfrm>
            <a:off x="1627114" y="2676024"/>
            <a:ext cx="4972469" cy="1422190"/>
          </a:xfrm>
          <a:prstGeom prst="rect">
            <a:avLst/>
          </a:prstGeom>
        </p:spPr>
      </p:pic>
    </p:spTree>
    <p:extLst>
      <p:ext uri="{BB962C8B-B14F-4D97-AF65-F5344CB8AC3E}">
        <p14:creationId xmlns:p14="http://schemas.microsoft.com/office/powerpoint/2010/main" val="245770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t>Missing data</a:t>
            </a:r>
          </a:p>
          <a:p>
            <a:r>
              <a:rPr lang="en-US" dirty="0">
                <a:solidFill>
                  <a:srgbClr val="E51837"/>
                </a:solidFill>
              </a:rPr>
              <a:t>Outliers</a:t>
            </a:r>
            <a:br>
              <a:rPr lang="en-US" dirty="0">
                <a:solidFill>
                  <a:srgbClr val="7F7DB0"/>
                </a:solidFill>
              </a:rPr>
            </a:br>
            <a:r>
              <a:rPr lang="en-US" dirty="0"/>
              <a:t>Data that is “abnormal” with regards to other values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51</a:t>
            </a:fld>
            <a:endParaRPr lang="fr-FR"/>
          </a:p>
        </p:txBody>
      </p:sp>
    </p:spTree>
    <p:extLst>
      <p:ext uri="{BB962C8B-B14F-4D97-AF65-F5344CB8AC3E}">
        <p14:creationId xmlns:p14="http://schemas.microsoft.com/office/powerpoint/2010/main" val="2906112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Can you find the outlier 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52</a:t>
            </a:fld>
            <a:endParaRPr lang="fr-FR"/>
          </a:p>
        </p:txBody>
      </p:sp>
      <p:pic>
        <p:nvPicPr>
          <p:cNvPr id="8" name="Graphic 7">
            <a:extLst>
              <a:ext uri="{FF2B5EF4-FFF2-40B4-BE49-F238E27FC236}">
                <a16:creationId xmlns:a16="http://schemas.microsoft.com/office/drawing/2014/main" id="{4ABA4276-3827-E635-FB31-8D66964474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2138" y="3093969"/>
            <a:ext cx="2924175" cy="1809750"/>
          </a:xfrm>
          <a:prstGeom prst="rect">
            <a:avLst/>
          </a:prstGeom>
        </p:spPr>
      </p:pic>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rot="1239104">
            <a:off x="5473610" y="987246"/>
            <a:ext cx="1306106" cy="1741475"/>
          </a:xfrm>
          <a:prstGeom prst="rect">
            <a:avLst/>
          </a:prstGeom>
        </p:spPr>
      </p:pic>
    </p:spTree>
    <p:extLst>
      <p:ext uri="{BB962C8B-B14F-4D97-AF65-F5344CB8AC3E}">
        <p14:creationId xmlns:p14="http://schemas.microsoft.com/office/powerpoint/2010/main" val="252554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And 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53</a:t>
            </a:fld>
            <a:endParaRPr lang="fr-FR"/>
          </a:p>
        </p:txBody>
      </p:sp>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12600000">
            <a:off x="2765617" y="984721"/>
            <a:ext cx="1306106" cy="1741475"/>
          </a:xfrm>
          <a:prstGeom prst="rect">
            <a:avLst/>
          </a:prstGeom>
        </p:spPr>
      </p:pic>
      <p:pic>
        <p:nvPicPr>
          <p:cNvPr id="7" name="Picture 6" descr="A graph of income and loss&#10;&#10;Description automatically generated with medium confidence">
            <a:extLst>
              <a:ext uri="{FF2B5EF4-FFF2-40B4-BE49-F238E27FC236}">
                <a16:creationId xmlns:a16="http://schemas.microsoft.com/office/drawing/2014/main" id="{1D0048F5-B31D-9685-B236-27F378222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3223" y="2679700"/>
            <a:ext cx="6534150" cy="3676650"/>
          </a:xfrm>
          <a:prstGeom prst="rect">
            <a:avLst/>
          </a:prstGeom>
        </p:spPr>
      </p:pic>
    </p:spTree>
    <p:extLst>
      <p:ext uri="{BB962C8B-B14F-4D97-AF65-F5344CB8AC3E}">
        <p14:creationId xmlns:p14="http://schemas.microsoft.com/office/powerpoint/2010/main" val="2220916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What about this one?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54</a:t>
            </a:fld>
            <a:endParaRPr lang="fr-FR"/>
          </a:p>
        </p:txBody>
      </p:sp>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12600000">
            <a:off x="4383041" y="1120116"/>
            <a:ext cx="1306106" cy="1741475"/>
          </a:xfrm>
          <a:prstGeom prst="rect">
            <a:avLst/>
          </a:prstGeom>
        </p:spPr>
      </p:pic>
      <p:pic>
        <p:nvPicPr>
          <p:cNvPr id="8" name="Picture 7" descr="A graph showing the number of countries/regions in the world&#10;&#10;Description automatically generated">
            <a:extLst>
              <a:ext uri="{FF2B5EF4-FFF2-40B4-BE49-F238E27FC236}">
                <a16:creationId xmlns:a16="http://schemas.microsoft.com/office/drawing/2014/main" id="{83048189-E00F-B435-6055-00B499FE65A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0165" y="2866910"/>
            <a:ext cx="6610584" cy="3547142"/>
          </a:xfrm>
          <a:prstGeom prst="rect">
            <a:avLst/>
          </a:prstGeom>
        </p:spPr>
      </p:pic>
      <p:pic>
        <p:nvPicPr>
          <p:cNvPr id="10" name="Picture 9" descr="Cartoon of a child with her hands up&#10;&#10;Description automatically generated">
            <a:extLst>
              <a:ext uri="{FF2B5EF4-FFF2-40B4-BE49-F238E27FC236}">
                <a16:creationId xmlns:a16="http://schemas.microsoft.com/office/drawing/2014/main" id="{7D131B21-F37F-C9E5-CB74-7DACC4D0AB1B}"/>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20566019">
            <a:off x="5803073" y="1175603"/>
            <a:ext cx="1306106" cy="1741475"/>
          </a:xfrm>
          <a:prstGeom prst="rect">
            <a:avLst/>
          </a:prstGeom>
        </p:spPr>
      </p:pic>
    </p:spTree>
    <p:extLst>
      <p:ext uri="{BB962C8B-B14F-4D97-AF65-F5344CB8AC3E}">
        <p14:creationId xmlns:p14="http://schemas.microsoft.com/office/powerpoint/2010/main" val="1878118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60A3D5E-B3BC-31D4-5A6E-B790264849C0}"/>
              </a:ext>
            </a:extLst>
          </p:cNvPr>
          <p:cNvPicPr>
            <a:picLocks noChangeAspect="1"/>
          </p:cNvPicPr>
          <p:nvPr/>
        </p:nvPicPr>
        <p:blipFill>
          <a:blip r:embed="rId3"/>
          <a:stretch>
            <a:fillRect/>
          </a:stretch>
        </p:blipFill>
        <p:spPr>
          <a:xfrm>
            <a:off x="3751269" y="1365356"/>
            <a:ext cx="1705849" cy="2831410"/>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55</a:t>
            </a:fld>
            <a:endParaRPr lang="fr-FR"/>
          </a:p>
        </p:txBody>
      </p:sp>
      <p:pic>
        <p:nvPicPr>
          <p:cNvPr id="10" name="Picture 9" descr="A person in a colorful dress&#10;&#10;Description automatically generated">
            <a:extLst>
              <a:ext uri="{FF2B5EF4-FFF2-40B4-BE49-F238E27FC236}">
                <a16:creationId xmlns:a16="http://schemas.microsoft.com/office/drawing/2014/main" id="{9700E401-0659-D6E2-353A-D8573DED84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303" y="4272966"/>
            <a:ext cx="2161088" cy="2161088"/>
          </a:xfrm>
          <a:prstGeom prst="rect">
            <a:avLst/>
          </a:prstGeom>
        </p:spPr>
      </p:pic>
      <p:pic>
        <p:nvPicPr>
          <p:cNvPr id="12" name="Picture 11">
            <a:extLst>
              <a:ext uri="{FF2B5EF4-FFF2-40B4-BE49-F238E27FC236}">
                <a16:creationId xmlns:a16="http://schemas.microsoft.com/office/drawing/2014/main" id="{1A520CF5-9FCC-664D-1130-787522C765A0}"/>
              </a:ext>
            </a:extLst>
          </p:cNvPr>
          <p:cNvPicPr>
            <a:picLocks noChangeAspect="1"/>
          </p:cNvPicPr>
          <p:nvPr/>
        </p:nvPicPr>
        <p:blipFill>
          <a:blip r:embed="rId6"/>
          <a:stretch>
            <a:fillRect/>
          </a:stretch>
        </p:blipFill>
        <p:spPr>
          <a:xfrm>
            <a:off x="562057" y="3127511"/>
            <a:ext cx="1477516" cy="3427619"/>
          </a:xfrm>
          <a:prstGeom prst="rect">
            <a:avLst/>
          </a:prstGeom>
        </p:spPr>
      </p:pic>
      <p:pic>
        <p:nvPicPr>
          <p:cNvPr id="14" name="Picture 13">
            <a:extLst>
              <a:ext uri="{FF2B5EF4-FFF2-40B4-BE49-F238E27FC236}">
                <a16:creationId xmlns:a16="http://schemas.microsoft.com/office/drawing/2014/main" id="{D05239CE-BCA5-DCF8-13EE-15AF58A3FAD8}"/>
              </a:ext>
            </a:extLst>
          </p:cNvPr>
          <p:cNvPicPr>
            <a:picLocks noChangeAspect="1"/>
          </p:cNvPicPr>
          <p:nvPr/>
        </p:nvPicPr>
        <p:blipFill>
          <a:blip r:embed="rId7"/>
          <a:stretch>
            <a:fillRect/>
          </a:stretch>
        </p:blipFill>
        <p:spPr>
          <a:xfrm>
            <a:off x="2277366" y="3249821"/>
            <a:ext cx="1215570" cy="2955503"/>
          </a:xfrm>
          <a:prstGeom prst="rect">
            <a:avLst/>
          </a:prstGeom>
        </p:spPr>
      </p:pic>
      <p:pic>
        <p:nvPicPr>
          <p:cNvPr id="18" name="Picture 17">
            <a:extLst>
              <a:ext uri="{FF2B5EF4-FFF2-40B4-BE49-F238E27FC236}">
                <a16:creationId xmlns:a16="http://schemas.microsoft.com/office/drawing/2014/main" id="{68AA7076-72FD-5303-05CE-B14E1A44FBFB}"/>
              </a:ext>
            </a:extLst>
          </p:cNvPr>
          <p:cNvPicPr>
            <a:picLocks noChangeAspect="1"/>
          </p:cNvPicPr>
          <p:nvPr/>
        </p:nvPicPr>
        <p:blipFill>
          <a:blip r:embed="rId8"/>
          <a:stretch>
            <a:fillRect/>
          </a:stretch>
        </p:blipFill>
        <p:spPr>
          <a:xfrm>
            <a:off x="6278534" y="3292891"/>
            <a:ext cx="1781131" cy="3351764"/>
          </a:xfrm>
          <a:prstGeom prst="rect">
            <a:avLst/>
          </a:prstGeom>
        </p:spPr>
      </p:pic>
      <p:pic>
        <p:nvPicPr>
          <p:cNvPr id="20" name="Picture 19">
            <a:extLst>
              <a:ext uri="{FF2B5EF4-FFF2-40B4-BE49-F238E27FC236}">
                <a16:creationId xmlns:a16="http://schemas.microsoft.com/office/drawing/2014/main" id="{EE3DE003-86CB-B163-B8DD-B8749C6373D5}"/>
              </a:ext>
            </a:extLst>
          </p:cNvPr>
          <p:cNvPicPr>
            <a:picLocks noChangeAspect="1"/>
          </p:cNvPicPr>
          <p:nvPr/>
        </p:nvPicPr>
        <p:blipFill>
          <a:blip r:embed="rId9"/>
          <a:stretch>
            <a:fillRect/>
          </a:stretch>
        </p:blipFill>
        <p:spPr>
          <a:xfrm>
            <a:off x="8393873" y="1517241"/>
            <a:ext cx="1746419" cy="3898832"/>
          </a:xfrm>
          <a:prstGeom prst="rect">
            <a:avLst/>
          </a:prstGeom>
        </p:spPr>
      </p:pic>
    </p:spTree>
    <p:extLst>
      <p:ext uri="{BB962C8B-B14F-4D97-AF65-F5344CB8AC3E}">
        <p14:creationId xmlns:p14="http://schemas.microsoft.com/office/powerpoint/2010/main" val="3082321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E62BF-1923-F256-4299-E03F74D81D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B4AEF05-4DB1-9874-A212-91A3953F95F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82BBBFA4-5E22-A47E-1A71-60BD1C68FE71}"/>
              </a:ext>
            </a:extLst>
          </p:cNvPr>
          <p:cNvSpPr>
            <a:spLocks noGrp="1"/>
          </p:cNvSpPr>
          <p:nvPr>
            <p:ph type="title"/>
          </p:nvPr>
        </p:nvSpPr>
        <p:spPr>
          <a:xfrm>
            <a:off x="838200" y="365125"/>
            <a:ext cx="10515600" cy="1325563"/>
          </a:xfrm>
        </p:spPr>
        <p:txBody>
          <a:bodyPr/>
          <a:lstStyle/>
          <a:p>
            <a:r>
              <a:rPr lang="en-GB" dirty="0">
                <a:solidFill>
                  <a:srgbClr val="E51837"/>
                </a:solidFill>
              </a:rPr>
              <a:t>Outliers</a:t>
            </a:r>
          </a:p>
        </p:txBody>
      </p:sp>
      <p:sp>
        <p:nvSpPr>
          <p:cNvPr id="9" name="Content Placeholder 5">
            <a:extLst>
              <a:ext uri="{FF2B5EF4-FFF2-40B4-BE49-F238E27FC236}">
                <a16:creationId xmlns:a16="http://schemas.microsoft.com/office/drawing/2014/main" id="{893864CC-FB27-CA16-4897-9C5F36C6F9F5}"/>
              </a:ext>
            </a:extLst>
          </p:cNvPr>
          <p:cNvSpPr>
            <a:spLocks noGrp="1"/>
          </p:cNvSpPr>
          <p:nvPr>
            <p:ph idx="1"/>
          </p:nvPr>
        </p:nvSpPr>
        <p:spPr>
          <a:xfrm>
            <a:off x="838200" y="2333971"/>
            <a:ext cx="6437124" cy="4102047"/>
          </a:xfrm>
        </p:spPr>
        <p:txBody>
          <a:bodyPr>
            <a:normAutofit/>
          </a:bodyPr>
          <a:lstStyle/>
          <a:p>
            <a:pPr marL="0" indent="0">
              <a:buNone/>
            </a:pPr>
            <a:endParaRPr lang="en-US" dirty="0"/>
          </a:p>
          <a:p>
            <a:r>
              <a:rPr lang="en-US" dirty="0"/>
              <a:t>Would you delete it?</a:t>
            </a:r>
          </a:p>
          <a:p>
            <a:endParaRPr lang="en-US" dirty="0"/>
          </a:p>
          <a:p>
            <a:r>
              <a:rPr lang="en-US" dirty="0"/>
              <a:t>Impute it?</a:t>
            </a:r>
          </a:p>
          <a:p>
            <a:endParaRPr lang="en-US" dirty="0"/>
          </a:p>
        </p:txBody>
      </p:sp>
      <p:sp>
        <p:nvSpPr>
          <p:cNvPr id="2" name="Content Placeholder 5">
            <a:extLst>
              <a:ext uri="{FF2B5EF4-FFF2-40B4-BE49-F238E27FC236}">
                <a16:creationId xmlns:a16="http://schemas.microsoft.com/office/drawing/2014/main" id="{D675A431-B43F-931C-2812-D33A16B738C6}"/>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6BF18E8E-FDA1-68BF-90A7-BB8FA5479DF1}"/>
              </a:ext>
            </a:extLst>
          </p:cNvPr>
          <p:cNvSpPr>
            <a:spLocks noGrp="1"/>
          </p:cNvSpPr>
          <p:nvPr>
            <p:ph type="sldNum" sz="quarter" idx="12"/>
          </p:nvPr>
        </p:nvSpPr>
        <p:spPr/>
        <p:txBody>
          <a:bodyPr/>
          <a:lstStyle/>
          <a:p>
            <a:fld id="{6F3806FF-9E51-4331-BB90-F49EFA1FA4FC}" type="slidenum">
              <a:rPr lang="fr-FR" smtClean="0"/>
              <a:t>56</a:t>
            </a:fld>
            <a:endParaRPr lang="fr-FR"/>
          </a:p>
        </p:txBody>
      </p:sp>
      <p:sp>
        <p:nvSpPr>
          <p:cNvPr id="8" name="Content Placeholder 5">
            <a:extLst>
              <a:ext uri="{FF2B5EF4-FFF2-40B4-BE49-F238E27FC236}">
                <a16:creationId xmlns:a16="http://schemas.microsoft.com/office/drawing/2014/main" id="{C3D09C98-F97A-170A-7D51-F9D40595AB60}"/>
              </a:ext>
            </a:extLst>
          </p:cNvPr>
          <p:cNvSpPr txBox="1">
            <a:spLocks/>
          </p:cNvSpPr>
          <p:nvPr/>
        </p:nvSpPr>
        <p:spPr>
          <a:xfrm>
            <a:off x="864903" y="1787778"/>
            <a:ext cx="10956035" cy="8560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outlier is any data point that is substantially different from others, in the context of the dataset</a:t>
            </a:r>
          </a:p>
          <a:p>
            <a:endParaRPr lang="en-US" dirty="0"/>
          </a:p>
        </p:txBody>
      </p:sp>
    </p:spTree>
    <p:extLst>
      <p:ext uri="{BB962C8B-B14F-4D97-AF65-F5344CB8AC3E}">
        <p14:creationId xmlns:p14="http://schemas.microsoft.com/office/powerpoint/2010/main" val="12694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Outliers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2333971"/>
            <a:ext cx="6437124" cy="4102047"/>
          </a:xfrm>
        </p:spPr>
        <p:txBody>
          <a:bodyPr>
            <a:normAutofit/>
          </a:bodyPr>
          <a:lstStyle/>
          <a:p>
            <a:pPr marL="0" indent="0">
              <a:buNone/>
            </a:pPr>
            <a:endParaRPr lang="en-US" dirty="0"/>
          </a:p>
          <a:p>
            <a:r>
              <a:rPr lang="en-US" dirty="0"/>
              <a:t>The usual method of dealing with outliers is </a:t>
            </a:r>
            <a:r>
              <a:rPr lang="en-US" dirty="0">
                <a:solidFill>
                  <a:srgbClr val="E51837"/>
                </a:solidFill>
              </a:rPr>
              <a:t>deletion</a:t>
            </a:r>
          </a:p>
          <a:p>
            <a:pPr lvl="1"/>
            <a:r>
              <a:rPr lang="en-US" dirty="0"/>
              <a:t>You would not impute it or modify it, because an outlier is valid, it exists in real life</a:t>
            </a:r>
          </a:p>
          <a:p>
            <a:pPr lvl="1"/>
            <a:r>
              <a:rPr lang="en-US" dirty="0"/>
              <a:t>Remember that deletion technically means: this data point does not exist in real life</a:t>
            </a:r>
          </a:p>
          <a:p>
            <a:r>
              <a:rPr lang="en-US" dirty="0"/>
              <a:t>Food for thought: minorities are, in a way, outliers</a:t>
            </a:r>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57</a:t>
            </a:fld>
            <a:endParaRPr lang="fr-FR"/>
          </a:p>
        </p:txBody>
      </p:sp>
      <p:pic>
        <p:nvPicPr>
          <p:cNvPr id="7" name="Picture 6" descr="A map of the world with red and blue text&#10;&#10;Description automatically generated">
            <a:extLst>
              <a:ext uri="{FF2B5EF4-FFF2-40B4-BE49-F238E27FC236}">
                <a16:creationId xmlns:a16="http://schemas.microsoft.com/office/drawing/2014/main" id="{3FAA262B-FF75-5FDB-12B9-B8D016AC162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720" b="4163"/>
          <a:stretch/>
        </p:blipFill>
        <p:spPr>
          <a:xfrm>
            <a:off x="7427724" y="3292630"/>
            <a:ext cx="4507096" cy="3143388"/>
          </a:xfrm>
          <a:prstGeom prst="rect">
            <a:avLst/>
          </a:prstGeom>
        </p:spPr>
      </p:pic>
      <p:sp>
        <p:nvSpPr>
          <p:cNvPr id="8" name="Content Placeholder 5">
            <a:extLst>
              <a:ext uri="{FF2B5EF4-FFF2-40B4-BE49-F238E27FC236}">
                <a16:creationId xmlns:a16="http://schemas.microsoft.com/office/drawing/2014/main" id="{F6BBEFB2-4F97-D399-CD41-7AD577CA1732}"/>
              </a:ext>
            </a:extLst>
          </p:cNvPr>
          <p:cNvSpPr txBox="1">
            <a:spLocks/>
          </p:cNvSpPr>
          <p:nvPr/>
        </p:nvSpPr>
        <p:spPr>
          <a:xfrm>
            <a:off x="864903" y="1787778"/>
            <a:ext cx="10956035" cy="8560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outlier is any data point that is substantially different from others, in the context of the dataset</a:t>
            </a:r>
          </a:p>
          <a:p>
            <a:endParaRPr lang="en-US" dirty="0"/>
          </a:p>
        </p:txBody>
      </p:sp>
    </p:spTree>
    <p:extLst>
      <p:ext uri="{BB962C8B-B14F-4D97-AF65-F5344CB8AC3E}">
        <p14:creationId xmlns:p14="http://schemas.microsoft.com/office/powerpoint/2010/main" val="311571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(1)</a:t>
            </a:r>
            <a:endParaRPr lang="en-GB" dirty="0">
              <a:solidFill>
                <a:srgbClr val="1891C3"/>
              </a:solidFill>
            </a:endParaRPr>
          </a:p>
        </p:txBody>
      </p:sp>
      <mc:AlternateContent xmlns:mc="http://schemas.openxmlformats.org/markup-compatibility/2006" xmlns:a14="http://schemas.microsoft.com/office/drawing/2010/main">
        <mc:Choice Requires="a14">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pPr marL="0" indent="0">
                  <a:buNone/>
                </a:pPr>
                <a:r>
                  <a:rPr lang="en-US" dirty="0"/>
                  <a:t>How do you determine if an outlier is actually an outlier?</a:t>
                </a:r>
              </a:p>
              <a:p>
                <a:r>
                  <a:rPr lang="en-US" dirty="0"/>
                  <a:t>Graphically (not the best):</a:t>
                </a:r>
              </a:p>
              <a:p>
                <a:endParaRPr lang="en-US" dirty="0"/>
              </a:p>
              <a:p>
                <a:endParaRPr lang="en-US" dirty="0"/>
              </a:p>
              <a:p>
                <a:endParaRPr lang="en-US" dirty="0"/>
              </a:p>
              <a:p>
                <a:endParaRPr lang="en-US" dirty="0"/>
              </a:p>
              <a:p>
                <a:endParaRPr lang="en-US" dirty="0"/>
              </a:p>
              <a:p>
                <a:r>
                  <a:rPr lang="en-US" dirty="0"/>
                  <a:t>From the (univariate) distribution of the variable: </a:t>
                </a:r>
              </a:p>
              <a:p>
                <a:pPr lvl="1"/>
                <a:r>
                  <a:rPr lang="en-GB" b="0" dirty="0"/>
                  <a:t>High threshold: </a:t>
                </a:r>
                <a14:m>
                  <m:oMath xmlns:m="http://schemas.openxmlformats.org/officeDocument/2006/math">
                    <m:r>
                      <a:rPr lang="en-GB" b="0" i="1" smtClean="0">
                        <a:latin typeface="Cambria Math" panose="02040503050406030204" pitchFamily="18" charset="0"/>
                      </a:rPr>
                      <m:t>𝑄</m:t>
                    </m:r>
                    <m:r>
                      <a:rPr lang="fr-FR" b="0" i="1" smtClean="0">
                        <a:latin typeface="Cambria Math" panose="02040503050406030204" pitchFamily="18" charset="0"/>
                      </a:rPr>
                      <m:t>𝑢𝑎𝑟𝑡𝑖𝑙𝑒</m:t>
                    </m:r>
                    <m:r>
                      <a:rPr lang="fr-FR" b="0" i="1" smtClean="0">
                        <a:latin typeface="Cambria Math" panose="02040503050406030204" pitchFamily="18" charset="0"/>
                      </a:rPr>
                      <m:t> 3+1.5∗</m:t>
                    </m:r>
                    <m:d>
                      <m:dPr>
                        <m:ctrlPr>
                          <a:rPr lang="en-GB" b="0" i="1" smtClean="0">
                            <a:latin typeface="Cambria Math" panose="02040503050406030204" pitchFamily="18" charset="0"/>
                          </a:rPr>
                        </m:ctrlPr>
                      </m:dPr>
                      <m:e>
                        <m:r>
                          <a:rPr lang="fr-FR" b="0" i="1" smtClean="0">
                            <a:latin typeface="Cambria Math" panose="02040503050406030204" pitchFamily="18" charset="0"/>
                          </a:rPr>
                          <m:t>𝑞𝑢𝑎𝑟𝑡𝑖𝑙𝑒</m:t>
                        </m:r>
                        <m:r>
                          <a:rPr lang="fr-FR" b="0" i="1" smtClean="0">
                            <a:latin typeface="Cambria Math" panose="02040503050406030204" pitchFamily="18" charset="0"/>
                          </a:rPr>
                          <m:t> 3−</m:t>
                        </m:r>
                        <m:r>
                          <a:rPr lang="fr-FR" b="0" i="1" smtClean="0">
                            <a:latin typeface="Cambria Math" panose="02040503050406030204" pitchFamily="18" charset="0"/>
                          </a:rPr>
                          <m:t>𝑞𝑢𝑎𝑟𝑡𝑖𝑙𝑒</m:t>
                        </m:r>
                        <m:r>
                          <a:rPr lang="fr-FR" b="0" i="1" smtClean="0">
                            <a:latin typeface="Cambria Math" panose="02040503050406030204" pitchFamily="18" charset="0"/>
                          </a:rPr>
                          <m:t> 1</m:t>
                        </m:r>
                      </m:e>
                    </m:d>
                  </m:oMath>
                </a14:m>
                <a:endParaRPr lang="en-GB" b="0" dirty="0"/>
              </a:p>
              <a:p>
                <a:pPr lvl="1"/>
                <a:r>
                  <a:rPr lang="en-GB" b="0" dirty="0"/>
                  <a:t>Low threshold: </a:t>
                </a:r>
                <a14:m>
                  <m:oMath xmlns:m="http://schemas.openxmlformats.org/officeDocument/2006/math">
                    <m:r>
                      <a:rPr lang="fr-FR" b="0" i="1" smtClean="0">
                        <a:latin typeface="Cambria Math" panose="02040503050406030204" pitchFamily="18" charset="0"/>
                      </a:rPr>
                      <m:t>𝑄𝑢𝑎𝑟𝑡𝑖𝑙𝑒</m:t>
                    </m:r>
                    <m:r>
                      <a:rPr lang="fr-FR" b="0" i="1" smtClean="0">
                        <a:latin typeface="Cambria Math" panose="02040503050406030204" pitchFamily="18" charset="0"/>
                      </a:rPr>
                      <m:t> 1−1.5∗</m:t>
                    </m:r>
                    <m:d>
                      <m:dPr>
                        <m:ctrlPr>
                          <a:rPr lang="en-GB" b="0" i="1" smtClean="0">
                            <a:latin typeface="Cambria Math" panose="02040503050406030204" pitchFamily="18" charset="0"/>
                          </a:rPr>
                        </m:ctrlPr>
                      </m:dPr>
                      <m:e>
                        <m:r>
                          <a:rPr lang="fr-FR" b="0" i="1" smtClean="0">
                            <a:latin typeface="Cambria Math" panose="02040503050406030204" pitchFamily="18" charset="0"/>
                          </a:rPr>
                          <m:t>𝑞𝑢𝑎𝑟𝑡𝑖𝑙𝑒</m:t>
                        </m:r>
                        <m:r>
                          <a:rPr lang="fr-FR" b="0" i="1" smtClean="0">
                            <a:latin typeface="Cambria Math" panose="02040503050406030204" pitchFamily="18" charset="0"/>
                          </a:rPr>
                          <m:t> 3−</m:t>
                        </m:r>
                        <m:r>
                          <a:rPr lang="fr-FR" b="0" i="1" smtClean="0">
                            <a:latin typeface="Cambria Math" panose="02040503050406030204" pitchFamily="18" charset="0"/>
                          </a:rPr>
                          <m:t>𝑞𝑢𝑎𝑟𝑡𝑖𝑙𝑒</m:t>
                        </m:r>
                        <m:r>
                          <a:rPr lang="en-GB" b="0" i="1" smtClean="0">
                            <a:latin typeface="Cambria Math" panose="02040503050406030204" pitchFamily="18" charset="0"/>
                          </a:rPr>
                          <m:t>1</m:t>
                        </m:r>
                      </m:e>
                    </m:d>
                  </m:oMath>
                </a14:m>
                <a:endParaRPr lang="en-US" dirty="0"/>
              </a:p>
              <a:p>
                <a:endParaRPr lang="en-US" dirty="0"/>
              </a:p>
              <a:p>
                <a:endParaRPr lang="en-US" dirty="0"/>
              </a:p>
            </p:txBody>
          </p:sp>
        </mc:Choice>
        <mc:Fallback xmlns="">
          <p:sp>
            <p:nvSpPr>
              <p:cNvPr id="9" name="Content Placeholder 5">
                <a:extLst>
                  <a:ext uri="{FF2B5EF4-FFF2-40B4-BE49-F238E27FC236}">
                    <a16:creationId xmlns:a16="http://schemas.microsoft.com/office/drawing/2014/main" id="{2366E120-D8D6-67F0-736E-CC34DC929998}"/>
                  </a:ext>
                </a:extLst>
              </p:cNvPr>
              <p:cNvSpPr>
                <a:spLocks noGrp="1" noRot="1" noChangeAspect="1" noMove="1" noResize="1" noEditPoints="1" noAdjustHandles="1" noChangeArrowheads="1" noChangeShapeType="1" noTextEdit="1"/>
              </p:cNvSpPr>
              <p:nvPr>
                <p:ph idx="1"/>
              </p:nvPr>
            </p:nvSpPr>
            <p:spPr>
              <a:xfrm>
                <a:off x="838200" y="1781784"/>
                <a:ext cx="10397648" cy="4964073"/>
              </a:xfrm>
              <a:blipFill>
                <a:blip r:embed="rId4"/>
                <a:stretch>
                  <a:fillRect l="-1232" t="-2086" b="-245"/>
                </a:stretch>
              </a:blipFill>
            </p:spPr>
            <p:txBody>
              <a:bodyPr/>
              <a:lstStyle/>
              <a:p>
                <a:r>
                  <a:rPr lang="en-GB">
                    <a:noFill/>
                  </a:rPr>
                  <a:t> </a:t>
                </a:r>
              </a:p>
            </p:txBody>
          </p:sp>
        </mc:Fallback>
      </mc:AlternateContent>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8" name="Image 7" descr="Une image contenant texte, capture d’écran, diagramme, ligne&#10;&#10;Description générée automatiquement">
            <a:extLst>
              <a:ext uri="{FF2B5EF4-FFF2-40B4-BE49-F238E27FC236}">
                <a16:creationId xmlns:a16="http://schemas.microsoft.com/office/drawing/2014/main" id="{3484BE74-5383-ECB0-FAFC-124039C05D9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59356"/>
          <a:stretch/>
        </p:blipFill>
        <p:spPr>
          <a:xfrm>
            <a:off x="990600" y="3105508"/>
            <a:ext cx="3989542" cy="1807663"/>
          </a:xfrm>
          <a:prstGeom prst="rect">
            <a:avLst/>
          </a:prstGeom>
        </p:spPr>
      </p:pic>
      <p:sp>
        <p:nvSpPr>
          <p:cNvPr id="13" name="ZoneTexte 12">
            <a:extLst>
              <a:ext uri="{FF2B5EF4-FFF2-40B4-BE49-F238E27FC236}">
                <a16:creationId xmlns:a16="http://schemas.microsoft.com/office/drawing/2014/main" id="{A1C628C9-96AA-B6B3-ECB8-5A5BBA76EE78}"/>
              </a:ext>
            </a:extLst>
          </p:cNvPr>
          <p:cNvSpPr txBox="1"/>
          <p:nvPr/>
        </p:nvSpPr>
        <p:spPr>
          <a:xfrm>
            <a:off x="5132542" y="3504102"/>
            <a:ext cx="6094562" cy="338554"/>
          </a:xfrm>
          <a:prstGeom prst="rect">
            <a:avLst/>
          </a:prstGeom>
          <a:noFill/>
        </p:spPr>
        <p:txBody>
          <a:bodyPr wrap="square">
            <a:spAutoFit/>
          </a:bodyPr>
          <a:lstStyle/>
          <a:p>
            <a:r>
              <a:rPr lang="fr-FR" sz="1600" i="1" dirty="0">
                <a:latin typeface="Source Sans Pro" panose="020B0503030403020204" pitchFamily="34" charset="0"/>
                <a:ea typeface="Source Sans Pro" panose="020B0503030403020204" pitchFamily="34" charset="0"/>
              </a:rPr>
              <a:t>W</a:t>
            </a:r>
            <a:r>
              <a:rPr lang="en-GB" sz="1600" i="1" dirty="0">
                <a:latin typeface="Source Sans Pro" panose="020B0503030403020204" pitchFamily="34" charset="0"/>
                <a:ea typeface="Source Sans Pro" panose="020B0503030403020204" pitchFamily="34" charset="0"/>
              </a:rPr>
              <a:t>hat would be the threshold?</a:t>
            </a:r>
          </a:p>
        </p:txBody>
      </p:sp>
      <p:sp>
        <p:nvSpPr>
          <p:cNvPr id="14" name="ZoneTexte 13">
            <a:extLst>
              <a:ext uri="{FF2B5EF4-FFF2-40B4-BE49-F238E27FC236}">
                <a16:creationId xmlns:a16="http://schemas.microsoft.com/office/drawing/2014/main" id="{4E4BA9F9-CC8E-9AE6-7E47-3797B9509A34}"/>
              </a:ext>
            </a:extLst>
          </p:cNvPr>
          <p:cNvSpPr txBox="1"/>
          <p:nvPr/>
        </p:nvSpPr>
        <p:spPr>
          <a:xfrm>
            <a:off x="990600" y="3657989"/>
            <a:ext cx="290365" cy="276999"/>
          </a:xfrm>
          <a:prstGeom prst="rect">
            <a:avLst/>
          </a:prstGeom>
          <a:noFill/>
        </p:spPr>
        <p:txBody>
          <a:bodyPr wrap="square">
            <a:spAutoFit/>
          </a:bodyPr>
          <a:lstStyle/>
          <a:p>
            <a:r>
              <a:rPr lang="en-GB" sz="1200" dirty="0">
                <a:latin typeface="Arial" panose="020B0604020202020204" pitchFamily="34" charset="0"/>
                <a:ea typeface="Source Sans Pro" panose="020B0503030403020204" pitchFamily="34" charset="0"/>
                <a:cs typeface="Arial" panose="020B0604020202020204" pitchFamily="34" charset="0"/>
              </a:rPr>
              <a:t>N</a:t>
            </a:r>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58</a:t>
            </a:fld>
            <a:endParaRPr lang="fr-FR"/>
          </a:p>
        </p:txBody>
      </p:sp>
    </p:spTree>
    <p:extLst>
      <p:ext uri="{BB962C8B-B14F-4D97-AF65-F5344CB8AC3E}">
        <p14:creationId xmlns:p14="http://schemas.microsoft.com/office/powerpoint/2010/main" val="2544561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(2)</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7854357" cy="5076216"/>
          </a:xfrm>
        </p:spPr>
        <p:txBody>
          <a:bodyPr>
            <a:normAutofit lnSpcReduction="10000"/>
          </a:bodyPr>
          <a:lstStyle/>
          <a:p>
            <a:r>
              <a:rPr lang="en-US" dirty="0"/>
              <a:t>Automated detection methods:</a:t>
            </a:r>
          </a:p>
          <a:p>
            <a:pPr lvl="1"/>
            <a:r>
              <a:rPr lang="en-US" dirty="0"/>
              <a:t>Local outlier factor: calculates density around each point and assigns a score (higher values -&gt; more likely to be an outlier)</a:t>
            </a:r>
          </a:p>
          <a:p>
            <a:pPr lvl="1"/>
            <a:r>
              <a:rPr lang="en-US" dirty="0"/>
              <a:t>Isolation forest: recursive random partitioning of the data, observations that are alone after few partitions are more likely to be outliers</a:t>
            </a:r>
          </a:p>
          <a:p>
            <a:pPr marL="0" indent="0">
              <a:buNone/>
            </a:pPr>
            <a:endParaRPr lang="en-US" dirty="0"/>
          </a:p>
          <a:p>
            <a:pPr marL="0" indent="0">
              <a:buNone/>
            </a:pPr>
            <a:r>
              <a:rPr lang="en-US" dirty="0"/>
              <a:t>Detection can be done over </a:t>
            </a:r>
            <a:r>
              <a:rPr lang="en-US" dirty="0">
                <a:solidFill>
                  <a:srgbClr val="E51837"/>
                </a:solidFill>
              </a:rPr>
              <a:t>multiple variables</a:t>
            </a:r>
            <a:r>
              <a:rPr lang="en-US" dirty="0"/>
              <a:t>. But it is more of a </a:t>
            </a:r>
            <a:r>
              <a:rPr lang="en-US" dirty="0">
                <a:solidFill>
                  <a:srgbClr val="E51837"/>
                </a:solidFill>
              </a:rPr>
              <a:t>black box</a:t>
            </a:r>
            <a:r>
              <a:rPr lang="en-US" dirty="0"/>
              <a:t>. Also, you still need to define a </a:t>
            </a:r>
            <a:r>
              <a:rPr lang="en-US" dirty="0">
                <a:solidFill>
                  <a:srgbClr val="E51837"/>
                </a:solidFill>
              </a:rPr>
              <a:t>threshold</a:t>
            </a:r>
            <a:r>
              <a:rPr lang="en-US" dirty="0"/>
              <a:t>.</a:t>
            </a:r>
          </a:p>
          <a:p>
            <a:pPr marL="0" indent="0">
              <a:buNone/>
            </a:pPr>
            <a:endParaRPr lang="en-US" dirty="0"/>
          </a:p>
          <a:p>
            <a:pPr marL="0" indent="0">
              <a:buNone/>
            </a:pPr>
            <a:r>
              <a:rPr lang="en-US" dirty="0"/>
              <a:t>There are others (search on scikit-learn, or online)</a:t>
            </a:r>
          </a:p>
          <a:p>
            <a:pPr marL="0" indent="0">
              <a:buNone/>
            </a:pPr>
            <a:endParaRPr lang="en-US" dirty="0"/>
          </a:p>
          <a:p>
            <a:endParaRPr lang="en-US" dirty="0"/>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descr="Une image contenant texte, dessin, diagramme&#10;&#10;Description générée automatiquement">
            <a:extLst>
              <a:ext uri="{FF2B5EF4-FFF2-40B4-BE49-F238E27FC236}">
                <a16:creationId xmlns:a16="http://schemas.microsoft.com/office/drawing/2014/main" id="{C17466C4-3EC1-6370-A8FB-F4FD71F613C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9863" t="1295"/>
          <a:stretch/>
        </p:blipFill>
        <p:spPr>
          <a:xfrm>
            <a:off x="8810509" y="665382"/>
            <a:ext cx="2695691" cy="5918979"/>
          </a:xfrm>
          <a:prstGeom prst="rect">
            <a:avLst/>
          </a:prstGeom>
        </p:spPr>
      </p:pic>
      <p:sp>
        <p:nvSpPr>
          <p:cNvPr id="3" name="Espace réservé du numéro de diapositive 2">
            <a:extLst>
              <a:ext uri="{FF2B5EF4-FFF2-40B4-BE49-F238E27FC236}">
                <a16:creationId xmlns:a16="http://schemas.microsoft.com/office/drawing/2014/main" id="{12428013-C763-E0C3-E975-9E257132E87F}"/>
              </a:ext>
            </a:extLst>
          </p:cNvPr>
          <p:cNvSpPr>
            <a:spLocks noGrp="1"/>
          </p:cNvSpPr>
          <p:nvPr>
            <p:ph type="sldNum" sz="quarter" idx="12"/>
          </p:nvPr>
        </p:nvSpPr>
        <p:spPr/>
        <p:txBody>
          <a:bodyPr/>
          <a:lstStyle/>
          <a:p>
            <a:fld id="{6F3806FF-9E51-4331-BB90-F49EFA1FA4FC}" type="slidenum">
              <a:rPr lang="fr-FR" smtClean="0"/>
              <a:t>59</a:t>
            </a:fld>
            <a:endParaRPr lang="fr-FR"/>
          </a:p>
        </p:txBody>
      </p:sp>
    </p:spTree>
    <p:extLst>
      <p:ext uri="{BB962C8B-B14F-4D97-AF65-F5344CB8AC3E}">
        <p14:creationId xmlns:p14="http://schemas.microsoft.com/office/powerpoint/2010/main" val="7804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DD1DB-A7F7-A5D0-B465-36C4612819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1ADD6BA7-CF82-DA43-9FBC-31F46CC736B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1B833171-97B7-46BD-1B05-04396A9C713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FAFDC7FE-BA38-D8EC-3F9D-17799911A2DA}"/>
              </a:ext>
            </a:extLst>
          </p:cNvPr>
          <p:cNvSpPr>
            <a:spLocks noGrp="1"/>
          </p:cNvSpPr>
          <p:nvPr>
            <p:ph idx="1"/>
          </p:nvPr>
        </p:nvSpPr>
        <p:spPr>
          <a:xfrm>
            <a:off x="838199" y="1781784"/>
            <a:ext cx="10228730" cy="5076216"/>
          </a:xfrm>
        </p:spPr>
        <p:txBody>
          <a:bodyPr>
            <a:normAutofit/>
          </a:bodyPr>
          <a:lstStyle/>
          <a:p>
            <a:r>
              <a:rPr lang="en-US" dirty="0"/>
              <a:t>You not collecting the data is problematic, but </a:t>
            </a:r>
            <a:r>
              <a:rPr lang="en-US" dirty="0">
                <a:solidFill>
                  <a:srgbClr val="E51837"/>
                </a:solidFill>
              </a:rPr>
              <a:t>unavoidable</a:t>
            </a:r>
          </a:p>
          <a:p>
            <a:r>
              <a:rPr lang="en-US" dirty="0"/>
              <a:t>You might miss:</a:t>
            </a:r>
          </a:p>
          <a:p>
            <a:pPr lvl="1"/>
            <a:r>
              <a:rPr lang="en-US" dirty="0">
                <a:solidFill>
                  <a:srgbClr val="E51837"/>
                </a:solidFill>
              </a:rPr>
              <a:t>Context</a:t>
            </a:r>
          </a:p>
          <a:p>
            <a:pPr lvl="2"/>
            <a:r>
              <a:rPr lang="en-US" dirty="0"/>
              <a:t>Did an external factor affect the data collection?</a:t>
            </a:r>
          </a:p>
          <a:p>
            <a:pPr lvl="2"/>
            <a:r>
              <a:rPr lang="en-US" dirty="0"/>
              <a:t>Were some people overlooked?</a:t>
            </a:r>
          </a:p>
          <a:p>
            <a:pPr lvl="1"/>
            <a:r>
              <a:rPr lang="en-US" dirty="0">
                <a:solidFill>
                  <a:srgbClr val="E51837"/>
                </a:solidFill>
              </a:rPr>
              <a:t>Reaction/interpretation </a:t>
            </a:r>
            <a:r>
              <a:rPr lang="en-US" dirty="0"/>
              <a:t>(for people)</a:t>
            </a:r>
          </a:p>
          <a:p>
            <a:pPr lvl="2"/>
            <a:r>
              <a:rPr lang="en-US" dirty="0"/>
              <a:t>Did people understand what is asked?</a:t>
            </a:r>
          </a:p>
          <a:p>
            <a:pPr lvl="2"/>
            <a:r>
              <a:rPr lang="en-US" dirty="0"/>
              <a:t>Are they likely to lie, or not reveal their true response/opinion/</a:t>
            </a:r>
            <a:r>
              <a:rPr lang="en-US" dirty="0" err="1"/>
              <a:t>behaviour</a:t>
            </a:r>
            <a:r>
              <a:rPr lang="en-US" dirty="0"/>
              <a:t>…</a:t>
            </a:r>
          </a:p>
          <a:p>
            <a:pPr lvl="1"/>
            <a:r>
              <a:rPr lang="en-US" dirty="0">
                <a:solidFill>
                  <a:srgbClr val="E51837"/>
                </a:solidFill>
              </a:rPr>
              <a:t>Data treatment</a:t>
            </a:r>
          </a:p>
          <a:p>
            <a:pPr lvl="2"/>
            <a:r>
              <a:rPr lang="en-US" dirty="0"/>
              <a:t>Is the data already modified? How many layers has it gone through before you receive it?</a:t>
            </a:r>
          </a:p>
          <a:p>
            <a:endParaRPr lang="en-US" dirty="0"/>
          </a:p>
        </p:txBody>
      </p:sp>
      <p:sp>
        <p:nvSpPr>
          <p:cNvPr id="2" name="Content Placeholder 5">
            <a:extLst>
              <a:ext uri="{FF2B5EF4-FFF2-40B4-BE49-F238E27FC236}">
                <a16:creationId xmlns:a16="http://schemas.microsoft.com/office/drawing/2014/main" id="{BD574355-A9F8-A909-226D-D3563F97C4F3}"/>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CE170F51-AC48-4577-ABE2-EA24205C2194}"/>
              </a:ext>
            </a:extLst>
          </p:cNvPr>
          <p:cNvSpPr>
            <a:spLocks noGrp="1"/>
          </p:cNvSpPr>
          <p:nvPr>
            <p:ph type="sldNum" sz="quarter" idx="12"/>
          </p:nvPr>
        </p:nvSpPr>
        <p:spPr/>
        <p:txBody>
          <a:bodyPr/>
          <a:lstStyle/>
          <a:p>
            <a:fld id="{6F3806FF-9E51-4331-BB90-F49EFA1FA4FC}" type="slidenum">
              <a:rPr lang="fr-FR" smtClean="0"/>
              <a:t>6</a:t>
            </a:fld>
            <a:endParaRPr lang="fr-FR"/>
          </a:p>
        </p:txBody>
      </p:sp>
    </p:spTree>
    <p:extLst>
      <p:ext uri="{BB962C8B-B14F-4D97-AF65-F5344CB8AC3E}">
        <p14:creationId xmlns:p14="http://schemas.microsoft.com/office/powerpoint/2010/main" val="3190731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(3)</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203611" cy="5076216"/>
          </a:xfrm>
        </p:spPr>
        <p:txBody>
          <a:bodyPr>
            <a:normAutofit/>
          </a:bodyPr>
          <a:lstStyle/>
          <a:p>
            <a:r>
              <a:rPr lang="en-US" dirty="0"/>
              <a:t>Nothing stops you from </a:t>
            </a:r>
            <a:r>
              <a:rPr lang="en-US" dirty="0">
                <a:solidFill>
                  <a:srgbClr val="E51837"/>
                </a:solidFill>
              </a:rPr>
              <a:t>combining methods, </a:t>
            </a:r>
            <a:r>
              <a:rPr lang="en-US" dirty="0"/>
              <a:t>though with most techniques, you need to define a </a:t>
            </a:r>
            <a:r>
              <a:rPr lang="en-US" dirty="0">
                <a:solidFill>
                  <a:srgbClr val="E51837"/>
                </a:solidFill>
              </a:rPr>
              <a:t>threshold</a:t>
            </a:r>
          </a:p>
          <a:p>
            <a:r>
              <a:rPr lang="en-US" dirty="0"/>
              <a:t>Outliers are usually deleted…</a:t>
            </a:r>
          </a:p>
          <a:p>
            <a:pPr lvl="1"/>
            <a:r>
              <a:rPr lang="en-US" dirty="0"/>
              <a:t>But </a:t>
            </a:r>
            <a:r>
              <a:rPr lang="en-US" dirty="0">
                <a:solidFill>
                  <a:srgbClr val="E51837"/>
                </a:solidFill>
              </a:rPr>
              <a:t>don’t erase data blindly</a:t>
            </a:r>
            <a:r>
              <a:rPr lang="en-US" dirty="0"/>
              <a:t>, consider first whether it is really an outlier, and then whether it is information you actually want to discard</a:t>
            </a:r>
          </a:p>
          <a:p>
            <a:pPr lvl="1"/>
            <a:r>
              <a:rPr lang="en-US" dirty="0"/>
              <a:t>Not all modelling strategies are sensitive to outliers: it’s less of a problem with, let’s say, random forest</a:t>
            </a:r>
          </a:p>
          <a:p>
            <a:endParaRPr lang="en-US" dirty="0">
              <a:solidFill>
                <a:srgbClr val="1891C3"/>
              </a:solidFill>
            </a:endParaRPr>
          </a:p>
          <a:p>
            <a:pPr marL="0" indent="0">
              <a:buNone/>
            </a:pPr>
            <a:endParaRPr lang="en-US" dirty="0"/>
          </a:p>
          <a:p>
            <a:endParaRPr lang="en-US" dirty="0"/>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DCAB8A-F8F0-469B-0D28-C60C3F3745E5}"/>
              </a:ext>
            </a:extLst>
          </p:cNvPr>
          <p:cNvSpPr>
            <a:spLocks noGrp="1"/>
          </p:cNvSpPr>
          <p:nvPr>
            <p:ph type="sldNum" sz="quarter" idx="12"/>
          </p:nvPr>
        </p:nvSpPr>
        <p:spPr/>
        <p:txBody>
          <a:bodyPr/>
          <a:lstStyle/>
          <a:p>
            <a:fld id="{6F3806FF-9E51-4331-BB90-F49EFA1FA4FC}" type="slidenum">
              <a:rPr lang="fr-FR" smtClean="0"/>
              <a:t>60</a:t>
            </a:fld>
            <a:endParaRPr lang="fr-FR"/>
          </a:p>
        </p:txBody>
      </p:sp>
      <p:sp>
        <p:nvSpPr>
          <p:cNvPr id="11" name="ZoneTexte 10">
            <a:extLst>
              <a:ext uri="{FF2B5EF4-FFF2-40B4-BE49-F238E27FC236}">
                <a16:creationId xmlns:a16="http://schemas.microsoft.com/office/drawing/2014/main" id="{FA5BE288-0A92-28EF-F8A7-CCD6729C9FF5}"/>
              </a:ext>
            </a:extLst>
          </p:cNvPr>
          <p:cNvSpPr txBox="1"/>
          <p:nvPr/>
        </p:nvSpPr>
        <p:spPr>
          <a:xfrm>
            <a:off x="5099649" y="5471550"/>
            <a:ext cx="6094562" cy="338554"/>
          </a:xfrm>
          <a:prstGeom prst="rect">
            <a:avLst/>
          </a:prstGeom>
          <a:noFill/>
        </p:spPr>
        <p:txBody>
          <a:bodyPr wrap="square">
            <a:spAutoFit/>
          </a:bodyPr>
          <a:lstStyle/>
          <a:p>
            <a:r>
              <a:rPr lang="en-GB" sz="1600" i="1" dirty="0">
                <a:latin typeface="Source Sans Pro" panose="020B0503030403020204" pitchFamily="34" charset="0"/>
                <a:ea typeface="Source Sans Pro" panose="020B0503030403020204" pitchFamily="34" charset="0"/>
              </a:rPr>
              <a:t>Do you delete the 20 million dollars car?</a:t>
            </a:r>
          </a:p>
        </p:txBody>
      </p:sp>
      <p:pic>
        <p:nvPicPr>
          <p:cNvPr id="13" name="Image 12" descr="Une image contenant texte, diagramme, capture d’écran, Tracé&#10;&#10;Description générée automatiquement">
            <a:extLst>
              <a:ext uri="{FF2B5EF4-FFF2-40B4-BE49-F238E27FC236}">
                <a16:creationId xmlns:a16="http://schemas.microsoft.com/office/drawing/2014/main" id="{6466CC2D-AD1D-C8BA-9901-BFFA3D4B193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9437" y="4822351"/>
            <a:ext cx="3457812" cy="1837484"/>
          </a:xfrm>
          <a:prstGeom prst="rect">
            <a:avLst/>
          </a:prstGeom>
        </p:spPr>
      </p:pic>
    </p:spTree>
    <p:extLst>
      <p:ext uri="{BB962C8B-B14F-4D97-AF65-F5344CB8AC3E}">
        <p14:creationId xmlns:p14="http://schemas.microsoft.com/office/powerpoint/2010/main" val="1931965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t>Missing data</a:t>
            </a:r>
          </a:p>
          <a:p>
            <a:r>
              <a:rPr lang="en-US" dirty="0"/>
              <a:t>Outliers</a:t>
            </a:r>
          </a:p>
          <a:p>
            <a:r>
              <a:rPr lang="en-US" dirty="0">
                <a:solidFill>
                  <a:srgbClr val="E51837"/>
                </a:solidFill>
              </a:rPr>
              <a:t>Measurement error</a:t>
            </a:r>
            <a:br>
              <a:rPr lang="en-US" dirty="0">
                <a:solidFill>
                  <a:srgbClr val="E51837"/>
                </a:solidFill>
              </a:rPr>
            </a:br>
            <a:r>
              <a:rPr lang="en-US" dirty="0"/>
              <a:t>Valid data with incorrect input</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61</a:t>
            </a:fld>
            <a:endParaRPr lang="fr-FR"/>
          </a:p>
        </p:txBody>
      </p:sp>
    </p:spTree>
    <p:extLst>
      <p:ext uri="{BB962C8B-B14F-4D97-AF65-F5344CB8AC3E}">
        <p14:creationId xmlns:p14="http://schemas.microsoft.com/office/powerpoint/2010/main" val="3228907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rgbClr val="1891C3"/>
                </a:solidFill>
              </a:rPr>
              <a:t> </a:t>
            </a:r>
            <a:r>
              <a:rPr lang="en-GB" dirty="0">
                <a:solidFill>
                  <a:schemeClr val="tx1">
                    <a:lumMod val="75000"/>
                    <a:lumOff val="25000"/>
                  </a:schemeClr>
                </a:solidFill>
              </a:rPr>
              <a:t>definition</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2544417"/>
            <a:ext cx="8285922" cy="4313582"/>
          </a:xfrm>
        </p:spPr>
        <p:txBody>
          <a:bodyPr>
            <a:normAutofit/>
          </a:bodyPr>
          <a:lstStyle/>
          <a:p>
            <a:r>
              <a:rPr lang="en-US" dirty="0"/>
              <a:t>In my opinion, this is the worst case of “bad data”:</a:t>
            </a:r>
          </a:p>
          <a:p>
            <a:pPr lvl="1"/>
            <a:r>
              <a:rPr lang="en-US" dirty="0"/>
              <a:t>You may never know that your data is inaccurate</a:t>
            </a:r>
          </a:p>
          <a:p>
            <a:pPr lvl="1"/>
            <a:r>
              <a:rPr lang="en-US" dirty="0"/>
              <a:t>If you know there are measurement errors in a variable, you may not know </a:t>
            </a:r>
            <a:r>
              <a:rPr lang="en-US" dirty="0">
                <a:solidFill>
                  <a:srgbClr val="E51837"/>
                </a:solidFill>
              </a:rPr>
              <a:t>where</a:t>
            </a:r>
          </a:p>
          <a:p>
            <a:r>
              <a:rPr lang="en-US" dirty="0"/>
              <a:t>Measurement error can be:</a:t>
            </a:r>
          </a:p>
          <a:p>
            <a:pPr lvl="1"/>
            <a:r>
              <a:rPr lang="en-US" dirty="0">
                <a:solidFill>
                  <a:srgbClr val="E51837"/>
                </a:solidFill>
              </a:rPr>
              <a:t>Random</a:t>
            </a:r>
            <a:r>
              <a:rPr lang="en-US" dirty="0"/>
              <a:t>, this increases the variability in your data</a:t>
            </a:r>
          </a:p>
          <a:p>
            <a:pPr lvl="1"/>
            <a:r>
              <a:rPr lang="en-US" dirty="0">
                <a:solidFill>
                  <a:srgbClr val="E51837"/>
                </a:solidFill>
              </a:rPr>
              <a:t>Systematic error</a:t>
            </a:r>
            <a:r>
              <a:rPr lang="en-US" dirty="0"/>
              <a:t>, the measurement error will always be the same and lead your data away from its “true value”</a:t>
            </a:r>
          </a:p>
          <a:p>
            <a:r>
              <a:rPr lang="en-US" dirty="0"/>
              <a:t>You could also call this “</a:t>
            </a:r>
            <a:r>
              <a:rPr lang="en-US" dirty="0">
                <a:solidFill>
                  <a:srgbClr val="E51837"/>
                </a:solidFill>
              </a:rPr>
              <a:t>bias</a:t>
            </a:r>
            <a:r>
              <a:rPr lang="en-US" dirty="0"/>
              <a:t>”</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62</a:t>
            </a:fld>
            <a:endParaRPr lang="fr-FR"/>
          </a:p>
        </p:txBody>
      </p:sp>
      <p:pic>
        <p:nvPicPr>
          <p:cNvPr id="7" name="Picture 6" descr="A diagram of a function&#10;&#10;Description automatically generated">
            <a:extLst>
              <a:ext uri="{FF2B5EF4-FFF2-40B4-BE49-F238E27FC236}">
                <a16:creationId xmlns:a16="http://schemas.microsoft.com/office/drawing/2014/main" id="{9B4B89EE-202E-34D2-8063-6E2782775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067" y="4096235"/>
            <a:ext cx="3842241" cy="2385391"/>
          </a:xfrm>
          <a:prstGeom prst="rect">
            <a:avLst/>
          </a:prstGeom>
        </p:spPr>
      </p:pic>
      <p:sp>
        <p:nvSpPr>
          <p:cNvPr id="8" name="Content Placeholder 5">
            <a:extLst>
              <a:ext uri="{FF2B5EF4-FFF2-40B4-BE49-F238E27FC236}">
                <a16:creationId xmlns:a16="http://schemas.microsoft.com/office/drawing/2014/main" id="{B4C8E439-7990-1F7E-828F-D921EF5F4038}"/>
              </a:ext>
            </a:extLst>
          </p:cNvPr>
          <p:cNvSpPr txBox="1">
            <a:spLocks/>
          </p:cNvSpPr>
          <p:nvPr/>
        </p:nvSpPr>
        <p:spPr>
          <a:xfrm>
            <a:off x="838199" y="1569069"/>
            <a:ext cx="1096948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Sometimes, values in your dataset can be valid (i.e. they can happen in real life) but still be different from their </a:t>
            </a:r>
            <a:r>
              <a:rPr lang="en-US" dirty="0">
                <a:solidFill>
                  <a:srgbClr val="E51837"/>
                </a:solidFill>
              </a:rPr>
              <a:t>true values</a:t>
            </a:r>
          </a:p>
          <a:p>
            <a:endParaRPr lang="en-US" dirty="0"/>
          </a:p>
        </p:txBody>
      </p:sp>
    </p:spTree>
    <p:extLst>
      <p:ext uri="{BB962C8B-B14F-4D97-AF65-F5344CB8AC3E}">
        <p14:creationId xmlns:p14="http://schemas.microsoft.com/office/powerpoint/2010/main" val="1291606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a:t>
            </a:r>
            <a:r>
              <a:rPr lang="en-GB" dirty="0">
                <a:solidFill>
                  <a:srgbClr val="1891C3"/>
                </a:solidFill>
              </a:rPr>
              <a:t> </a:t>
            </a:r>
            <a:r>
              <a:rPr lang="en-GB" dirty="0">
                <a:solidFill>
                  <a:schemeClr val="tx1">
                    <a:lumMod val="75000"/>
                    <a:lumOff val="25000"/>
                  </a:schemeClr>
                </a:solidFill>
              </a:rPr>
              <a:t>detecting from outside the data</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endParaRPr lang="en-US" dirty="0"/>
          </a:p>
          <a:p>
            <a:r>
              <a:rPr lang="en-US" dirty="0"/>
              <a:t>At this point, this is less data science, and </a:t>
            </a:r>
          </a:p>
          <a:p>
            <a:r>
              <a:rPr lang="en-US" dirty="0"/>
              <a:t>Real difficulty is that you can’t always spot measurement errors just by crunching the data:</a:t>
            </a:r>
          </a:p>
          <a:p>
            <a:pPr lvl="1"/>
            <a:r>
              <a:rPr lang="en-US" dirty="0"/>
              <a:t>Ask people who collected the data, or experts who know what happens on the ground…</a:t>
            </a:r>
          </a:p>
          <a:p>
            <a:pPr lvl="1"/>
            <a:r>
              <a:rPr lang="en-US" dirty="0"/>
              <a:t>Or go directly to where the data is collected (especially in manufacturing, for example)</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63</a:t>
            </a:fld>
            <a:endParaRPr lang="fr-FR"/>
          </a:p>
        </p:txBody>
      </p:sp>
    </p:spTree>
    <p:extLst>
      <p:ext uri="{BB962C8B-B14F-4D97-AF65-F5344CB8AC3E}">
        <p14:creationId xmlns:p14="http://schemas.microsoft.com/office/powerpoint/2010/main" val="2470383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why?</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Variety of sources</a:t>
            </a:r>
          </a:p>
          <a:p>
            <a:r>
              <a:rPr lang="en-US" dirty="0"/>
              <a:t>Could be human input that is at fault:</a:t>
            </a:r>
          </a:p>
          <a:p>
            <a:pPr lvl="1"/>
            <a:r>
              <a:rPr lang="en-US" dirty="0"/>
              <a:t>Bored people gathering the data and inputting junk data</a:t>
            </a:r>
          </a:p>
          <a:p>
            <a:pPr lvl="1"/>
            <a:r>
              <a:rPr lang="en-US" dirty="0"/>
              <a:t>Subjectivity</a:t>
            </a:r>
          </a:p>
          <a:p>
            <a:pPr lvl="1"/>
            <a:r>
              <a:rPr lang="en-US" dirty="0"/>
              <a:t>Simple random error</a:t>
            </a:r>
          </a:p>
          <a:p>
            <a:pPr lvl="1"/>
            <a:r>
              <a:rPr lang="en-US" dirty="0"/>
              <a:t>Incentives</a:t>
            </a:r>
          </a:p>
          <a:p>
            <a:r>
              <a:rPr lang="en-US" dirty="0"/>
              <a:t>Faulty hardware or software quirks:</a:t>
            </a:r>
          </a:p>
          <a:p>
            <a:pPr lvl="1"/>
            <a:r>
              <a:rPr lang="en-US" dirty="0"/>
              <a:t>Improperly calibrated or poorly maintained hardware</a:t>
            </a:r>
          </a:p>
          <a:p>
            <a:pPr lvl="1"/>
            <a:r>
              <a:rPr lang="en-US" dirty="0"/>
              <a:t>Software that outputs wrong data in specific circumstances (bugs)</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64</a:t>
            </a:fld>
            <a:endParaRPr lang="fr-FR"/>
          </a:p>
        </p:txBody>
      </p:sp>
    </p:spTree>
    <p:extLst>
      <p:ext uri="{BB962C8B-B14F-4D97-AF65-F5344CB8AC3E}">
        <p14:creationId xmlns:p14="http://schemas.microsoft.com/office/powerpoint/2010/main" val="1644088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solving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If you know there is a systematic error but cannot figure out in which observations and have no idea how to correct it: forget about it, </a:t>
            </a:r>
            <a:r>
              <a:rPr lang="en-US" dirty="0">
                <a:solidFill>
                  <a:srgbClr val="E51837"/>
                </a:solidFill>
              </a:rPr>
              <a:t>don’t use this variable</a:t>
            </a:r>
          </a:p>
          <a:p>
            <a:r>
              <a:rPr lang="en-US" dirty="0"/>
              <a:t>If you can determine where errors are, you could treat it like you would missing data</a:t>
            </a:r>
          </a:p>
          <a:p>
            <a:pPr lvl="1"/>
            <a:r>
              <a:rPr lang="en-US" dirty="0"/>
              <a:t>Use the techniques presented previously</a:t>
            </a:r>
          </a:p>
          <a:p>
            <a:r>
              <a:rPr lang="en-US" dirty="0"/>
              <a:t>There is a lot more to it: techniques and models we can use to correct specific types of measurement errors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65</a:t>
            </a:fld>
            <a:endParaRPr lang="fr-FR"/>
          </a:p>
        </p:txBody>
      </p:sp>
    </p:spTree>
    <p:extLst>
      <p:ext uri="{BB962C8B-B14F-4D97-AF65-F5344CB8AC3E}">
        <p14:creationId xmlns:p14="http://schemas.microsoft.com/office/powerpoint/2010/main" val="1876490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examples</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Emergency service data: each patient is assigned a severity score (scale of 1 to 5) when they depart</a:t>
            </a:r>
          </a:p>
          <a:p>
            <a:r>
              <a:rPr lang="en-US" dirty="0"/>
              <a:t>Financing reform in 2020: emergency services receive more funding when they treat “severe patients” (scale &gt;= 3) </a:t>
            </a:r>
          </a:p>
          <a:p>
            <a:r>
              <a:rPr lang="en-US" dirty="0"/>
              <a:t>Of course, the proportion of severe patients suddenly rose after 2020</a:t>
            </a:r>
          </a:p>
          <a:p>
            <a:pPr lvl="1"/>
            <a:r>
              <a:rPr lang="en-US" dirty="0"/>
              <a:t>Especially in private clinics…</a:t>
            </a:r>
          </a:p>
          <a:p>
            <a:r>
              <a:rPr lang="en-US" dirty="0"/>
              <a:t>This variable is unreliable after this date: we can’t know if some patients are really “severe patients” or patients with a severity  score of 2 that was bumped to 3.</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66</a:t>
            </a:fld>
            <a:endParaRPr lang="fr-FR"/>
          </a:p>
        </p:txBody>
      </p:sp>
    </p:spTree>
    <p:extLst>
      <p:ext uri="{BB962C8B-B14F-4D97-AF65-F5344CB8AC3E}">
        <p14:creationId xmlns:p14="http://schemas.microsoft.com/office/powerpoint/2010/main" val="4101459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avoiding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Once your data is gathered, you must deal with its problems and quirks either way…</a:t>
            </a:r>
          </a:p>
          <a:p>
            <a:r>
              <a:rPr lang="en-US" dirty="0"/>
              <a:t>But it is good practice to </a:t>
            </a:r>
            <a:r>
              <a:rPr lang="en-US" dirty="0">
                <a:solidFill>
                  <a:srgbClr val="E51837"/>
                </a:solidFill>
              </a:rPr>
              <a:t>implement changes </a:t>
            </a:r>
            <a:r>
              <a:rPr lang="en-US" dirty="0"/>
              <a:t>in how the data is collected</a:t>
            </a:r>
          </a:p>
          <a:p>
            <a:r>
              <a:rPr lang="en-US" dirty="0"/>
              <a:t>Report any incorrect measures, and how these came to be</a:t>
            </a:r>
          </a:p>
          <a:p>
            <a:pPr lvl="1"/>
            <a:r>
              <a:rPr lang="en-US" dirty="0"/>
              <a:t>Realistically speaking, improving how the data is collected is not always possible, but it will never improve anyway if you don’t act on it</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67</a:t>
            </a:fld>
            <a:endParaRPr lang="fr-FR"/>
          </a:p>
        </p:txBody>
      </p:sp>
    </p:spTree>
    <p:extLst>
      <p:ext uri="{BB962C8B-B14F-4D97-AF65-F5344CB8AC3E}">
        <p14:creationId xmlns:p14="http://schemas.microsoft.com/office/powerpoint/2010/main" val="2940962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838200" y="2766218"/>
            <a:ext cx="10515600" cy="1325563"/>
          </a:xfrm>
        </p:spPr>
        <p:txBody>
          <a:bodyPr/>
          <a:lstStyle/>
          <a:p>
            <a:r>
              <a:rPr lang="en-US" dirty="0">
                <a:solidFill>
                  <a:srgbClr val="EB6E40"/>
                </a:solidFill>
              </a:rPr>
              <a:t>III. Biases, fairness</a:t>
            </a:r>
          </a:p>
        </p:txBody>
      </p:sp>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7" name="ZoneTexte 6">
            <a:extLst>
              <a:ext uri="{FF2B5EF4-FFF2-40B4-BE49-F238E27FC236}">
                <a16:creationId xmlns:a16="http://schemas.microsoft.com/office/drawing/2014/main" id="{93411E25-1AEC-94DD-2316-61BB8F259E16}"/>
              </a:ext>
            </a:extLst>
          </p:cNvPr>
          <p:cNvSpPr txBox="1"/>
          <p:nvPr/>
        </p:nvSpPr>
        <p:spPr>
          <a:xfrm>
            <a:off x="4343401" y="5952552"/>
            <a:ext cx="3505199" cy="369332"/>
          </a:xfrm>
          <a:prstGeom prst="rect">
            <a:avLst/>
          </a:prstGeom>
          <a:noFill/>
        </p:spPr>
        <p:txBody>
          <a:bodyPr wrap="square">
            <a:spAutoFit/>
          </a:bodyPr>
          <a:lstStyle/>
          <a:p>
            <a:pPr algn="r"/>
            <a:r>
              <a:rPr lang="en-GB" dirty="0">
                <a:latin typeface="Esteban" panose="02000000000000000000" pitchFamily="2" charset="0"/>
              </a:rPr>
              <a:t>Yet another problem</a:t>
            </a:r>
          </a:p>
        </p:txBody>
      </p:sp>
      <p:sp>
        <p:nvSpPr>
          <p:cNvPr id="3" name="Espace réservé du numéro de diapositive 2">
            <a:extLst>
              <a:ext uri="{FF2B5EF4-FFF2-40B4-BE49-F238E27FC236}">
                <a16:creationId xmlns:a16="http://schemas.microsoft.com/office/drawing/2014/main" id="{1AB6ACDC-A6BF-7556-EE83-869BAF301A9C}"/>
              </a:ext>
            </a:extLst>
          </p:cNvPr>
          <p:cNvSpPr>
            <a:spLocks noGrp="1"/>
          </p:cNvSpPr>
          <p:nvPr>
            <p:ph type="sldNum" sz="quarter" idx="12"/>
          </p:nvPr>
        </p:nvSpPr>
        <p:spPr/>
        <p:txBody>
          <a:bodyPr/>
          <a:lstStyle/>
          <a:p>
            <a:fld id="{6F3806FF-9E51-4331-BB90-F49EFA1FA4FC}" type="slidenum">
              <a:rPr lang="fr-FR" smtClean="0"/>
              <a:t>68</a:t>
            </a:fld>
            <a:endParaRPr lang="fr-FR"/>
          </a:p>
        </p:txBody>
      </p:sp>
      <p:pic>
        <p:nvPicPr>
          <p:cNvPr id="6" name="Picture 5" descr="A person holding his head&#10;&#10;AI-generated content may be incorrect.">
            <a:extLst>
              <a:ext uri="{FF2B5EF4-FFF2-40B4-BE49-F238E27FC236}">
                <a16:creationId xmlns:a16="http://schemas.microsoft.com/office/drawing/2014/main" id="{E343358D-271F-0CE5-90E5-438C939F8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135" y="2552020"/>
            <a:ext cx="4198330" cy="4305980"/>
          </a:xfrm>
          <a:prstGeom prst="rect">
            <a:avLst/>
          </a:prstGeom>
        </p:spPr>
      </p:pic>
    </p:spTree>
    <p:extLst>
      <p:ext uri="{BB962C8B-B14F-4D97-AF65-F5344CB8AC3E}">
        <p14:creationId xmlns:p14="http://schemas.microsoft.com/office/powerpoint/2010/main" val="1593589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Causal Inference: The Mixtape</a:t>
            </a:r>
            <a:br>
              <a:rPr lang="en-US" dirty="0"/>
            </a:br>
            <a:r>
              <a:rPr lang="en-US" dirty="0"/>
              <a:t>Free here: </a:t>
            </a:r>
            <a:r>
              <a:rPr lang="en-US" dirty="0">
                <a:hlinkClick r:id="rId3"/>
              </a:rPr>
              <a:t>https://mixtape.scunning.com/</a:t>
            </a:r>
            <a:r>
              <a:rPr lang="en-US" dirty="0"/>
              <a:t> </a:t>
            </a:r>
          </a:p>
          <a:p>
            <a:r>
              <a:rPr lang="en-US" dirty="0"/>
              <a:t>Fairness and Machine Learning: Limitations and Opportunities</a:t>
            </a:r>
            <a:br>
              <a:rPr lang="en-US" dirty="0"/>
            </a:br>
            <a:r>
              <a:rPr lang="en-US" dirty="0"/>
              <a:t>Free here: </a:t>
            </a:r>
            <a:r>
              <a:rPr lang="en-US" dirty="0">
                <a:hlinkClick r:id="rId4"/>
              </a:rPr>
              <a:t>https://fairmlbook.org/pdf/fairmlbook.pdf</a:t>
            </a:r>
            <a:r>
              <a:rPr lang="en-US" dirty="0"/>
              <a:t> </a:t>
            </a:r>
          </a:p>
          <a:p>
            <a:r>
              <a:rPr lang="en-US" dirty="0"/>
              <a:t>Bias and Causation: Models and Judgment for Valid Comparisons</a:t>
            </a:r>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69</a:t>
            </a:fld>
            <a:endParaRPr lang="fr-FR"/>
          </a:p>
        </p:txBody>
      </p:sp>
      <p:pic>
        <p:nvPicPr>
          <p:cNvPr id="3" name="Image 2" descr="Une image contenant texte, Appareils électroniques, cassette, Cassette audio&#10;&#10;Description générée automatiquement">
            <a:extLst>
              <a:ext uri="{FF2B5EF4-FFF2-40B4-BE49-F238E27FC236}">
                <a16:creationId xmlns:a16="http://schemas.microsoft.com/office/drawing/2014/main" id="{4054691A-B8C4-A220-B177-A491EFB7B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4988">
            <a:off x="5825960" y="647986"/>
            <a:ext cx="952374" cy="1526264"/>
          </a:xfrm>
          <a:prstGeom prst="rect">
            <a:avLst/>
          </a:prstGeom>
        </p:spPr>
      </p:pic>
    </p:spTree>
    <p:extLst>
      <p:ext uri="{BB962C8B-B14F-4D97-AF65-F5344CB8AC3E}">
        <p14:creationId xmlns:p14="http://schemas.microsoft.com/office/powerpoint/2010/main" val="9410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C9373-BB02-FE36-F62F-1ED7B355019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D8FB073A-C752-E598-5BA7-2A7428BA7AE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1CAB08D6-BF4D-24F3-9E16-8176BEC02619}"/>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E6FE87DB-9EBD-4441-C7C3-3689F179D754}"/>
              </a:ext>
            </a:extLst>
          </p:cNvPr>
          <p:cNvSpPr>
            <a:spLocks noGrp="1"/>
          </p:cNvSpPr>
          <p:nvPr>
            <p:ph idx="1"/>
          </p:nvPr>
        </p:nvSpPr>
        <p:spPr>
          <a:xfrm>
            <a:off x="838199" y="1781784"/>
            <a:ext cx="10228730" cy="5076216"/>
          </a:xfrm>
        </p:spPr>
        <p:txBody>
          <a:bodyPr>
            <a:normAutofit/>
          </a:bodyPr>
          <a:lstStyle/>
          <a:p>
            <a:r>
              <a:rPr lang="en-US" dirty="0"/>
              <a:t>I won’t teach you how to collect data, the mechanics are too dependent on projects, fields and domains</a:t>
            </a:r>
          </a:p>
          <a:p>
            <a:r>
              <a:rPr lang="en-US" dirty="0"/>
              <a:t>However: </a:t>
            </a:r>
            <a:r>
              <a:rPr lang="en-US" dirty="0">
                <a:solidFill>
                  <a:srgbClr val="E51837"/>
                </a:solidFill>
              </a:rPr>
              <a:t>get familiar</a:t>
            </a:r>
            <a:r>
              <a:rPr lang="en-US" dirty="0"/>
              <a:t> </a:t>
            </a:r>
            <a:r>
              <a:rPr lang="en-US" dirty="0">
                <a:solidFill>
                  <a:srgbClr val="E51837"/>
                </a:solidFill>
              </a:rPr>
              <a:t>with the process behind the data collection</a:t>
            </a:r>
            <a:endParaRPr lang="en-US" dirty="0"/>
          </a:p>
          <a:p>
            <a:r>
              <a:rPr lang="en-US" dirty="0"/>
              <a:t>This will influence a lot of the problems we will see right now</a:t>
            </a:r>
          </a:p>
          <a:p>
            <a:endParaRPr lang="en-US" dirty="0"/>
          </a:p>
        </p:txBody>
      </p:sp>
      <p:sp>
        <p:nvSpPr>
          <p:cNvPr id="2" name="Content Placeholder 5">
            <a:extLst>
              <a:ext uri="{FF2B5EF4-FFF2-40B4-BE49-F238E27FC236}">
                <a16:creationId xmlns:a16="http://schemas.microsoft.com/office/drawing/2014/main" id="{2C79CBBE-47BD-170E-ED8F-425927F51BD0}"/>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03885177-0DBE-4736-3EA8-4481B53BD5F8}"/>
              </a:ext>
            </a:extLst>
          </p:cNvPr>
          <p:cNvSpPr>
            <a:spLocks noGrp="1"/>
          </p:cNvSpPr>
          <p:nvPr>
            <p:ph type="sldNum" sz="quarter" idx="12"/>
          </p:nvPr>
        </p:nvSpPr>
        <p:spPr/>
        <p:txBody>
          <a:bodyPr/>
          <a:lstStyle/>
          <a:p>
            <a:fld id="{6F3806FF-9E51-4331-BB90-F49EFA1FA4FC}" type="slidenum">
              <a:rPr lang="fr-FR" smtClean="0"/>
              <a:t>7</a:t>
            </a:fld>
            <a:endParaRPr lang="fr-FR"/>
          </a:p>
        </p:txBody>
      </p:sp>
    </p:spTree>
    <p:extLst>
      <p:ext uri="{BB962C8B-B14F-4D97-AF65-F5344CB8AC3E}">
        <p14:creationId xmlns:p14="http://schemas.microsoft.com/office/powerpoint/2010/main" val="250093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32631-7A57-A2E1-E2E6-22E9C5D3FA7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9780FBE-D43B-A759-8867-D651E0E7241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0287BDC-79BB-CEA3-DADF-89C442EA4C4B}"/>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Bias (1)</a:t>
            </a:r>
          </a:p>
        </p:txBody>
      </p:sp>
      <p:sp>
        <p:nvSpPr>
          <p:cNvPr id="2" name="Espace réservé du numéro de diapositive 1">
            <a:extLst>
              <a:ext uri="{FF2B5EF4-FFF2-40B4-BE49-F238E27FC236}">
                <a16:creationId xmlns:a16="http://schemas.microsoft.com/office/drawing/2014/main" id="{D92070BA-CB44-C4EE-A423-62CD2156B398}"/>
              </a:ext>
            </a:extLst>
          </p:cNvPr>
          <p:cNvSpPr>
            <a:spLocks noGrp="1"/>
          </p:cNvSpPr>
          <p:nvPr>
            <p:ph type="sldNum" sz="quarter" idx="12"/>
          </p:nvPr>
        </p:nvSpPr>
        <p:spPr/>
        <p:txBody>
          <a:bodyPr/>
          <a:lstStyle/>
          <a:p>
            <a:fld id="{6F3806FF-9E51-4331-BB90-F49EFA1FA4FC}" type="slidenum">
              <a:rPr lang="fr-FR" smtClean="0"/>
              <a:t>70</a:t>
            </a:fld>
            <a:endParaRPr lang="fr-FR"/>
          </a:p>
        </p:txBody>
      </p:sp>
      <p:sp>
        <p:nvSpPr>
          <p:cNvPr id="16" name="Content Placeholder 5">
            <a:extLst>
              <a:ext uri="{FF2B5EF4-FFF2-40B4-BE49-F238E27FC236}">
                <a16:creationId xmlns:a16="http://schemas.microsoft.com/office/drawing/2014/main" id="{797BBB23-4C8E-5600-E3DC-932E3B706299}"/>
              </a:ext>
            </a:extLst>
          </p:cNvPr>
          <p:cNvSpPr>
            <a:spLocks noGrp="1"/>
          </p:cNvSpPr>
          <p:nvPr>
            <p:ph idx="1"/>
          </p:nvPr>
        </p:nvSpPr>
        <p:spPr>
          <a:xfrm>
            <a:off x="923925" y="1690687"/>
            <a:ext cx="10429875" cy="2131505"/>
          </a:xfrm>
        </p:spPr>
        <p:txBody>
          <a:bodyPr>
            <a:normAutofit/>
          </a:bodyPr>
          <a:lstStyle/>
          <a:p>
            <a:r>
              <a:rPr lang="en-US" dirty="0"/>
              <a:t>Last lab, you had to verify the distributions of some variables </a:t>
            </a:r>
          </a:p>
          <a:p>
            <a:r>
              <a:rPr lang="en-US" sz="3200" dirty="0">
                <a:solidFill>
                  <a:srgbClr val="EB6E40"/>
                </a:solidFill>
              </a:rPr>
              <a:t>100% </a:t>
            </a:r>
            <a:r>
              <a:rPr lang="en-US" dirty="0"/>
              <a:t>of you missed the measurement bias on the “severity” variable in the lab exercise in some emergency services. Unless I told you about it. </a:t>
            </a:r>
          </a:p>
        </p:txBody>
      </p:sp>
      <p:pic>
        <p:nvPicPr>
          <p:cNvPr id="20" name="Picture 19" descr="A graph of different sizes and colors&#10;&#10;Description automatically generated">
            <a:extLst>
              <a:ext uri="{FF2B5EF4-FFF2-40B4-BE49-F238E27FC236}">
                <a16:creationId xmlns:a16="http://schemas.microsoft.com/office/drawing/2014/main" id="{2968B829-9E57-3ADF-A007-A3505ECCD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508" y="3691383"/>
            <a:ext cx="7236402" cy="3166617"/>
          </a:xfrm>
          <a:prstGeom prst="rect">
            <a:avLst/>
          </a:prstGeom>
        </p:spPr>
      </p:pic>
    </p:spTree>
    <p:extLst>
      <p:ext uri="{BB962C8B-B14F-4D97-AF65-F5344CB8AC3E}">
        <p14:creationId xmlns:p14="http://schemas.microsoft.com/office/powerpoint/2010/main" val="93728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Bias (2)</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71</a:t>
            </a:fld>
            <a:endParaRPr lang="fr-FR"/>
          </a:p>
        </p:txBody>
      </p:sp>
      <p:sp>
        <p:nvSpPr>
          <p:cNvPr id="16" name="Content Placeholder 5">
            <a:extLst>
              <a:ext uri="{FF2B5EF4-FFF2-40B4-BE49-F238E27FC236}">
                <a16:creationId xmlns:a16="http://schemas.microsoft.com/office/drawing/2014/main" id="{89ACAC9D-0FD1-7004-9463-C3EF9C04990E}"/>
              </a:ext>
            </a:extLst>
          </p:cNvPr>
          <p:cNvSpPr>
            <a:spLocks noGrp="1"/>
          </p:cNvSpPr>
          <p:nvPr>
            <p:ph idx="1"/>
          </p:nvPr>
        </p:nvSpPr>
        <p:spPr>
          <a:xfrm>
            <a:off x="923925" y="1939252"/>
            <a:ext cx="10429875" cy="4313766"/>
          </a:xfrm>
        </p:spPr>
        <p:txBody>
          <a:bodyPr>
            <a:normAutofit/>
          </a:bodyPr>
          <a:lstStyle/>
          <a:p>
            <a:r>
              <a:rPr lang="en-US" dirty="0"/>
              <a:t>This is one of the </a:t>
            </a:r>
            <a:r>
              <a:rPr lang="en-US" dirty="0">
                <a:solidFill>
                  <a:srgbClr val="EB6E40"/>
                </a:solidFill>
              </a:rPr>
              <a:t>most challenging and critical issues </a:t>
            </a:r>
            <a:r>
              <a:rPr lang="en-US" dirty="0"/>
              <a:t>you will find in your work:</a:t>
            </a:r>
          </a:p>
          <a:p>
            <a:pPr lvl="1"/>
            <a:r>
              <a:rPr lang="en-US" dirty="0"/>
              <a:t>You can’t just solve it by throwing                     at it</a:t>
            </a:r>
          </a:p>
          <a:p>
            <a:pPr lvl="1"/>
            <a:r>
              <a:rPr lang="en-US" dirty="0"/>
              <a:t>This requires research and expert knowledge on the data and how it is gathered</a:t>
            </a:r>
          </a:p>
          <a:p>
            <a:pPr lvl="1"/>
            <a:r>
              <a:rPr lang="en-US" dirty="0"/>
              <a:t>These will be issues in your </a:t>
            </a:r>
            <a:r>
              <a:rPr lang="en-US" dirty="0">
                <a:solidFill>
                  <a:srgbClr val="E76321"/>
                </a:solidFill>
              </a:rPr>
              <a:t>descriptive and modelling stages</a:t>
            </a:r>
          </a:p>
        </p:txBody>
      </p:sp>
      <p:sp>
        <p:nvSpPr>
          <p:cNvPr id="3" name="Content Placeholder 5">
            <a:extLst>
              <a:ext uri="{FF2B5EF4-FFF2-40B4-BE49-F238E27FC236}">
                <a16:creationId xmlns:a16="http://schemas.microsoft.com/office/drawing/2014/main" id="{E9CFCD99-E71D-03E9-4150-8F86DE918F6D}"/>
              </a:ext>
            </a:extLst>
          </p:cNvPr>
          <p:cNvSpPr txBox="1">
            <a:spLocks/>
          </p:cNvSpPr>
          <p:nvPr/>
        </p:nvSpPr>
        <p:spPr>
          <a:xfrm>
            <a:off x="6904995" y="5044483"/>
            <a:ext cx="4919211" cy="96107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if the only data you had were these services? You wouldn’t even be able to observe this through data analysis</a:t>
            </a:r>
          </a:p>
        </p:txBody>
      </p:sp>
      <p:pic>
        <p:nvPicPr>
          <p:cNvPr id="7" name="Image 6">
            <a:extLst>
              <a:ext uri="{FF2B5EF4-FFF2-40B4-BE49-F238E27FC236}">
                <a16:creationId xmlns:a16="http://schemas.microsoft.com/office/drawing/2014/main" id="{15859E60-170A-0602-1EF5-91E7CD2A4A34}"/>
              </a:ext>
            </a:extLst>
          </p:cNvPr>
          <p:cNvPicPr>
            <a:picLocks noChangeAspect="1"/>
          </p:cNvPicPr>
          <p:nvPr/>
        </p:nvPicPr>
        <p:blipFill>
          <a:blip r:embed="rId4">
            <a:clrChange>
              <a:clrFrom>
                <a:srgbClr val="F8F8F8"/>
              </a:clrFrom>
              <a:clrTo>
                <a:srgbClr val="F8F8F8">
                  <a:alpha val="0"/>
                </a:srgbClr>
              </a:clrTo>
            </a:clrChange>
          </a:blip>
          <a:stretch>
            <a:fillRect/>
          </a:stretch>
        </p:blipFill>
        <p:spPr>
          <a:xfrm rot="719900">
            <a:off x="6094306" y="2379062"/>
            <a:ext cx="1051219" cy="864258"/>
          </a:xfrm>
          <a:prstGeom prst="rect">
            <a:avLst/>
          </a:prstGeom>
        </p:spPr>
      </p:pic>
      <p:pic>
        <p:nvPicPr>
          <p:cNvPr id="6" name="Picture 5" descr="A graph of different sizes and colors&#10;&#10;Description automatically generated">
            <a:extLst>
              <a:ext uri="{FF2B5EF4-FFF2-40B4-BE49-F238E27FC236}">
                <a16:creationId xmlns:a16="http://schemas.microsoft.com/office/drawing/2014/main" id="{FB61E47E-E04C-402C-376E-ADF14EC16B10}"/>
              </a:ext>
            </a:extLst>
          </p:cNvPr>
          <p:cNvPicPr>
            <a:picLocks noChangeAspect="1"/>
          </p:cNvPicPr>
          <p:nvPr/>
        </p:nvPicPr>
        <p:blipFill>
          <a:blip r:embed="rId5">
            <a:alphaModFix amt="20000"/>
            <a:extLst>
              <a:ext uri="{28A0092B-C50C-407E-A947-70E740481C1C}">
                <a14:useLocalDpi xmlns:a14="http://schemas.microsoft.com/office/drawing/2010/main" val="0"/>
              </a:ext>
            </a:extLst>
          </a:blip>
          <a:srcRect r="-685"/>
          <a:stretch/>
        </p:blipFill>
        <p:spPr>
          <a:xfrm>
            <a:off x="1189328" y="4419600"/>
            <a:ext cx="5578617" cy="2424588"/>
          </a:xfrm>
          <a:prstGeom prst="rect">
            <a:avLst/>
          </a:prstGeom>
        </p:spPr>
      </p:pic>
      <p:pic>
        <p:nvPicPr>
          <p:cNvPr id="10" name="Picture 9" descr="A graph of different sizes and colors&#10;&#10;Description automatically generated">
            <a:extLst>
              <a:ext uri="{FF2B5EF4-FFF2-40B4-BE49-F238E27FC236}">
                <a16:creationId xmlns:a16="http://schemas.microsoft.com/office/drawing/2014/main" id="{AC131F15-BDFC-24B6-B325-CC71BC3A16CA}"/>
              </a:ext>
            </a:extLst>
          </p:cNvPr>
          <p:cNvPicPr>
            <a:picLocks noChangeAspect="1"/>
          </p:cNvPicPr>
          <p:nvPr/>
        </p:nvPicPr>
        <p:blipFill>
          <a:blip r:embed="rId5">
            <a:alphaModFix/>
            <a:extLst>
              <a:ext uri="{28A0092B-C50C-407E-A947-70E740481C1C}">
                <a14:useLocalDpi xmlns:a14="http://schemas.microsoft.com/office/drawing/2010/main" val="0"/>
              </a:ext>
            </a:extLst>
          </a:blip>
          <a:srcRect l="52563" t="45855" r="-684" b="6195"/>
          <a:stretch/>
        </p:blipFill>
        <p:spPr>
          <a:xfrm>
            <a:off x="4101737" y="5528513"/>
            <a:ext cx="2666208" cy="1162595"/>
          </a:xfrm>
          <a:prstGeom prst="rect">
            <a:avLst/>
          </a:prstGeom>
        </p:spPr>
      </p:pic>
    </p:spTree>
    <p:extLst>
      <p:ext uri="{BB962C8B-B14F-4D97-AF65-F5344CB8AC3E}">
        <p14:creationId xmlns:p14="http://schemas.microsoft.com/office/powerpoint/2010/main" val="648882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The big picture: causality…</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6914585" cy="1663031"/>
          </a:xfrm>
        </p:spPr>
        <p:txBody>
          <a:bodyPr>
            <a:normAutofit/>
          </a:bodyPr>
          <a:lstStyle/>
          <a:p>
            <a:r>
              <a:rPr lang="en-US" dirty="0"/>
              <a:t>Bias is (un)fortunately linked to </a:t>
            </a:r>
            <a:r>
              <a:rPr lang="en-US" dirty="0">
                <a:solidFill>
                  <a:srgbClr val="EB6E40"/>
                </a:solidFill>
              </a:rPr>
              <a:t>causality</a:t>
            </a:r>
          </a:p>
          <a:p>
            <a:pPr lvl="1"/>
            <a:r>
              <a:rPr lang="en-US" dirty="0"/>
              <a:t>This takes whole courses, not just 20 minutes slides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72</a:t>
            </a:fld>
            <a:endParaRPr lang="fr-FR"/>
          </a:p>
        </p:txBody>
      </p:sp>
      <p:pic>
        <p:nvPicPr>
          <p:cNvPr id="11" name="Image 10" descr="Une image contenant combinaison pressurisée, astronaute, espace, Espace lointain&#10;&#10;Description générée automatiquement">
            <a:extLst>
              <a:ext uri="{FF2B5EF4-FFF2-40B4-BE49-F238E27FC236}">
                <a16:creationId xmlns:a16="http://schemas.microsoft.com/office/drawing/2014/main" id="{620BFE99-53F4-40F0-57DC-598A7F67A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675" y="1771780"/>
            <a:ext cx="4227970" cy="2378232"/>
          </a:xfrm>
          <a:prstGeom prst="rect">
            <a:avLst/>
          </a:prstGeom>
        </p:spPr>
      </p:pic>
      <p:sp>
        <p:nvSpPr>
          <p:cNvPr id="14" name="Content Placeholder 5">
            <a:extLst>
              <a:ext uri="{FF2B5EF4-FFF2-40B4-BE49-F238E27FC236}">
                <a16:creationId xmlns:a16="http://schemas.microsoft.com/office/drawing/2014/main" id="{490B5334-415C-4817-3C5E-8DEAD5DA64E0}"/>
              </a:ext>
            </a:extLst>
          </p:cNvPr>
          <p:cNvSpPr txBox="1">
            <a:spLocks/>
          </p:cNvSpPr>
          <p:nvPr/>
        </p:nvSpPr>
        <p:spPr>
          <a:xfrm>
            <a:off x="990600" y="4102935"/>
            <a:ext cx="11105585" cy="22565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great introductions, check out: </a:t>
            </a:r>
          </a:p>
          <a:p>
            <a:pPr lvl="1"/>
            <a:r>
              <a:rPr lang="en-US" dirty="0">
                <a:hlinkClick r:id="rId4"/>
              </a:rPr>
              <a:t>Causal Inference: The Mixtape</a:t>
            </a:r>
            <a:r>
              <a:rPr lang="en-US" dirty="0"/>
              <a:t>, by Scott Cunningham</a:t>
            </a:r>
          </a:p>
          <a:p>
            <a:pPr lvl="2"/>
            <a:r>
              <a:rPr lang="en-US" dirty="0"/>
              <a:t>Especially the chapters on </a:t>
            </a:r>
            <a:r>
              <a:rPr lang="en-US" dirty="0">
                <a:solidFill>
                  <a:srgbClr val="EB6E40"/>
                </a:solidFill>
              </a:rPr>
              <a:t>Directed Acyclic Graphs (DAG)</a:t>
            </a:r>
            <a:r>
              <a:rPr lang="en-US" dirty="0"/>
              <a:t>, backdoors, colliding and confounding variables… this will make you think twice about what you put in your models </a:t>
            </a:r>
          </a:p>
          <a:p>
            <a:pPr lvl="1"/>
            <a:r>
              <a:rPr lang="en-US" dirty="0">
                <a:hlinkClick r:id="rId5"/>
              </a:rPr>
              <a:t>Causal diagrams: draw your assumptions before your conclusions</a:t>
            </a:r>
            <a:endParaRPr lang="en-US" dirty="0"/>
          </a:p>
          <a:p>
            <a:r>
              <a:rPr lang="en-US" dirty="0"/>
              <a:t>Also: </a:t>
            </a:r>
            <a:r>
              <a:rPr lang="en-US" dirty="0">
                <a:hlinkClick r:id="rId6"/>
              </a:rPr>
              <a:t>Antonakis et al. 2010</a:t>
            </a:r>
            <a:endParaRPr lang="en-US" dirty="0"/>
          </a:p>
          <a:p>
            <a:pPr lvl="1"/>
            <a:endParaRPr lang="en-US" dirty="0"/>
          </a:p>
        </p:txBody>
      </p:sp>
      <p:sp>
        <p:nvSpPr>
          <p:cNvPr id="15" name="Content Placeholder 5">
            <a:extLst>
              <a:ext uri="{FF2B5EF4-FFF2-40B4-BE49-F238E27FC236}">
                <a16:creationId xmlns:a16="http://schemas.microsoft.com/office/drawing/2014/main" id="{FF4A9FC4-1D12-33A4-9E36-9D37AF755E6A}"/>
              </a:ext>
            </a:extLst>
          </p:cNvPr>
          <p:cNvSpPr txBox="1">
            <a:spLocks/>
          </p:cNvSpPr>
          <p:nvPr/>
        </p:nvSpPr>
        <p:spPr>
          <a:xfrm rot="413286">
            <a:off x="8115018" y="2543878"/>
            <a:ext cx="2830440" cy="443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Wait… it’s all Ohio?</a:t>
            </a:r>
          </a:p>
        </p:txBody>
      </p:sp>
      <p:sp>
        <p:nvSpPr>
          <p:cNvPr id="16" name="Content Placeholder 5">
            <a:extLst>
              <a:ext uri="{FF2B5EF4-FFF2-40B4-BE49-F238E27FC236}">
                <a16:creationId xmlns:a16="http://schemas.microsoft.com/office/drawing/2014/main" id="{4A1E6C27-9C65-2016-BC46-2C66B3126C1B}"/>
              </a:ext>
            </a:extLst>
          </p:cNvPr>
          <p:cNvSpPr txBox="1">
            <a:spLocks/>
          </p:cNvSpPr>
          <p:nvPr/>
        </p:nvSpPr>
        <p:spPr>
          <a:xfrm rot="299867">
            <a:off x="9816441" y="1784874"/>
            <a:ext cx="1887286" cy="443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Always has been</a:t>
            </a:r>
          </a:p>
        </p:txBody>
      </p:sp>
      <p:sp>
        <p:nvSpPr>
          <p:cNvPr id="17" name="Content Placeholder 5">
            <a:extLst>
              <a:ext uri="{FF2B5EF4-FFF2-40B4-BE49-F238E27FC236}">
                <a16:creationId xmlns:a16="http://schemas.microsoft.com/office/drawing/2014/main" id="{51A0ABD9-EDC1-1216-5DCB-09480BBFE1A8}"/>
              </a:ext>
            </a:extLst>
          </p:cNvPr>
          <p:cNvSpPr txBox="1">
            <a:spLocks/>
          </p:cNvSpPr>
          <p:nvPr/>
        </p:nvSpPr>
        <p:spPr>
          <a:xfrm rot="21356402">
            <a:off x="9309594" y="2295851"/>
            <a:ext cx="1230265" cy="372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causality</a:t>
            </a:r>
          </a:p>
        </p:txBody>
      </p:sp>
      <p:sp>
        <p:nvSpPr>
          <p:cNvPr id="18" name="ZoneTexte 17">
            <a:extLst>
              <a:ext uri="{FF2B5EF4-FFF2-40B4-BE49-F238E27FC236}">
                <a16:creationId xmlns:a16="http://schemas.microsoft.com/office/drawing/2014/main" id="{4F304D8F-BDDE-889B-48EE-BF8062B2F77E}"/>
              </a:ext>
            </a:extLst>
          </p:cNvPr>
          <p:cNvSpPr txBox="1"/>
          <p:nvPr/>
        </p:nvSpPr>
        <p:spPr>
          <a:xfrm>
            <a:off x="8267700" y="4148956"/>
            <a:ext cx="3505199" cy="307777"/>
          </a:xfrm>
          <a:prstGeom prst="rect">
            <a:avLst/>
          </a:prstGeom>
          <a:noFill/>
        </p:spPr>
        <p:txBody>
          <a:bodyPr wrap="square">
            <a:spAutoFit/>
          </a:bodyPr>
          <a:lstStyle/>
          <a:p>
            <a:pPr algn="r"/>
            <a:r>
              <a:rPr lang="en-GB" sz="1400" dirty="0">
                <a:solidFill>
                  <a:schemeClr val="tx1">
                    <a:lumMod val="50000"/>
                    <a:lumOff val="50000"/>
                  </a:schemeClr>
                </a:solidFill>
                <a:latin typeface="Esteban" panose="02000000000000000000" pitchFamily="2" charset="0"/>
              </a:rPr>
              <a:t>Sorry.</a:t>
            </a:r>
          </a:p>
        </p:txBody>
      </p:sp>
      <p:pic>
        <p:nvPicPr>
          <p:cNvPr id="7" name="Image 6" descr="Une image contenant ligne, diagramme, croquis, dessin&#10;&#10;Description générée automatiquement">
            <a:extLst>
              <a:ext uri="{FF2B5EF4-FFF2-40B4-BE49-F238E27FC236}">
                <a16:creationId xmlns:a16="http://schemas.microsoft.com/office/drawing/2014/main" id="{DCA92827-241D-6DDC-BA9E-1003705C5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41457">
            <a:off x="8179447" y="2717168"/>
            <a:ext cx="1159124" cy="561874"/>
          </a:xfrm>
          <a:prstGeom prst="rect">
            <a:avLst/>
          </a:prstGeom>
        </p:spPr>
      </p:pic>
      <mc:AlternateContent xmlns:mc="http://schemas.openxmlformats.org/markup-compatibility/2006" xmlns:p14="http://schemas.microsoft.com/office/powerpoint/2010/main">
        <mc:Choice Requires="p14">
          <p:contentPart p14:bwMode="auto" r:id="rId8">
            <p14:nvContentPartPr>
              <p14:cNvPr id="8" name="Encre 7">
                <a:extLst>
                  <a:ext uri="{FF2B5EF4-FFF2-40B4-BE49-F238E27FC236}">
                    <a16:creationId xmlns:a16="http://schemas.microsoft.com/office/drawing/2014/main" id="{42540901-8314-B368-49F9-CA56CA47556A}"/>
                  </a:ext>
                </a:extLst>
              </p14:cNvPr>
              <p14:cNvContentPartPr/>
              <p14:nvPr/>
            </p14:nvContentPartPr>
            <p14:xfrm>
              <a:off x="9459945" y="2647685"/>
              <a:ext cx="506880" cy="145440"/>
            </p14:xfrm>
          </p:contentPart>
        </mc:Choice>
        <mc:Fallback xmlns="">
          <p:pic>
            <p:nvPicPr>
              <p:cNvPr id="8" name="Encre 7">
                <a:extLst>
                  <a:ext uri="{FF2B5EF4-FFF2-40B4-BE49-F238E27FC236}">
                    <a16:creationId xmlns:a16="http://schemas.microsoft.com/office/drawing/2014/main" id="{42540901-8314-B368-49F9-CA56CA47556A}"/>
                  </a:ext>
                </a:extLst>
              </p:cNvPr>
              <p:cNvPicPr/>
              <p:nvPr/>
            </p:nvPicPr>
            <p:blipFill>
              <a:blip r:embed="rId9"/>
              <a:stretch>
                <a:fillRect/>
              </a:stretch>
            </p:blipFill>
            <p:spPr>
              <a:xfrm>
                <a:off x="9453825" y="2641565"/>
                <a:ext cx="519120" cy="157680"/>
              </a:xfrm>
              <a:prstGeom prst="rect">
                <a:avLst/>
              </a:prstGeom>
            </p:spPr>
          </p:pic>
        </mc:Fallback>
      </mc:AlternateContent>
    </p:spTree>
    <p:extLst>
      <p:ext uri="{BB962C8B-B14F-4D97-AF65-F5344CB8AC3E}">
        <p14:creationId xmlns:p14="http://schemas.microsoft.com/office/powerpoint/2010/main" val="3581139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AEE29-7E95-9E2A-01D9-AA6DF66DB3D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1FE1E65-3F9F-F2FB-066C-6363B12279B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6A2ABAA-CB85-A2B9-6D6A-E06942D8F659}"/>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(1)</a:t>
            </a:r>
            <a:endParaRPr lang="en-GB" dirty="0">
              <a:solidFill>
                <a:schemeClr val="tx1">
                  <a:lumMod val="75000"/>
                  <a:lumOff val="25000"/>
                </a:schemeClr>
              </a:solidFill>
            </a:endParaRPr>
          </a:p>
        </p:txBody>
      </p:sp>
      <p:sp>
        <p:nvSpPr>
          <p:cNvPr id="6" name="Content Placeholder 5">
            <a:extLst>
              <a:ext uri="{FF2B5EF4-FFF2-40B4-BE49-F238E27FC236}">
                <a16:creationId xmlns:a16="http://schemas.microsoft.com/office/drawing/2014/main" id="{82818056-CC1C-8AB6-5166-68F84A218572}"/>
              </a:ext>
            </a:extLst>
          </p:cNvPr>
          <p:cNvSpPr>
            <a:spLocks noGrp="1"/>
          </p:cNvSpPr>
          <p:nvPr>
            <p:ph idx="1"/>
          </p:nvPr>
        </p:nvSpPr>
        <p:spPr>
          <a:xfrm>
            <a:off x="838200" y="1934184"/>
            <a:ext cx="10774680" cy="4159639"/>
          </a:xfrm>
        </p:spPr>
        <p:txBody>
          <a:bodyPr>
            <a:normAutofit/>
          </a:bodyPr>
          <a:lstStyle/>
          <a:p>
            <a:r>
              <a:rPr lang="en-US" dirty="0"/>
              <a:t>At its core, causal inference is simply estimating the true impact of some event, policy, choice, attribute (i.e. some X variable) on an outcome (your Y)</a:t>
            </a:r>
          </a:p>
          <a:p>
            <a:pPr lvl="1"/>
            <a:r>
              <a:rPr lang="en-US" dirty="0"/>
              <a:t>The challenge here is disentangling the true effect of X on Y from any other possible interference</a:t>
            </a:r>
          </a:p>
          <a:p>
            <a:endParaRPr lang="en-US" dirty="0"/>
          </a:p>
          <a:p>
            <a:r>
              <a:rPr lang="en-US" dirty="0"/>
              <a:t>Typical example: you want to know the effect of a vaccine on some disease</a:t>
            </a:r>
          </a:p>
          <a:p>
            <a:pPr lvl="1"/>
            <a:r>
              <a:rPr lang="en-US" dirty="0"/>
              <a:t>How would you do that?</a:t>
            </a:r>
          </a:p>
        </p:txBody>
      </p:sp>
      <p:sp>
        <p:nvSpPr>
          <p:cNvPr id="2" name="Espace réservé du numéro de diapositive 1">
            <a:extLst>
              <a:ext uri="{FF2B5EF4-FFF2-40B4-BE49-F238E27FC236}">
                <a16:creationId xmlns:a16="http://schemas.microsoft.com/office/drawing/2014/main" id="{6DFE2A12-8AD0-E056-73F3-9F1F15A7EC69}"/>
              </a:ext>
            </a:extLst>
          </p:cNvPr>
          <p:cNvSpPr>
            <a:spLocks noGrp="1"/>
          </p:cNvSpPr>
          <p:nvPr>
            <p:ph type="sldNum" sz="quarter" idx="12"/>
          </p:nvPr>
        </p:nvSpPr>
        <p:spPr/>
        <p:txBody>
          <a:bodyPr/>
          <a:lstStyle/>
          <a:p>
            <a:fld id="{6F3806FF-9E51-4331-BB90-F49EFA1FA4FC}" type="slidenum">
              <a:rPr lang="fr-FR" smtClean="0"/>
              <a:t>73</a:t>
            </a:fld>
            <a:endParaRPr lang="fr-FR"/>
          </a:p>
        </p:txBody>
      </p:sp>
      <p:sp>
        <p:nvSpPr>
          <p:cNvPr id="3" name="Oval 2">
            <a:extLst>
              <a:ext uri="{FF2B5EF4-FFF2-40B4-BE49-F238E27FC236}">
                <a16:creationId xmlns:a16="http://schemas.microsoft.com/office/drawing/2014/main" id="{A2C58332-2708-3342-D889-277B7796BEFF}"/>
              </a:ext>
            </a:extLst>
          </p:cNvPr>
          <p:cNvSpPr/>
          <p:nvPr/>
        </p:nvSpPr>
        <p:spPr>
          <a:xfrm>
            <a:off x="7282774" y="836579"/>
            <a:ext cx="843064" cy="843064"/>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X</a:t>
            </a:r>
            <a:endParaRPr lang="en-GB" sz="3200" b="1" dirty="0">
              <a:solidFill>
                <a:srgbClr val="E76321"/>
              </a:solidFill>
              <a:latin typeface="Source Sans Pro" panose="020B0503030403020204" pitchFamily="34" charset="0"/>
              <a:ea typeface="Source Sans Pro" panose="020B0503030403020204" pitchFamily="34" charset="0"/>
            </a:endParaRPr>
          </a:p>
        </p:txBody>
      </p:sp>
      <p:sp>
        <p:nvSpPr>
          <p:cNvPr id="7" name="Oval 6">
            <a:extLst>
              <a:ext uri="{FF2B5EF4-FFF2-40B4-BE49-F238E27FC236}">
                <a16:creationId xmlns:a16="http://schemas.microsoft.com/office/drawing/2014/main" id="{76456CD4-1955-DE97-2AA1-B4584064DDF5}"/>
              </a:ext>
            </a:extLst>
          </p:cNvPr>
          <p:cNvSpPr/>
          <p:nvPr/>
        </p:nvSpPr>
        <p:spPr>
          <a:xfrm>
            <a:off x="8752461" y="836640"/>
            <a:ext cx="843064" cy="843064"/>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Y</a:t>
            </a:r>
            <a:endParaRPr lang="en-GB" sz="3200" b="1" dirty="0">
              <a:solidFill>
                <a:srgbClr val="E76321"/>
              </a:solidFill>
              <a:latin typeface="Source Sans Pro" panose="020B0503030403020204" pitchFamily="34" charset="0"/>
              <a:ea typeface="Source Sans Pro" panose="020B0503030403020204" pitchFamily="34" charset="0"/>
            </a:endParaRPr>
          </a:p>
        </p:txBody>
      </p:sp>
      <p:cxnSp>
        <p:nvCxnSpPr>
          <p:cNvPr id="10" name="Straight Arrow Connector 9">
            <a:extLst>
              <a:ext uri="{FF2B5EF4-FFF2-40B4-BE49-F238E27FC236}">
                <a16:creationId xmlns:a16="http://schemas.microsoft.com/office/drawing/2014/main" id="{2498FAD9-A216-7569-F301-8473954D6794}"/>
              </a:ext>
            </a:extLst>
          </p:cNvPr>
          <p:cNvCxnSpPr>
            <a:stCxn id="3" idx="6"/>
            <a:endCxn id="7" idx="2"/>
          </p:cNvCxnSpPr>
          <p:nvPr/>
        </p:nvCxnSpPr>
        <p:spPr>
          <a:xfrm>
            <a:off x="8125838" y="1258111"/>
            <a:ext cx="626623" cy="61"/>
          </a:xfrm>
          <a:prstGeom prst="straightConnector1">
            <a:avLst/>
          </a:prstGeom>
          <a:ln w="38100">
            <a:solidFill>
              <a:srgbClr val="E7632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3275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41562-3CA8-543B-4F23-054C6E814E14}"/>
            </a:ext>
          </a:extLst>
        </p:cNvPr>
        <p:cNvGrpSpPr/>
        <p:nvPr/>
      </p:nvGrpSpPr>
      <p:grpSpPr>
        <a:xfrm>
          <a:off x="0" y="0"/>
          <a:ext cx="0" cy="0"/>
          <a:chOff x="0" y="0"/>
          <a:chExt cx="0" cy="0"/>
        </a:xfrm>
      </p:grpSpPr>
      <p:pic>
        <p:nvPicPr>
          <p:cNvPr id="38" name="Picture 37" descr="A person meditating with glowing lights&#10;&#10;Description automatically generated">
            <a:extLst>
              <a:ext uri="{FF2B5EF4-FFF2-40B4-BE49-F238E27FC236}">
                <a16:creationId xmlns:a16="http://schemas.microsoft.com/office/drawing/2014/main" id="{3B4165D5-325F-5016-1371-B7AAF1643F7B}"/>
              </a:ext>
            </a:extLst>
          </p:cNvPr>
          <p:cNvPicPr>
            <a:picLocks noChangeAspect="1"/>
          </p:cNvPicPr>
          <p:nvPr/>
        </p:nvPicPr>
        <p:blipFill>
          <a:blip r:embed="rId3">
            <a:alphaModFix amt="85000"/>
            <a:extLst>
              <a:ext uri="{28A0092B-C50C-407E-A947-70E740481C1C}">
                <a14:useLocalDpi xmlns:a14="http://schemas.microsoft.com/office/drawing/2010/main" val="0"/>
              </a:ext>
            </a:extLst>
          </a:blip>
          <a:srcRect l="27300" t="13070" r="26110" b="23931"/>
          <a:stretch/>
        </p:blipFill>
        <p:spPr>
          <a:xfrm rot="20063537">
            <a:off x="126850" y="1504040"/>
            <a:ext cx="817873" cy="826563"/>
          </a:xfrm>
          <a:prstGeom prst="ellipse">
            <a:avLst/>
          </a:prstGeom>
          <a:ln w="63500" cap="rnd">
            <a:noFill/>
          </a:ln>
          <a:effectLst>
            <a:outerShdw blurRad="381000" dist="292100" dir="5400000" sx="-80000" sy="-18000" rotWithShape="0">
              <a:srgbClr val="000000">
                <a:alpha val="22000"/>
              </a:srgbClr>
            </a:outerShdw>
          </a:effectLst>
        </p:spPr>
      </p:pic>
      <p:pic>
        <p:nvPicPr>
          <p:cNvPr id="4" name="Picture 3" descr="A blue and black background&#10;&#10;Description automatically generated">
            <a:extLst>
              <a:ext uri="{FF2B5EF4-FFF2-40B4-BE49-F238E27FC236}">
                <a16:creationId xmlns:a16="http://schemas.microsoft.com/office/drawing/2014/main" id="{1028C961-1018-2E62-182A-7D962756E939}"/>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8360988-5532-8A2B-9226-199B8A01F707}"/>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(2)</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18EC528B-6D87-6838-8398-9B108370967E}"/>
              </a:ext>
            </a:extLst>
          </p:cNvPr>
          <p:cNvSpPr>
            <a:spLocks noGrp="1"/>
          </p:cNvSpPr>
          <p:nvPr>
            <p:ph type="sldNum" sz="quarter" idx="12"/>
          </p:nvPr>
        </p:nvSpPr>
        <p:spPr/>
        <p:txBody>
          <a:bodyPr/>
          <a:lstStyle/>
          <a:p>
            <a:fld id="{6F3806FF-9E51-4331-BB90-F49EFA1FA4FC}" type="slidenum">
              <a:rPr lang="fr-FR" smtClean="0"/>
              <a:t>74</a:t>
            </a:fld>
            <a:endParaRPr lang="fr-FR"/>
          </a:p>
        </p:txBody>
      </p:sp>
      <p:pic>
        <p:nvPicPr>
          <p:cNvPr id="10" name="Picture 9" descr="Businesswoman holding sign">
            <a:extLst>
              <a:ext uri="{FF2B5EF4-FFF2-40B4-BE49-F238E27FC236}">
                <a16:creationId xmlns:a16="http://schemas.microsoft.com/office/drawing/2014/main" id="{BDD2A31A-A259-D376-7705-0362587752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4190" y="3429000"/>
            <a:ext cx="2195909" cy="3289836"/>
          </a:xfrm>
          <a:prstGeom prst="rect">
            <a:avLst/>
          </a:prstGeom>
        </p:spPr>
      </p:pic>
      <p:pic>
        <p:nvPicPr>
          <p:cNvPr id="11" name="Picture 10" descr="Businesswoman holding sign">
            <a:extLst>
              <a:ext uri="{FF2B5EF4-FFF2-40B4-BE49-F238E27FC236}">
                <a16:creationId xmlns:a16="http://schemas.microsoft.com/office/drawing/2014/main" id="{F7986382-A173-014D-49FB-846DE46AB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3645" y="3367911"/>
            <a:ext cx="2195909" cy="3289836"/>
          </a:xfrm>
          <a:prstGeom prst="rect">
            <a:avLst/>
          </a:prstGeom>
        </p:spPr>
      </p:pic>
      <p:grpSp>
        <p:nvGrpSpPr>
          <p:cNvPr id="21" name="Group 20">
            <a:extLst>
              <a:ext uri="{FF2B5EF4-FFF2-40B4-BE49-F238E27FC236}">
                <a16:creationId xmlns:a16="http://schemas.microsoft.com/office/drawing/2014/main" id="{EC66C648-F856-8915-AAC9-2C78A91D8159}"/>
              </a:ext>
            </a:extLst>
          </p:cNvPr>
          <p:cNvGrpSpPr/>
          <p:nvPr/>
        </p:nvGrpSpPr>
        <p:grpSpPr>
          <a:xfrm>
            <a:off x="313869" y="3976317"/>
            <a:ext cx="939564" cy="914400"/>
            <a:chOff x="1050679" y="2241503"/>
            <a:chExt cx="939564" cy="914400"/>
          </a:xfrm>
        </p:grpSpPr>
        <p:pic>
          <p:nvPicPr>
            <p:cNvPr id="13" name="Graphic 12" descr="Muscular arm with solid fill">
              <a:extLst>
                <a:ext uri="{FF2B5EF4-FFF2-40B4-BE49-F238E27FC236}">
                  <a16:creationId xmlns:a16="http://schemas.microsoft.com/office/drawing/2014/main" id="{D7196715-585C-07F1-D078-6C5B2A0BA3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843" y="2241503"/>
              <a:ext cx="914400" cy="914400"/>
            </a:xfrm>
            <a:prstGeom prst="rect">
              <a:avLst/>
            </a:prstGeom>
          </p:spPr>
        </p:pic>
        <p:pic>
          <p:nvPicPr>
            <p:cNvPr id="17" name="Graphic 16" descr="Needle outline">
              <a:extLst>
                <a:ext uri="{FF2B5EF4-FFF2-40B4-BE49-F238E27FC236}">
                  <a16:creationId xmlns:a16="http://schemas.microsoft.com/office/drawing/2014/main" id="{E3D43400-53DA-F632-74C1-693A5AEA19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934031">
              <a:off x="1050679" y="2456157"/>
              <a:ext cx="341455" cy="341455"/>
            </a:xfrm>
            <a:prstGeom prst="rect">
              <a:avLst/>
            </a:prstGeom>
          </p:spPr>
        </p:pic>
      </p:grpSp>
      <p:sp>
        <p:nvSpPr>
          <p:cNvPr id="22" name="TextBox 21">
            <a:extLst>
              <a:ext uri="{FF2B5EF4-FFF2-40B4-BE49-F238E27FC236}">
                <a16:creationId xmlns:a16="http://schemas.microsoft.com/office/drawing/2014/main" id="{F40B9223-24D6-A052-7C7F-6E3EDE327972}"/>
              </a:ext>
            </a:extLst>
          </p:cNvPr>
          <p:cNvSpPr txBox="1"/>
          <p:nvPr/>
        </p:nvSpPr>
        <p:spPr>
          <a:xfrm>
            <a:off x="271293" y="4890717"/>
            <a:ext cx="1110342" cy="430887"/>
          </a:xfrm>
          <a:prstGeom prst="rect">
            <a:avLst/>
          </a:prstGeom>
          <a:noFill/>
        </p:spPr>
        <p:txBody>
          <a:bodyPr wrap="square" rtlCol="0">
            <a:spAutoFit/>
          </a:bodyPr>
          <a:lstStyle/>
          <a:p>
            <a:r>
              <a:rPr lang="fr-FR" sz="1100" dirty="0">
                <a:solidFill>
                  <a:schemeClr val="bg2">
                    <a:lumMod val="75000"/>
                  </a:schemeClr>
                </a:solidFill>
                <a:latin typeface="Esteban" panose="02000000000000000000" pitchFamily="2" charset="0"/>
              </a:rPr>
              <a:t>*</a:t>
            </a:r>
            <a:r>
              <a:rPr lang="fr-FR" sz="1100" dirty="0" err="1">
                <a:solidFill>
                  <a:schemeClr val="bg2">
                    <a:lumMod val="75000"/>
                  </a:schemeClr>
                </a:solidFill>
                <a:latin typeface="Esteban" panose="02000000000000000000" pitchFamily="2" charset="0"/>
              </a:rPr>
              <a:t>It’s</a:t>
            </a:r>
            <a:r>
              <a:rPr lang="fr-FR" sz="1100" dirty="0">
                <a:solidFill>
                  <a:schemeClr val="bg2">
                    <a:lumMod val="75000"/>
                  </a:schemeClr>
                </a:solidFill>
                <a:latin typeface="Esteban" panose="02000000000000000000" pitchFamily="2" charset="0"/>
              </a:rPr>
              <a:t> a vaccine, not </a:t>
            </a:r>
            <a:r>
              <a:rPr lang="fr-FR" sz="1100" dirty="0" err="1">
                <a:solidFill>
                  <a:schemeClr val="bg2">
                    <a:lumMod val="75000"/>
                  </a:schemeClr>
                </a:solidFill>
                <a:latin typeface="Esteban" panose="02000000000000000000" pitchFamily="2" charset="0"/>
              </a:rPr>
              <a:t>steroids</a:t>
            </a:r>
            <a:r>
              <a:rPr lang="fr-FR" sz="1100" dirty="0">
                <a:solidFill>
                  <a:schemeClr val="bg2">
                    <a:lumMod val="75000"/>
                  </a:schemeClr>
                </a:solidFill>
                <a:latin typeface="Esteban" panose="02000000000000000000" pitchFamily="2" charset="0"/>
              </a:rPr>
              <a:t>.</a:t>
            </a:r>
            <a:endParaRPr lang="en-GB" sz="1100" dirty="0">
              <a:solidFill>
                <a:schemeClr val="bg2">
                  <a:lumMod val="75000"/>
                </a:schemeClr>
              </a:solidFill>
              <a:latin typeface="Esteban" panose="02000000000000000000" pitchFamily="2" charset="0"/>
            </a:endParaRPr>
          </a:p>
        </p:txBody>
      </p:sp>
      <p:sp>
        <p:nvSpPr>
          <p:cNvPr id="23" name="Content Placeholder 5">
            <a:extLst>
              <a:ext uri="{FF2B5EF4-FFF2-40B4-BE49-F238E27FC236}">
                <a16:creationId xmlns:a16="http://schemas.microsoft.com/office/drawing/2014/main" id="{2DF49E52-3057-FDDF-3F1D-DC8D5E3F27FA}"/>
              </a:ext>
            </a:extLst>
          </p:cNvPr>
          <p:cNvSpPr>
            <a:spLocks noGrp="1"/>
          </p:cNvSpPr>
          <p:nvPr>
            <p:ph idx="1"/>
          </p:nvPr>
        </p:nvSpPr>
        <p:spPr>
          <a:xfrm>
            <a:off x="1012580" y="1495493"/>
            <a:ext cx="10480633" cy="1062194"/>
          </a:xfrm>
        </p:spPr>
        <p:txBody>
          <a:bodyPr>
            <a:normAutofit/>
          </a:bodyPr>
          <a:lstStyle/>
          <a:p>
            <a:pPr marL="0" indent="0">
              <a:buNone/>
            </a:pPr>
            <a:r>
              <a:rPr lang="en-US" dirty="0"/>
              <a:t>If you were god, you would just create two </a:t>
            </a:r>
            <a:r>
              <a:rPr lang="en-US" dirty="0">
                <a:solidFill>
                  <a:srgbClr val="EB6E40"/>
                </a:solidFill>
              </a:rPr>
              <a:t>identical universes</a:t>
            </a:r>
            <a:r>
              <a:rPr lang="en-US" dirty="0"/>
              <a:t>: one where you take the treatment, one where you don’t</a:t>
            </a:r>
          </a:p>
        </p:txBody>
      </p:sp>
      <p:cxnSp>
        <p:nvCxnSpPr>
          <p:cNvPr id="25" name="Straight Connector 24">
            <a:extLst>
              <a:ext uri="{FF2B5EF4-FFF2-40B4-BE49-F238E27FC236}">
                <a16:creationId xmlns:a16="http://schemas.microsoft.com/office/drawing/2014/main" id="{6218075C-C4EA-7FF5-6D8B-5E424D67A45C}"/>
              </a:ext>
            </a:extLst>
          </p:cNvPr>
          <p:cNvCxnSpPr/>
          <p:nvPr/>
        </p:nvCxnSpPr>
        <p:spPr>
          <a:xfrm flipH="1">
            <a:off x="3744686" y="2717074"/>
            <a:ext cx="3722914" cy="4225835"/>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3D7C327A-1CF0-FDB2-6A62-138A62C4E82A}"/>
              </a:ext>
            </a:extLst>
          </p:cNvPr>
          <p:cNvGrpSpPr/>
          <p:nvPr/>
        </p:nvGrpSpPr>
        <p:grpSpPr>
          <a:xfrm>
            <a:off x="6362107" y="3818364"/>
            <a:ext cx="1354203" cy="1354203"/>
            <a:chOff x="7341324" y="3010953"/>
            <a:chExt cx="1354203" cy="1354203"/>
          </a:xfrm>
        </p:grpSpPr>
        <p:grpSp>
          <p:nvGrpSpPr>
            <p:cNvPr id="26" name="Group 25">
              <a:extLst>
                <a:ext uri="{FF2B5EF4-FFF2-40B4-BE49-F238E27FC236}">
                  <a16:creationId xmlns:a16="http://schemas.microsoft.com/office/drawing/2014/main" id="{87D631D2-A6D6-41E0-B638-1B5B7AA666F6}"/>
                </a:ext>
              </a:extLst>
            </p:cNvPr>
            <p:cNvGrpSpPr/>
            <p:nvPr/>
          </p:nvGrpSpPr>
          <p:grpSpPr>
            <a:xfrm>
              <a:off x="7563681" y="3216628"/>
              <a:ext cx="939564" cy="914400"/>
              <a:chOff x="1050679" y="2241503"/>
              <a:chExt cx="939564" cy="914400"/>
            </a:xfrm>
          </p:grpSpPr>
          <p:pic>
            <p:nvPicPr>
              <p:cNvPr id="27" name="Graphic 26" descr="Muscular arm with solid fill">
                <a:extLst>
                  <a:ext uri="{FF2B5EF4-FFF2-40B4-BE49-F238E27FC236}">
                    <a16:creationId xmlns:a16="http://schemas.microsoft.com/office/drawing/2014/main" id="{A029D8D7-0BDF-EF0E-148B-97DA7781A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843" y="2241503"/>
                <a:ext cx="914400" cy="914400"/>
              </a:xfrm>
              <a:prstGeom prst="rect">
                <a:avLst/>
              </a:prstGeom>
            </p:spPr>
          </p:pic>
          <p:pic>
            <p:nvPicPr>
              <p:cNvPr id="28" name="Graphic 27" descr="Needle outline">
                <a:extLst>
                  <a:ext uri="{FF2B5EF4-FFF2-40B4-BE49-F238E27FC236}">
                    <a16:creationId xmlns:a16="http://schemas.microsoft.com/office/drawing/2014/main" id="{2A01EB87-8F6B-83E4-1E93-70F21C23C0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934031">
                <a:off x="1050679" y="2456157"/>
                <a:ext cx="341455" cy="341455"/>
              </a:xfrm>
              <a:prstGeom prst="rect">
                <a:avLst/>
              </a:prstGeom>
            </p:spPr>
          </p:pic>
        </p:grpSp>
        <p:pic>
          <p:nvPicPr>
            <p:cNvPr id="32" name="Graphic 31" descr="No sign outline">
              <a:extLst>
                <a:ext uri="{FF2B5EF4-FFF2-40B4-BE49-F238E27FC236}">
                  <a16:creationId xmlns:a16="http://schemas.microsoft.com/office/drawing/2014/main" id="{BEE4AC4C-2618-E7C4-6C61-9BDC3DBBEE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1324" y="3010953"/>
              <a:ext cx="1354203" cy="1354203"/>
            </a:xfrm>
            <a:prstGeom prst="rect">
              <a:avLst/>
            </a:prstGeom>
          </p:spPr>
        </p:pic>
      </p:grpSp>
      <p:sp>
        <p:nvSpPr>
          <p:cNvPr id="40" name="Content Placeholder 5">
            <a:extLst>
              <a:ext uri="{FF2B5EF4-FFF2-40B4-BE49-F238E27FC236}">
                <a16:creationId xmlns:a16="http://schemas.microsoft.com/office/drawing/2014/main" id="{D4CD6DFF-C1C9-D546-A52F-7AC8D381A685}"/>
              </a:ext>
            </a:extLst>
          </p:cNvPr>
          <p:cNvSpPr txBox="1">
            <a:spLocks/>
          </p:cNvSpPr>
          <p:nvPr/>
        </p:nvSpPr>
        <p:spPr>
          <a:xfrm>
            <a:off x="2182678" y="2647447"/>
            <a:ext cx="1936649" cy="500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Universe A</a:t>
            </a:r>
          </a:p>
        </p:txBody>
      </p:sp>
      <p:sp>
        <p:nvSpPr>
          <p:cNvPr id="41" name="Content Placeholder 5">
            <a:extLst>
              <a:ext uri="{FF2B5EF4-FFF2-40B4-BE49-F238E27FC236}">
                <a16:creationId xmlns:a16="http://schemas.microsoft.com/office/drawing/2014/main" id="{6B141B03-0A30-D42A-BAB3-EAE6DB80B8C6}"/>
              </a:ext>
            </a:extLst>
          </p:cNvPr>
          <p:cNvSpPr txBox="1">
            <a:spLocks/>
          </p:cNvSpPr>
          <p:nvPr/>
        </p:nvSpPr>
        <p:spPr>
          <a:xfrm>
            <a:off x="8531056" y="2712325"/>
            <a:ext cx="1898536" cy="500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Universe B</a:t>
            </a:r>
          </a:p>
        </p:txBody>
      </p:sp>
      <p:sp>
        <p:nvSpPr>
          <p:cNvPr id="42" name="Content Placeholder 5">
            <a:extLst>
              <a:ext uri="{FF2B5EF4-FFF2-40B4-BE49-F238E27FC236}">
                <a16:creationId xmlns:a16="http://schemas.microsoft.com/office/drawing/2014/main" id="{8FB7952C-CC85-EAB3-CB89-1DCB6A4AB539}"/>
              </a:ext>
            </a:extLst>
          </p:cNvPr>
          <p:cNvSpPr txBox="1">
            <a:spLocks/>
          </p:cNvSpPr>
          <p:nvPr/>
        </p:nvSpPr>
        <p:spPr>
          <a:xfrm rot="21408935">
            <a:off x="3218044" y="4192253"/>
            <a:ext cx="1516783" cy="64676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EB6E40"/>
                </a:solidFill>
                <a:latin typeface="Esteban" panose="02000000000000000000" pitchFamily="2" charset="0"/>
              </a:rPr>
              <a:t>Very </a:t>
            </a:r>
            <a:br>
              <a:rPr lang="en-US" dirty="0">
                <a:solidFill>
                  <a:srgbClr val="EB6E40"/>
                </a:solidFill>
                <a:latin typeface="Esteban" panose="02000000000000000000" pitchFamily="2" charset="0"/>
              </a:rPr>
            </a:br>
            <a:r>
              <a:rPr lang="en-US" dirty="0">
                <a:solidFill>
                  <a:srgbClr val="EB6E40"/>
                </a:solidFill>
                <a:latin typeface="Esteban" panose="02000000000000000000" pitchFamily="2" charset="0"/>
              </a:rPr>
              <a:t>healthy</a:t>
            </a:r>
          </a:p>
        </p:txBody>
      </p:sp>
      <p:pic>
        <p:nvPicPr>
          <p:cNvPr id="46" name="Graphic 45" descr="Inpatient with solid fill">
            <a:extLst>
              <a:ext uri="{FF2B5EF4-FFF2-40B4-BE49-F238E27FC236}">
                <a16:creationId xmlns:a16="http://schemas.microsoft.com/office/drawing/2014/main" id="{26210F0D-F945-C557-757E-3B0EE94851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325214">
            <a:off x="9837443" y="3931198"/>
            <a:ext cx="914400" cy="914400"/>
          </a:xfrm>
          <a:prstGeom prst="rect">
            <a:avLst/>
          </a:prstGeom>
        </p:spPr>
      </p:pic>
      <p:cxnSp>
        <p:nvCxnSpPr>
          <p:cNvPr id="48" name="Straight Arrow Connector 47">
            <a:extLst>
              <a:ext uri="{FF2B5EF4-FFF2-40B4-BE49-F238E27FC236}">
                <a16:creationId xmlns:a16="http://schemas.microsoft.com/office/drawing/2014/main" id="{D2636102-318E-3656-5D1E-56638B21F710}"/>
              </a:ext>
            </a:extLst>
          </p:cNvPr>
          <p:cNvCxnSpPr/>
          <p:nvPr/>
        </p:nvCxnSpPr>
        <p:spPr>
          <a:xfrm>
            <a:off x="1449977"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F52FA058-0CAF-0255-7C1E-0D620997C187}"/>
              </a:ext>
            </a:extLst>
          </p:cNvPr>
          <p:cNvCxnSpPr/>
          <p:nvPr/>
        </p:nvCxnSpPr>
        <p:spPr>
          <a:xfrm>
            <a:off x="7772400"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4051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C49A8-B31D-9464-7E23-CC75E45A3EB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83654EF-6590-278E-6C20-871023F6607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518D5EB-3265-730C-82A8-4BC1D5651F39}"/>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(3)</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BE1A40BC-D76A-F045-2476-53318183C73B}"/>
              </a:ext>
            </a:extLst>
          </p:cNvPr>
          <p:cNvSpPr>
            <a:spLocks noGrp="1"/>
          </p:cNvSpPr>
          <p:nvPr>
            <p:ph type="sldNum" sz="quarter" idx="12"/>
          </p:nvPr>
        </p:nvSpPr>
        <p:spPr/>
        <p:txBody>
          <a:bodyPr/>
          <a:lstStyle/>
          <a:p>
            <a:fld id="{6F3806FF-9E51-4331-BB90-F49EFA1FA4FC}" type="slidenum">
              <a:rPr lang="fr-FR" smtClean="0"/>
              <a:t>75</a:t>
            </a:fld>
            <a:endParaRPr lang="fr-FR"/>
          </a:p>
        </p:txBody>
      </p:sp>
      <p:sp>
        <p:nvSpPr>
          <p:cNvPr id="23" name="Content Placeholder 5">
            <a:extLst>
              <a:ext uri="{FF2B5EF4-FFF2-40B4-BE49-F238E27FC236}">
                <a16:creationId xmlns:a16="http://schemas.microsoft.com/office/drawing/2014/main" id="{525BB791-F9A1-5DD4-DC7A-4869084DE5B5}"/>
              </a:ext>
            </a:extLst>
          </p:cNvPr>
          <p:cNvSpPr>
            <a:spLocks noGrp="1"/>
          </p:cNvSpPr>
          <p:nvPr>
            <p:ph idx="1"/>
          </p:nvPr>
        </p:nvSpPr>
        <p:spPr>
          <a:xfrm>
            <a:off x="1012580" y="1495493"/>
            <a:ext cx="10480633" cy="4781210"/>
          </a:xfrm>
        </p:spPr>
        <p:txBody>
          <a:bodyPr>
            <a:normAutofit/>
          </a:bodyPr>
          <a:lstStyle/>
          <a:p>
            <a:pPr marL="0" indent="0">
              <a:buNone/>
            </a:pPr>
            <a:r>
              <a:rPr lang="en-US" dirty="0"/>
              <a:t>Unfortunately, you’re just an AMSE student and can only observe </a:t>
            </a:r>
            <a:r>
              <a:rPr lang="en-US" dirty="0">
                <a:solidFill>
                  <a:srgbClr val="EB6E40"/>
                </a:solidFill>
              </a:rPr>
              <a:t>one situation</a:t>
            </a:r>
            <a:endParaRPr lang="en-US" dirty="0"/>
          </a:p>
          <a:p>
            <a:r>
              <a:rPr lang="en-US" dirty="0"/>
              <a:t>The key (and difficulty) of causal inference is finding a </a:t>
            </a:r>
            <a:r>
              <a:rPr lang="en-US" dirty="0">
                <a:solidFill>
                  <a:srgbClr val="EB6E40"/>
                </a:solidFill>
              </a:rPr>
              <a:t>valid comparison </a:t>
            </a:r>
          </a:p>
          <a:p>
            <a:pPr lvl="1"/>
            <a:r>
              <a:rPr lang="en-US" dirty="0"/>
              <a:t>We</a:t>
            </a:r>
            <a:r>
              <a:rPr lang="en-US" i="1" dirty="0"/>
              <a:t> </a:t>
            </a:r>
            <a:r>
              <a:rPr lang="en-US" dirty="0"/>
              <a:t>call that a </a:t>
            </a:r>
            <a:r>
              <a:rPr lang="en-US" i="1" dirty="0">
                <a:solidFill>
                  <a:srgbClr val="EB6E40"/>
                </a:solidFill>
              </a:rPr>
              <a:t>counterfactual </a:t>
            </a:r>
            <a:r>
              <a:rPr lang="en-US" dirty="0"/>
              <a:t>(what would have happened in the other situation)</a:t>
            </a:r>
          </a:p>
        </p:txBody>
      </p:sp>
    </p:spTree>
    <p:extLst>
      <p:ext uri="{BB962C8B-B14F-4D97-AF65-F5344CB8AC3E}">
        <p14:creationId xmlns:p14="http://schemas.microsoft.com/office/powerpoint/2010/main" val="14211211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7D4E-4675-5D31-212E-A6468F80F85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AD95E28-2FF8-C9C8-C353-4EE92BEC798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A7B0F40-C010-69F6-6987-448E7C39886C}"/>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(4)</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3D9D96F5-D43C-9EF4-C157-C830C8CE6A74}"/>
              </a:ext>
            </a:extLst>
          </p:cNvPr>
          <p:cNvSpPr>
            <a:spLocks noGrp="1"/>
          </p:cNvSpPr>
          <p:nvPr>
            <p:ph type="sldNum" sz="quarter" idx="12"/>
          </p:nvPr>
        </p:nvSpPr>
        <p:spPr/>
        <p:txBody>
          <a:bodyPr/>
          <a:lstStyle/>
          <a:p>
            <a:fld id="{6F3806FF-9E51-4331-BB90-F49EFA1FA4FC}" type="slidenum">
              <a:rPr lang="fr-FR" smtClean="0"/>
              <a:t>76</a:t>
            </a:fld>
            <a:endParaRPr lang="fr-FR"/>
          </a:p>
        </p:txBody>
      </p:sp>
      <p:sp>
        <p:nvSpPr>
          <p:cNvPr id="23" name="Content Placeholder 5">
            <a:extLst>
              <a:ext uri="{FF2B5EF4-FFF2-40B4-BE49-F238E27FC236}">
                <a16:creationId xmlns:a16="http://schemas.microsoft.com/office/drawing/2014/main" id="{3EC53C84-5E87-64B6-E0EC-33B64CBBE6B0}"/>
              </a:ext>
            </a:extLst>
          </p:cNvPr>
          <p:cNvSpPr>
            <a:spLocks noGrp="1"/>
          </p:cNvSpPr>
          <p:nvPr>
            <p:ph idx="1"/>
          </p:nvPr>
        </p:nvSpPr>
        <p:spPr>
          <a:xfrm>
            <a:off x="1012580" y="1495493"/>
            <a:ext cx="10480633" cy="2528546"/>
          </a:xfrm>
        </p:spPr>
        <p:txBody>
          <a:bodyPr>
            <a:normAutofit/>
          </a:bodyPr>
          <a:lstStyle/>
          <a:p>
            <a:r>
              <a:rPr lang="en-US" dirty="0"/>
              <a:t>A way to do this, is to create two groups with </a:t>
            </a:r>
            <a:r>
              <a:rPr lang="en-US" dirty="0">
                <a:solidFill>
                  <a:srgbClr val="EB6E40"/>
                </a:solidFill>
              </a:rPr>
              <a:t>similar characteristics </a:t>
            </a:r>
            <a:r>
              <a:rPr lang="en-US" dirty="0"/>
              <a:t>such that </a:t>
            </a:r>
            <a:r>
              <a:rPr lang="en-US" dirty="0">
                <a:solidFill>
                  <a:srgbClr val="E76321"/>
                </a:solidFill>
              </a:rPr>
              <a:t>no (un)observed characteristic is correlated with both assignment to a group and the outcome of interest</a:t>
            </a:r>
          </a:p>
          <a:p>
            <a:pPr lvl="1"/>
            <a:r>
              <a:rPr lang="en-US" dirty="0" err="1"/>
              <a:t>Randomisation</a:t>
            </a:r>
            <a:r>
              <a:rPr lang="en-US" dirty="0"/>
              <a:t> is a good starting point, if you can! (hence, why </a:t>
            </a:r>
            <a:r>
              <a:rPr lang="en-US" dirty="0" err="1"/>
              <a:t>Randomised</a:t>
            </a:r>
            <a:r>
              <a:rPr lang="en-US" dirty="0"/>
              <a:t> Controlled Trials are called the “gold standard”)</a:t>
            </a:r>
          </a:p>
          <a:p>
            <a:endParaRPr lang="en-US" dirty="0">
              <a:solidFill>
                <a:srgbClr val="EB6E40"/>
              </a:solidFill>
            </a:endParaRPr>
          </a:p>
        </p:txBody>
      </p:sp>
      <p:grpSp>
        <p:nvGrpSpPr>
          <p:cNvPr id="3" name="Group 2">
            <a:extLst>
              <a:ext uri="{FF2B5EF4-FFF2-40B4-BE49-F238E27FC236}">
                <a16:creationId xmlns:a16="http://schemas.microsoft.com/office/drawing/2014/main" id="{F64F76C4-44A5-0A6A-F88A-95390CCF9BFE}"/>
              </a:ext>
            </a:extLst>
          </p:cNvPr>
          <p:cNvGrpSpPr/>
          <p:nvPr/>
        </p:nvGrpSpPr>
        <p:grpSpPr>
          <a:xfrm>
            <a:off x="901930" y="4095144"/>
            <a:ext cx="939564" cy="914400"/>
            <a:chOff x="1050679" y="2241503"/>
            <a:chExt cx="939564" cy="914400"/>
          </a:xfrm>
        </p:grpSpPr>
        <p:pic>
          <p:nvPicPr>
            <p:cNvPr id="6" name="Graphic 5" descr="Muscular arm with solid fill">
              <a:extLst>
                <a:ext uri="{FF2B5EF4-FFF2-40B4-BE49-F238E27FC236}">
                  <a16:creationId xmlns:a16="http://schemas.microsoft.com/office/drawing/2014/main" id="{D197B76C-9219-069E-409C-427C02926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843" y="2241503"/>
              <a:ext cx="914400" cy="914400"/>
            </a:xfrm>
            <a:prstGeom prst="rect">
              <a:avLst/>
            </a:prstGeom>
          </p:spPr>
        </p:pic>
        <p:pic>
          <p:nvPicPr>
            <p:cNvPr id="7" name="Graphic 6" descr="Needle outline">
              <a:extLst>
                <a:ext uri="{FF2B5EF4-FFF2-40B4-BE49-F238E27FC236}">
                  <a16:creationId xmlns:a16="http://schemas.microsoft.com/office/drawing/2014/main" id="{B56D196D-CF79-AFE2-FFAA-1DB3AB97D0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4031">
              <a:off x="1050679" y="2456157"/>
              <a:ext cx="341455" cy="341455"/>
            </a:xfrm>
            <a:prstGeom prst="rect">
              <a:avLst/>
            </a:prstGeom>
          </p:spPr>
        </p:pic>
      </p:grpSp>
      <p:cxnSp>
        <p:nvCxnSpPr>
          <p:cNvPr id="9" name="Straight Connector 8">
            <a:extLst>
              <a:ext uri="{FF2B5EF4-FFF2-40B4-BE49-F238E27FC236}">
                <a16:creationId xmlns:a16="http://schemas.microsoft.com/office/drawing/2014/main" id="{76A1097F-BC69-2B26-14D5-3A6E24EB979D}"/>
              </a:ext>
            </a:extLst>
          </p:cNvPr>
          <p:cNvCxnSpPr>
            <a:cxnSpLocks/>
          </p:cNvCxnSpPr>
          <p:nvPr/>
        </p:nvCxnSpPr>
        <p:spPr>
          <a:xfrm flipH="1">
            <a:off x="3744686" y="4086816"/>
            <a:ext cx="2516186" cy="2856093"/>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7977B748-925C-77B5-3B4D-0B6BB397B7AE}"/>
              </a:ext>
            </a:extLst>
          </p:cNvPr>
          <p:cNvGrpSpPr/>
          <p:nvPr/>
        </p:nvGrpSpPr>
        <p:grpSpPr>
          <a:xfrm>
            <a:off x="9548980" y="3819958"/>
            <a:ext cx="1354203" cy="1354203"/>
            <a:chOff x="7341324" y="3010953"/>
            <a:chExt cx="1354203" cy="1354203"/>
          </a:xfrm>
        </p:grpSpPr>
        <p:grpSp>
          <p:nvGrpSpPr>
            <p:cNvPr id="11" name="Group 10">
              <a:extLst>
                <a:ext uri="{FF2B5EF4-FFF2-40B4-BE49-F238E27FC236}">
                  <a16:creationId xmlns:a16="http://schemas.microsoft.com/office/drawing/2014/main" id="{056DC35F-144B-415A-1178-3931AB6D7E4B}"/>
                </a:ext>
              </a:extLst>
            </p:cNvPr>
            <p:cNvGrpSpPr/>
            <p:nvPr/>
          </p:nvGrpSpPr>
          <p:grpSpPr>
            <a:xfrm>
              <a:off x="7563681" y="3216628"/>
              <a:ext cx="939564" cy="914400"/>
              <a:chOff x="1050679" y="2241503"/>
              <a:chExt cx="939564" cy="914400"/>
            </a:xfrm>
          </p:grpSpPr>
          <p:pic>
            <p:nvPicPr>
              <p:cNvPr id="13" name="Graphic 12" descr="Muscular arm with solid fill">
                <a:extLst>
                  <a:ext uri="{FF2B5EF4-FFF2-40B4-BE49-F238E27FC236}">
                    <a16:creationId xmlns:a16="http://schemas.microsoft.com/office/drawing/2014/main" id="{913AD5C6-4C7A-70C7-0C86-D1B3243F65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843" y="2241503"/>
                <a:ext cx="914400" cy="914400"/>
              </a:xfrm>
              <a:prstGeom prst="rect">
                <a:avLst/>
              </a:prstGeom>
            </p:spPr>
          </p:pic>
          <p:pic>
            <p:nvPicPr>
              <p:cNvPr id="14" name="Graphic 13" descr="Needle outline">
                <a:extLst>
                  <a:ext uri="{FF2B5EF4-FFF2-40B4-BE49-F238E27FC236}">
                    <a16:creationId xmlns:a16="http://schemas.microsoft.com/office/drawing/2014/main" id="{673D30C4-769C-C1A1-8FA0-CA827C4682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4031">
                <a:off x="1050679" y="2456157"/>
                <a:ext cx="341455" cy="341455"/>
              </a:xfrm>
              <a:prstGeom prst="rect">
                <a:avLst/>
              </a:prstGeom>
            </p:spPr>
          </p:pic>
        </p:grpSp>
        <p:pic>
          <p:nvPicPr>
            <p:cNvPr id="12" name="Graphic 11" descr="No sign outline">
              <a:extLst>
                <a:ext uri="{FF2B5EF4-FFF2-40B4-BE49-F238E27FC236}">
                  <a16:creationId xmlns:a16="http://schemas.microsoft.com/office/drawing/2014/main" id="{1CCFBC01-ADDC-C3A5-A80D-0AC1EDAD25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1324" y="3010953"/>
              <a:ext cx="1354203" cy="1354203"/>
            </a:xfrm>
            <a:prstGeom prst="rect">
              <a:avLst/>
            </a:prstGeom>
          </p:spPr>
        </p:pic>
      </p:grpSp>
      <p:pic>
        <p:nvPicPr>
          <p:cNvPr id="17" name="Graphic 16" descr="Man with solid fill">
            <a:extLst>
              <a:ext uri="{FF2B5EF4-FFF2-40B4-BE49-F238E27FC236}">
                <a16:creationId xmlns:a16="http://schemas.microsoft.com/office/drawing/2014/main" id="{1CEF637D-6FB6-8EEE-88AA-CDE84C9C56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76572" y="5135670"/>
            <a:ext cx="494573" cy="494573"/>
          </a:xfrm>
          <a:prstGeom prst="rect">
            <a:avLst/>
          </a:prstGeom>
        </p:spPr>
      </p:pic>
      <p:sp>
        <p:nvSpPr>
          <p:cNvPr id="18" name="Content Placeholder 5">
            <a:extLst>
              <a:ext uri="{FF2B5EF4-FFF2-40B4-BE49-F238E27FC236}">
                <a16:creationId xmlns:a16="http://schemas.microsoft.com/office/drawing/2014/main" id="{E56E9F30-F853-2E62-3A30-C02CA0765312}"/>
              </a:ext>
            </a:extLst>
          </p:cNvPr>
          <p:cNvSpPr txBox="1">
            <a:spLocks/>
          </p:cNvSpPr>
          <p:nvPr/>
        </p:nvSpPr>
        <p:spPr>
          <a:xfrm>
            <a:off x="3170952" y="4129968"/>
            <a:ext cx="2611391" cy="8447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Group A</a:t>
            </a:r>
            <a:br>
              <a:rPr lang="en-US" dirty="0">
                <a:latin typeface="Esteban" panose="02000000000000000000" pitchFamily="2" charset="0"/>
              </a:rPr>
            </a:br>
            <a:r>
              <a:rPr lang="en-US" dirty="0">
                <a:latin typeface="Esteban" panose="02000000000000000000" pitchFamily="2" charset="0"/>
              </a:rPr>
              <a:t>(Treatment)</a:t>
            </a:r>
          </a:p>
        </p:txBody>
      </p:sp>
      <p:sp>
        <p:nvSpPr>
          <p:cNvPr id="19" name="Content Placeholder 5">
            <a:extLst>
              <a:ext uri="{FF2B5EF4-FFF2-40B4-BE49-F238E27FC236}">
                <a16:creationId xmlns:a16="http://schemas.microsoft.com/office/drawing/2014/main" id="{43A1FE70-C5B4-97AB-DD45-B5310711065A}"/>
              </a:ext>
            </a:extLst>
          </p:cNvPr>
          <p:cNvSpPr txBox="1">
            <a:spLocks/>
          </p:cNvSpPr>
          <p:nvPr/>
        </p:nvSpPr>
        <p:spPr>
          <a:xfrm>
            <a:off x="6716583" y="4068089"/>
            <a:ext cx="1793757" cy="968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Group B</a:t>
            </a:r>
            <a:br>
              <a:rPr lang="en-US" dirty="0">
                <a:latin typeface="Esteban" panose="02000000000000000000" pitchFamily="2" charset="0"/>
              </a:rPr>
            </a:br>
            <a:r>
              <a:rPr lang="en-US" dirty="0">
                <a:latin typeface="Esteban" panose="02000000000000000000" pitchFamily="2" charset="0"/>
              </a:rPr>
              <a:t>(Control)</a:t>
            </a:r>
          </a:p>
        </p:txBody>
      </p:sp>
      <p:pic>
        <p:nvPicPr>
          <p:cNvPr id="20" name="Graphic 19" descr="Man with solid fill">
            <a:extLst>
              <a:ext uri="{FF2B5EF4-FFF2-40B4-BE49-F238E27FC236}">
                <a16:creationId xmlns:a16="http://schemas.microsoft.com/office/drawing/2014/main" id="{7C5C2D65-F794-FDD8-A6CC-2729D13B81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902" y="5625162"/>
            <a:ext cx="494573" cy="494573"/>
          </a:xfrm>
          <a:prstGeom prst="rect">
            <a:avLst/>
          </a:prstGeom>
        </p:spPr>
      </p:pic>
      <p:pic>
        <p:nvPicPr>
          <p:cNvPr id="21" name="Graphic 20" descr="Man with solid fill">
            <a:extLst>
              <a:ext uri="{FF2B5EF4-FFF2-40B4-BE49-F238E27FC236}">
                <a16:creationId xmlns:a16="http://schemas.microsoft.com/office/drawing/2014/main" id="{06FDEE43-C8AE-6B81-31E1-EEB780482B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29646" y="5198179"/>
            <a:ext cx="494573" cy="494573"/>
          </a:xfrm>
          <a:prstGeom prst="rect">
            <a:avLst/>
          </a:prstGeom>
        </p:spPr>
      </p:pic>
      <p:pic>
        <p:nvPicPr>
          <p:cNvPr id="22" name="Graphic 21" descr="Man with solid fill">
            <a:extLst>
              <a:ext uri="{FF2B5EF4-FFF2-40B4-BE49-F238E27FC236}">
                <a16:creationId xmlns:a16="http://schemas.microsoft.com/office/drawing/2014/main" id="{9BBCD2F1-58DC-BF34-2F66-EACB7197B8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80305" y="5470456"/>
            <a:ext cx="494573" cy="494573"/>
          </a:xfrm>
          <a:prstGeom prst="rect">
            <a:avLst/>
          </a:prstGeom>
        </p:spPr>
      </p:pic>
      <p:pic>
        <p:nvPicPr>
          <p:cNvPr id="24" name="Graphic 23" descr="Man with solid fill">
            <a:extLst>
              <a:ext uri="{FF2B5EF4-FFF2-40B4-BE49-F238E27FC236}">
                <a16:creationId xmlns:a16="http://schemas.microsoft.com/office/drawing/2014/main" id="{0D4027BF-069E-85FC-6996-6BA537D5D9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37709" y="5494968"/>
            <a:ext cx="494573" cy="494573"/>
          </a:xfrm>
          <a:prstGeom prst="rect">
            <a:avLst/>
          </a:prstGeom>
        </p:spPr>
      </p:pic>
      <p:pic>
        <p:nvPicPr>
          <p:cNvPr id="25" name="Graphic 24" descr="Man with solid fill">
            <a:extLst>
              <a:ext uri="{FF2B5EF4-FFF2-40B4-BE49-F238E27FC236}">
                <a16:creationId xmlns:a16="http://schemas.microsoft.com/office/drawing/2014/main" id="{E8C97AEB-474B-AE9D-2772-F8558187902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87219" y="5271808"/>
            <a:ext cx="494573" cy="494573"/>
          </a:xfrm>
          <a:prstGeom prst="rect">
            <a:avLst/>
          </a:prstGeom>
        </p:spPr>
      </p:pic>
      <p:pic>
        <p:nvPicPr>
          <p:cNvPr id="26" name="Graphic 25" descr="Man with solid fill">
            <a:extLst>
              <a:ext uri="{FF2B5EF4-FFF2-40B4-BE49-F238E27FC236}">
                <a16:creationId xmlns:a16="http://schemas.microsoft.com/office/drawing/2014/main" id="{CD01AF65-C9E6-40A5-CEA3-A77415E4B69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97399" y="5655232"/>
            <a:ext cx="494573" cy="494573"/>
          </a:xfrm>
          <a:prstGeom prst="rect">
            <a:avLst/>
          </a:prstGeom>
        </p:spPr>
      </p:pic>
      <p:pic>
        <p:nvPicPr>
          <p:cNvPr id="27" name="Graphic 26" descr="Man with solid fill">
            <a:extLst>
              <a:ext uri="{FF2B5EF4-FFF2-40B4-BE49-F238E27FC236}">
                <a16:creationId xmlns:a16="http://schemas.microsoft.com/office/drawing/2014/main" id="{030F23B9-E594-93B3-4491-B1049EC25AE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14188" y="5174161"/>
            <a:ext cx="494573" cy="494573"/>
          </a:xfrm>
          <a:prstGeom prst="rect">
            <a:avLst/>
          </a:prstGeom>
        </p:spPr>
      </p:pic>
      <p:pic>
        <p:nvPicPr>
          <p:cNvPr id="28" name="Graphic 27" descr="Man with solid fill">
            <a:extLst>
              <a:ext uri="{FF2B5EF4-FFF2-40B4-BE49-F238E27FC236}">
                <a16:creationId xmlns:a16="http://schemas.microsoft.com/office/drawing/2014/main" id="{56A3FF29-E167-D2CD-E9DE-466CEF45567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518" y="5663653"/>
            <a:ext cx="494573" cy="494573"/>
          </a:xfrm>
          <a:prstGeom prst="rect">
            <a:avLst/>
          </a:prstGeom>
        </p:spPr>
      </p:pic>
      <p:pic>
        <p:nvPicPr>
          <p:cNvPr id="29" name="Graphic 28" descr="Man with solid fill">
            <a:extLst>
              <a:ext uri="{FF2B5EF4-FFF2-40B4-BE49-F238E27FC236}">
                <a16:creationId xmlns:a16="http://schemas.microsoft.com/office/drawing/2014/main" id="{F6A56E70-1C62-7E21-09E8-D31822AB25D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67262" y="5236670"/>
            <a:ext cx="494573" cy="494573"/>
          </a:xfrm>
          <a:prstGeom prst="rect">
            <a:avLst/>
          </a:prstGeom>
        </p:spPr>
      </p:pic>
      <p:pic>
        <p:nvPicPr>
          <p:cNvPr id="30" name="Graphic 29" descr="Man with solid fill">
            <a:extLst>
              <a:ext uri="{FF2B5EF4-FFF2-40B4-BE49-F238E27FC236}">
                <a16:creationId xmlns:a16="http://schemas.microsoft.com/office/drawing/2014/main" id="{B8745DC6-4FC5-05FD-C707-F93CE13DE56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317921" y="5508947"/>
            <a:ext cx="494573" cy="494573"/>
          </a:xfrm>
          <a:prstGeom prst="rect">
            <a:avLst/>
          </a:prstGeom>
        </p:spPr>
      </p:pic>
      <p:pic>
        <p:nvPicPr>
          <p:cNvPr id="31" name="Graphic 30" descr="Man with solid fill">
            <a:extLst>
              <a:ext uri="{FF2B5EF4-FFF2-40B4-BE49-F238E27FC236}">
                <a16:creationId xmlns:a16="http://schemas.microsoft.com/office/drawing/2014/main" id="{6540117D-C708-9B45-DD69-E5556A29B05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75325" y="5533459"/>
            <a:ext cx="494573" cy="494573"/>
          </a:xfrm>
          <a:prstGeom prst="rect">
            <a:avLst/>
          </a:prstGeom>
        </p:spPr>
      </p:pic>
      <p:pic>
        <p:nvPicPr>
          <p:cNvPr id="32" name="Graphic 31" descr="Man with solid fill">
            <a:extLst>
              <a:ext uri="{FF2B5EF4-FFF2-40B4-BE49-F238E27FC236}">
                <a16:creationId xmlns:a16="http://schemas.microsoft.com/office/drawing/2014/main" id="{10B6976B-4094-A840-8C6A-3DF2B13BC6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024835" y="5310299"/>
            <a:ext cx="494573" cy="494573"/>
          </a:xfrm>
          <a:prstGeom prst="rect">
            <a:avLst/>
          </a:prstGeom>
        </p:spPr>
      </p:pic>
      <p:pic>
        <p:nvPicPr>
          <p:cNvPr id="33" name="Graphic 32" descr="Man with solid fill">
            <a:extLst>
              <a:ext uri="{FF2B5EF4-FFF2-40B4-BE49-F238E27FC236}">
                <a16:creationId xmlns:a16="http://schemas.microsoft.com/office/drawing/2014/main" id="{09F34BD1-2576-B641-39AD-FE6FECA871F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435015" y="5693723"/>
            <a:ext cx="494573" cy="494573"/>
          </a:xfrm>
          <a:prstGeom prst="rect">
            <a:avLst/>
          </a:prstGeom>
        </p:spPr>
      </p:pic>
    </p:spTree>
    <p:extLst>
      <p:ext uri="{BB962C8B-B14F-4D97-AF65-F5344CB8AC3E}">
        <p14:creationId xmlns:p14="http://schemas.microsoft.com/office/powerpoint/2010/main" val="2849281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A98C-FDFE-008B-BDA9-713D8356D3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10A101F-2A88-9086-B2BD-10FBCF7FE43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BA809C05-CAFE-F981-C738-E9D7433C157B}"/>
              </a:ext>
            </a:extLst>
          </p:cNvPr>
          <p:cNvSpPr>
            <a:spLocks noGrp="1"/>
          </p:cNvSpPr>
          <p:nvPr>
            <p:ph type="title"/>
          </p:nvPr>
        </p:nvSpPr>
        <p:spPr>
          <a:xfrm>
            <a:off x="838200" y="365125"/>
            <a:ext cx="10515600" cy="1325563"/>
          </a:xfrm>
        </p:spPr>
        <p:txBody>
          <a:bodyPr/>
          <a:lstStyle/>
          <a:p>
            <a:r>
              <a:rPr lang="en-US" dirty="0"/>
              <a:t>Bias</a:t>
            </a:r>
            <a:endParaRPr lang="en-GB" dirty="0">
              <a:solidFill>
                <a:srgbClr val="1891C3"/>
              </a:solidFill>
            </a:endParaRPr>
          </a:p>
        </p:txBody>
      </p:sp>
      <p:sp>
        <p:nvSpPr>
          <p:cNvPr id="6" name="Content Placeholder 5">
            <a:extLst>
              <a:ext uri="{FF2B5EF4-FFF2-40B4-BE49-F238E27FC236}">
                <a16:creationId xmlns:a16="http://schemas.microsoft.com/office/drawing/2014/main" id="{570A28E0-AD0C-430D-C931-75728E890EAB}"/>
              </a:ext>
            </a:extLst>
          </p:cNvPr>
          <p:cNvSpPr>
            <a:spLocks noGrp="1"/>
          </p:cNvSpPr>
          <p:nvPr>
            <p:ph idx="1"/>
          </p:nvPr>
        </p:nvSpPr>
        <p:spPr>
          <a:xfrm>
            <a:off x="838200" y="1554244"/>
            <a:ext cx="10219509" cy="4787291"/>
          </a:xfrm>
        </p:spPr>
        <p:txBody>
          <a:bodyPr>
            <a:normAutofit/>
          </a:bodyPr>
          <a:lstStyle/>
          <a:p>
            <a:r>
              <a:rPr lang="en-US" dirty="0"/>
              <a:t>In your typical econometrics course, bias is the properties of an estimator: it is biased if, on average, it yields parameters different from their true values</a:t>
            </a:r>
          </a:p>
          <a:p>
            <a:pPr lvl="1"/>
            <a:r>
              <a:rPr lang="en-US" dirty="0"/>
              <a:t>This is not due to the data, </a:t>
            </a:r>
            <a:r>
              <a:rPr lang="en-US" dirty="0">
                <a:solidFill>
                  <a:srgbClr val="1891C3"/>
                </a:solidFill>
              </a:rPr>
              <a:t>this is a property of the estimator itself</a:t>
            </a:r>
          </a:p>
          <a:p>
            <a:endParaRPr lang="en-US" dirty="0"/>
          </a:p>
          <a:p>
            <a:r>
              <a:rPr lang="en-US" dirty="0"/>
              <a:t>Here, we will consider bias as a </a:t>
            </a:r>
            <a:r>
              <a:rPr lang="en-US" dirty="0">
                <a:solidFill>
                  <a:srgbClr val="EB6E40"/>
                </a:solidFill>
              </a:rPr>
              <a:t>systematic distortion </a:t>
            </a:r>
            <a:r>
              <a:rPr lang="en-US" dirty="0"/>
              <a:t>of some causal effect, coefficient, or measurement of a variable, that make them </a:t>
            </a:r>
            <a:r>
              <a:rPr lang="en-US" dirty="0">
                <a:solidFill>
                  <a:srgbClr val="EB6E40"/>
                </a:solidFill>
              </a:rPr>
              <a:t>different from their true values</a:t>
            </a:r>
            <a:endParaRPr lang="en-US" dirty="0"/>
          </a:p>
          <a:p>
            <a:pPr lvl="1"/>
            <a:r>
              <a:rPr lang="en-US" dirty="0"/>
              <a:t>Rather than an estimator property, this here is due to methodological problems (during data gathering, analysis…)</a:t>
            </a:r>
          </a:p>
        </p:txBody>
      </p:sp>
      <p:sp>
        <p:nvSpPr>
          <p:cNvPr id="2" name="Espace réservé du numéro de diapositive 1">
            <a:extLst>
              <a:ext uri="{FF2B5EF4-FFF2-40B4-BE49-F238E27FC236}">
                <a16:creationId xmlns:a16="http://schemas.microsoft.com/office/drawing/2014/main" id="{987A39AB-53DD-4DB7-F84C-130A9DB14290}"/>
              </a:ext>
            </a:extLst>
          </p:cNvPr>
          <p:cNvSpPr>
            <a:spLocks noGrp="1"/>
          </p:cNvSpPr>
          <p:nvPr>
            <p:ph type="sldNum" sz="quarter" idx="12"/>
          </p:nvPr>
        </p:nvSpPr>
        <p:spPr/>
        <p:txBody>
          <a:bodyPr/>
          <a:lstStyle/>
          <a:p>
            <a:fld id="{6F3806FF-9E51-4331-BB90-F49EFA1FA4FC}" type="slidenum">
              <a:rPr lang="fr-FR" smtClean="0"/>
              <a:t>77</a:t>
            </a:fld>
            <a:endParaRPr lang="fr-FR"/>
          </a:p>
        </p:txBody>
      </p:sp>
      <p:pic>
        <p:nvPicPr>
          <p:cNvPr id="9" name="Picture 8">
            <a:extLst>
              <a:ext uri="{FF2B5EF4-FFF2-40B4-BE49-F238E27FC236}">
                <a16:creationId xmlns:a16="http://schemas.microsoft.com/office/drawing/2014/main" id="{9EC5355E-036F-90A9-B1AE-A9AE9024396D}"/>
              </a:ext>
            </a:extLst>
          </p:cNvPr>
          <p:cNvPicPr>
            <a:picLocks noChangeAspect="1"/>
          </p:cNvPicPr>
          <p:nvPr/>
        </p:nvPicPr>
        <p:blipFill>
          <a:blip r:embed="rId4">
            <a:clrChange>
              <a:clrFrom>
                <a:srgbClr val="FFFFFF"/>
              </a:clrFrom>
              <a:clrTo>
                <a:srgbClr val="FFFFFF">
                  <a:alpha val="0"/>
                </a:srgbClr>
              </a:clrTo>
            </a:clrChange>
            <a:alphaModFix/>
          </a:blip>
          <a:stretch>
            <a:fillRect/>
          </a:stretch>
        </p:blipFill>
        <p:spPr>
          <a:xfrm rot="873443">
            <a:off x="10755836" y="3788228"/>
            <a:ext cx="1195928" cy="2442210"/>
          </a:xfrm>
          <a:prstGeom prst="rect">
            <a:avLst/>
          </a:prstGeom>
        </p:spPr>
      </p:pic>
    </p:spTree>
    <p:extLst>
      <p:ext uri="{BB962C8B-B14F-4D97-AF65-F5344CB8AC3E}">
        <p14:creationId xmlns:p14="http://schemas.microsoft.com/office/powerpoint/2010/main" val="2090096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FE502-8C03-19A6-2AA7-93534204B36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CD51584-B095-77BC-B232-0B315EC11F7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A1B39EE-4F53-D425-7C55-BA1DA60BE6C8}"/>
              </a:ext>
            </a:extLst>
          </p:cNvPr>
          <p:cNvSpPr>
            <a:spLocks noGrp="1"/>
          </p:cNvSpPr>
          <p:nvPr>
            <p:ph type="title"/>
          </p:nvPr>
        </p:nvSpPr>
        <p:spPr>
          <a:xfrm>
            <a:off x="838200" y="365125"/>
            <a:ext cx="10515600" cy="1325563"/>
          </a:xfrm>
        </p:spPr>
        <p:txBody>
          <a:bodyPr>
            <a:normAutofit/>
          </a:bodyPr>
          <a:lstStyle/>
          <a:p>
            <a:r>
              <a:rPr lang="fr-FR" sz="4000" dirty="0"/>
              <a:t>A </a:t>
            </a:r>
            <a:r>
              <a:rPr lang="fr-FR" sz="4000" dirty="0" err="1"/>
              <a:t>Taxonomy</a:t>
            </a:r>
            <a:r>
              <a:rPr lang="fr-FR" sz="4000" dirty="0"/>
              <a:t> of </a:t>
            </a:r>
            <a:r>
              <a:rPr lang="fr-FR" sz="4000" dirty="0" err="1"/>
              <a:t>bias</a:t>
            </a:r>
            <a:endParaRPr lang="en-GB" sz="4000"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2C205F1F-87B8-B330-F7BC-D712D21F4270}"/>
              </a:ext>
            </a:extLst>
          </p:cNvPr>
          <p:cNvSpPr>
            <a:spLocks noGrp="1"/>
          </p:cNvSpPr>
          <p:nvPr>
            <p:ph type="sldNum" sz="quarter" idx="12"/>
          </p:nvPr>
        </p:nvSpPr>
        <p:spPr/>
        <p:txBody>
          <a:bodyPr/>
          <a:lstStyle/>
          <a:p>
            <a:fld id="{6F3806FF-9E51-4331-BB90-F49EFA1FA4FC}" type="slidenum">
              <a:rPr lang="fr-FR" smtClean="0"/>
              <a:t>78</a:t>
            </a:fld>
            <a:endParaRPr lang="fr-FR"/>
          </a:p>
        </p:txBody>
      </p:sp>
      <p:pic>
        <p:nvPicPr>
          <p:cNvPr id="3" name="Image 2">
            <a:extLst>
              <a:ext uri="{FF2B5EF4-FFF2-40B4-BE49-F238E27FC236}">
                <a16:creationId xmlns:a16="http://schemas.microsoft.com/office/drawing/2014/main" id="{40371441-A62C-E760-B6A0-62445B7981FF}"/>
              </a:ext>
            </a:extLst>
          </p:cNvPr>
          <p:cNvPicPr>
            <a:picLocks noChangeAspect="1"/>
          </p:cNvPicPr>
          <p:nvPr/>
        </p:nvPicPr>
        <p:blipFill>
          <a:blip r:embed="rId4">
            <a:clrChange>
              <a:clrFrom>
                <a:srgbClr val="FFFFFF"/>
              </a:clrFrom>
              <a:clrTo>
                <a:srgbClr val="FFFFFF">
                  <a:alpha val="0"/>
                </a:srgbClr>
              </a:clrTo>
            </a:clrChange>
          </a:blip>
          <a:srcRect t="6020"/>
          <a:stretch/>
        </p:blipFill>
        <p:spPr>
          <a:xfrm>
            <a:off x="1047750" y="1690688"/>
            <a:ext cx="6591300" cy="5010417"/>
          </a:xfrm>
          <a:prstGeom prst="rect">
            <a:avLst/>
          </a:prstGeom>
        </p:spPr>
      </p:pic>
      <p:sp>
        <p:nvSpPr>
          <p:cNvPr id="6" name="Content Placeholder 5">
            <a:extLst>
              <a:ext uri="{FF2B5EF4-FFF2-40B4-BE49-F238E27FC236}">
                <a16:creationId xmlns:a16="http://schemas.microsoft.com/office/drawing/2014/main" id="{6EDADA5C-119D-D6E1-E954-A46C553ECD8B}"/>
              </a:ext>
            </a:extLst>
          </p:cNvPr>
          <p:cNvSpPr>
            <a:spLocks noGrp="1"/>
          </p:cNvSpPr>
          <p:nvPr>
            <p:ph idx="1"/>
          </p:nvPr>
        </p:nvSpPr>
        <p:spPr>
          <a:xfrm>
            <a:off x="7639050" y="1939252"/>
            <a:ext cx="4431030" cy="4313766"/>
          </a:xfrm>
        </p:spPr>
        <p:txBody>
          <a:bodyPr>
            <a:normAutofit/>
          </a:bodyPr>
          <a:lstStyle/>
          <a:p>
            <a:r>
              <a:rPr lang="en-US" dirty="0"/>
              <a:t>Weisberg (</a:t>
            </a:r>
            <a:r>
              <a:rPr lang="en-US" dirty="0">
                <a:solidFill>
                  <a:srgbClr val="EB6E40"/>
                </a:solidFill>
              </a:rPr>
              <a:t>Bias and Causation book</a:t>
            </a:r>
            <a:r>
              <a:rPr lang="en-US" dirty="0"/>
              <a:t>) proposed a taxonomy of the main families of bias</a:t>
            </a:r>
          </a:p>
          <a:p>
            <a:r>
              <a:rPr lang="en-US" dirty="0"/>
              <a:t>Left: family</a:t>
            </a:r>
          </a:p>
          <a:p>
            <a:r>
              <a:rPr lang="en-US" dirty="0"/>
              <a:t>Right: examples of sources</a:t>
            </a:r>
          </a:p>
        </p:txBody>
      </p:sp>
      <p:sp>
        <p:nvSpPr>
          <p:cNvPr id="7" name="Right Brace 6">
            <a:extLst>
              <a:ext uri="{FF2B5EF4-FFF2-40B4-BE49-F238E27FC236}">
                <a16:creationId xmlns:a16="http://schemas.microsoft.com/office/drawing/2014/main" id="{20585BF4-41BF-1429-A7E7-7C25DDE5802D}"/>
              </a:ext>
            </a:extLst>
          </p:cNvPr>
          <p:cNvSpPr/>
          <p:nvPr/>
        </p:nvSpPr>
        <p:spPr>
          <a:xfrm>
            <a:off x="7537269" y="5033727"/>
            <a:ext cx="574129" cy="1459148"/>
          </a:xfrm>
          <a:prstGeom prst="rightBrace">
            <a:avLst>
              <a:gd name="adj1" fmla="val 0"/>
              <a:gd name="adj2" fmla="val 50000"/>
            </a:avLst>
          </a:prstGeom>
          <a:ln>
            <a:solidFill>
              <a:srgbClr val="1891C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Content Placeholder 5">
            <a:extLst>
              <a:ext uri="{FF2B5EF4-FFF2-40B4-BE49-F238E27FC236}">
                <a16:creationId xmlns:a16="http://schemas.microsoft.com/office/drawing/2014/main" id="{2DEF6EDE-DA2C-80C6-3FC2-1F54FD36BAA1}"/>
              </a:ext>
            </a:extLst>
          </p:cNvPr>
          <p:cNvSpPr txBox="1">
            <a:spLocks/>
          </p:cNvSpPr>
          <p:nvPr/>
        </p:nvSpPr>
        <p:spPr>
          <a:xfrm>
            <a:off x="8125003" y="5473761"/>
            <a:ext cx="4431030" cy="6780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 saw these ones last time (I call that measurement error)</a:t>
            </a:r>
          </a:p>
        </p:txBody>
      </p:sp>
      <p:sp>
        <p:nvSpPr>
          <p:cNvPr id="9" name="Ellipse 9">
            <a:extLst>
              <a:ext uri="{FF2B5EF4-FFF2-40B4-BE49-F238E27FC236}">
                <a16:creationId xmlns:a16="http://schemas.microsoft.com/office/drawing/2014/main" id="{4935C122-5907-4EB0-9708-8466FF3E0AE4}"/>
              </a:ext>
            </a:extLst>
          </p:cNvPr>
          <p:cNvSpPr/>
          <p:nvPr/>
        </p:nvSpPr>
        <p:spPr>
          <a:xfrm rot="765289">
            <a:off x="618489" y="1938932"/>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1</a:t>
            </a:r>
          </a:p>
        </p:txBody>
      </p:sp>
      <p:sp>
        <p:nvSpPr>
          <p:cNvPr id="10" name="Ellipse 9">
            <a:extLst>
              <a:ext uri="{FF2B5EF4-FFF2-40B4-BE49-F238E27FC236}">
                <a16:creationId xmlns:a16="http://schemas.microsoft.com/office/drawing/2014/main" id="{074D0832-2A24-63B9-6327-2EF4BDBDF562}"/>
              </a:ext>
            </a:extLst>
          </p:cNvPr>
          <p:cNvSpPr/>
          <p:nvPr/>
        </p:nvSpPr>
        <p:spPr>
          <a:xfrm rot="20475677">
            <a:off x="618487" y="2892633"/>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2</a:t>
            </a:r>
          </a:p>
        </p:txBody>
      </p:sp>
      <p:sp>
        <p:nvSpPr>
          <p:cNvPr id="11" name="Ellipse 9">
            <a:extLst>
              <a:ext uri="{FF2B5EF4-FFF2-40B4-BE49-F238E27FC236}">
                <a16:creationId xmlns:a16="http://schemas.microsoft.com/office/drawing/2014/main" id="{B462904C-BD9F-5F35-7D4D-23FCF92F7768}"/>
              </a:ext>
            </a:extLst>
          </p:cNvPr>
          <p:cNvSpPr/>
          <p:nvPr/>
        </p:nvSpPr>
        <p:spPr>
          <a:xfrm rot="324660">
            <a:off x="615246" y="4254834"/>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3</a:t>
            </a:r>
          </a:p>
        </p:txBody>
      </p:sp>
      <p:sp>
        <p:nvSpPr>
          <p:cNvPr id="12" name="Ellipse 9">
            <a:extLst>
              <a:ext uri="{FF2B5EF4-FFF2-40B4-BE49-F238E27FC236}">
                <a16:creationId xmlns:a16="http://schemas.microsoft.com/office/drawing/2014/main" id="{78D8B48B-DBA0-D7E3-5CF0-9AC5FEDBC54A}"/>
              </a:ext>
            </a:extLst>
          </p:cNvPr>
          <p:cNvSpPr/>
          <p:nvPr/>
        </p:nvSpPr>
        <p:spPr>
          <a:xfrm rot="1478311">
            <a:off x="612006" y="4947599"/>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4</a:t>
            </a:r>
          </a:p>
        </p:txBody>
      </p:sp>
      <p:sp>
        <p:nvSpPr>
          <p:cNvPr id="13" name="Ellipse 9">
            <a:extLst>
              <a:ext uri="{FF2B5EF4-FFF2-40B4-BE49-F238E27FC236}">
                <a16:creationId xmlns:a16="http://schemas.microsoft.com/office/drawing/2014/main" id="{9B18EFAC-CCD0-3F83-1BB5-B534C5527988}"/>
              </a:ext>
            </a:extLst>
          </p:cNvPr>
          <p:cNvSpPr/>
          <p:nvPr/>
        </p:nvSpPr>
        <p:spPr>
          <a:xfrm rot="19697870">
            <a:off x="612006" y="5629690"/>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5</a:t>
            </a:r>
          </a:p>
        </p:txBody>
      </p:sp>
    </p:spTree>
    <p:extLst>
      <p:ext uri="{BB962C8B-B14F-4D97-AF65-F5344CB8AC3E}">
        <p14:creationId xmlns:p14="http://schemas.microsoft.com/office/powerpoint/2010/main" val="2447594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That one example with the plane</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79</a:t>
            </a:fld>
            <a:endParaRPr lang="fr-FR"/>
          </a:p>
        </p:txBody>
      </p:sp>
      <p:pic>
        <p:nvPicPr>
          <p:cNvPr id="15" name="Picture 14" descr="A drawing of a plane with red dots&#10;&#10;Description automatically generated">
            <a:extLst>
              <a:ext uri="{FF2B5EF4-FFF2-40B4-BE49-F238E27FC236}">
                <a16:creationId xmlns:a16="http://schemas.microsoft.com/office/drawing/2014/main" id="{BF317BB3-0067-16BA-04CD-0021DB290A0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690688"/>
            <a:ext cx="4038440" cy="3009900"/>
          </a:xfrm>
          <a:prstGeom prst="rect">
            <a:avLst/>
          </a:prstGeom>
        </p:spPr>
      </p:pic>
      <p:sp>
        <p:nvSpPr>
          <p:cNvPr id="16" name="Content Placeholder 5">
            <a:extLst>
              <a:ext uri="{FF2B5EF4-FFF2-40B4-BE49-F238E27FC236}">
                <a16:creationId xmlns:a16="http://schemas.microsoft.com/office/drawing/2014/main" id="{89ACAC9D-0FD1-7004-9463-C3EF9C04990E}"/>
              </a:ext>
            </a:extLst>
          </p:cNvPr>
          <p:cNvSpPr>
            <a:spLocks noGrp="1"/>
          </p:cNvSpPr>
          <p:nvPr>
            <p:ph idx="1"/>
          </p:nvPr>
        </p:nvSpPr>
        <p:spPr>
          <a:xfrm>
            <a:off x="4876640" y="1939252"/>
            <a:ext cx="6477160" cy="2889924"/>
          </a:xfrm>
        </p:spPr>
        <p:txBody>
          <a:bodyPr>
            <a:normAutofit/>
          </a:bodyPr>
          <a:lstStyle/>
          <a:p>
            <a:pPr marL="0" indent="0">
              <a:buNone/>
            </a:pPr>
            <a:r>
              <a:rPr lang="en-US" dirty="0"/>
              <a:t>It’s World War II, and a bunch of planes came back. Red points refer to positions where those planes were hit.</a:t>
            </a:r>
          </a:p>
          <a:p>
            <a:pPr marL="0" indent="0">
              <a:buNone/>
            </a:pPr>
            <a:endParaRPr lang="en-US" dirty="0"/>
          </a:p>
          <a:p>
            <a:pPr marL="0" indent="0">
              <a:buNone/>
            </a:pPr>
            <a:r>
              <a:rPr lang="en-US" dirty="0"/>
              <a:t>Where would you put additional armor to better protect the planes?</a:t>
            </a:r>
          </a:p>
        </p:txBody>
      </p:sp>
    </p:spTree>
    <p:extLst>
      <p:ext uri="{BB962C8B-B14F-4D97-AF65-F5344CB8AC3E}">
        <p14:creationId xmlns:p14="http://schemas.microsoft.com/office/powerpoint/2010/main" val="142149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Just got my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199" y="1781784"/>
            <a:ext cx="10228730" cy="5076216"/>
          </a:xfrm>
        </p:spPr>
        <p:txBody>
          <a:bodyPr>
            <a:normAutofit/>
          </a:bodyPr>
          <a:lstStyle/>
          <a:p>
            <a:r>
              <a:rPr lang="en-US" dirty="0"/>
              <a:t>Very first step as soon as you get your data: </a:t>
            </a:r>
            <a:r>
              <a:rPr lang="en-US" u="sng" dirty="0">
                <a:solidFill>
                  <a:srgbClr val="E51837"/>
                </a:solidFill>
              </a:rPr>
              <a:t>look at it</a:t>
            </a:r>
            <a:r>
              <a:rPr lang="en-US" dirty="0">
                <a:solidFill>
                  <a:srgbClr val="E51837"/>
                </a:solidFill>
              </a:rPr>
              <a:t> </a:t>
            </a:r>
          </a:p>
          <a:p>
            <a:r>
              <a:rPr lang="en-US" dirty="0"/>
              <a:t>But don’t jump straight into the analysis:</a:t>
            </a:r>
          </a:p>
          <a:p>
            <a:pPr lvl="1"/>
            <a:r>
              <a:rPr lang="en-US" dirty="0"/>
              <a:t>Check each (relevant) variable</a:t>
            </a:r>
          </a:p>
          <a:p>
            <a:pPr lvl="1"/>
            <a:r>
              <a:rPr lang="en-US" dirty="0"/>
              <a:t>Think about how it has been gathered in real life</a:t>
            </a:r>
          </a:p>
          <a:p>
            <a:pPr lvl="1"/>
            <a:r>
              <a:rPr lang="en-US" dirty="0"/>
              <a:t>What its distribution should look like</a:t>
            </a:r>
          </a:p>
          <a:p>
            <a:pPr lvl="1"/>
            <a:r>
              <a:rPr lang="en-US" dirty="0"/>
              <a:t>If there are missing values…</a:t>
            </a:r>
          </a:p>
          <a:p>
            <a:endParaRPr lang="en-US" dirty="0"/>
          </a:p>
          <a:p>
            <a:r>
              <a:rPr lang="en-US" dirty="0"/>
              <a:t>Every time you check a new dataset, you will conclude that some of your data is…</a:t>
            </a:r>
            <a:endParaRPr lang="en-US" dirty="0">
              <a:solidFill>
                <a:srgbClr val="E51837"/>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F4F83D1B-8FD1-1481-574F-DE364AABAEAB}"/>
              </a:ext>
            </a:extLst>
          </p:cNvPr>
          <p:cNvSpPr>
            <a:spLocks noGrp="1"/>
          </p:cNvSpPr>
          <p:nvPr>
            <p:ph type="sldNum" sz="quarter" idx="12"/>
          </p:nvPr>
        </p:nvSpPr>
        <p:spPr/>
        <p:txBody>
          <a:bodyPr/>
          <a:lstStyle/>
          <a:p>
            <a:fld id="{6F3806FF-9E51-4331-BB90-F49EFA1FA4FC}" type="slidenum">
              <a:rPr lang="fr-FR" smtClean="0"/>
              <a:t>8</a:t>
            </a:fld>
            <a:endParaRPr lang="fr-FR"/>
          </a:p>
        </p:txBody>
      </p:sp>
      <p:pic>
        <p:nvPicPr>
          <p:cNvPr id="7" name="Picture 6" descr="Businesswoman pointing up">
            <a:extLst>
              <a:ext uri="{FF2B5EF4-FFF2-40B4-BE49-F238E27FC236}">
                <a16:creationId xmlns:a16="http://schemas.microsoft.com/office/drawing/2014/main" id="{80B97D33-EB36-054F-B082-415010B20846}"/>
              </a:ext>
            </a:extLst>
          </p:cNvPr>
          <p:cNvPicPr>
            <a:picLocks noChangeAspect="1"/>
          </p:cNvPicPr>
          <p:nvPr/>
        </p:nvPicPr>
        <p:blipFill>
          <a:blip r:embed="rId4">
            <a:extLst>
              <a:ext uri="{28A0092B-C50C-407E-A947-70E740481C1C}">
                <a14:useLocalDpi xmlns:a14="http://schemas.microsoft.com/office/drawing/2010/main" val="0"/>
              </a:ext>
            </a:extLst>
          </a:blip>
          <a:srcRect l="12504" t="1774" r="62021" b="86610"/>
          <a:stretch>
            <a:fillRect/>
          </a:stretch>
        </p:blipFill>
        <p:spPr>
          <a:xfrm>
            <a:off x="5663380" y="254364"/>
            <a:ext cx="766916" cy="809632"/>
          </a:xfrm>
          <a:prstGeom prst="rect">
            <a:avLst/>
          </a:prstGeom>
        </p:spPr>
      </p:pic>
    </p:spTree>
    <p:extLst>
      <p:ext uri="{BB962C8B-B14F-4D97-AF65-F5344CB8AC3E}">
        <p14:creationId xmlns:p14="http://schemas.microsoft.com/office/powerpoint/2010/main" val="1630323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descr="Man with solid fill">
            <a:extLst>
              <a:ext uri="{FF2B5EF4-FFF2-40B4-BE49-F238E27FC236}">
                <a16:creationId xmlns:a16="http://schemas.microsoft.com/office/drawing/2014/main" id="{F5DA4879-9919-A558-6C28-9BBF464515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4730" y="5371442"/>
            <a:ext cx="494573" cy="494573"/>
          </a:xfrm>
          <a:prstGeom prst="rect">
            <a:avLst/>
          </a:prstGeom>
        </p:spPr>
      </p:pic>
      <p:pic>
        <p:nvPicPr>
          <p:cNvPr id="43" name="Graphic 42" descr="Man with solid fill">
            <a:extLst>
              <a:ext uri="{FF2B5EF4-FFF2-40B4-BE49-F238E27FC236}">
                <a16:creationId xmlns:a16="http://schemas.microsoft.com/office/drawing/2014/main" id="{2E0C2FE4-D428-EE4A-3B17-413BE93192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6416" y="5378058"/>
            <a:ext cx="494573" cy="494573"/>
          </a:xfrm>
          <a:prstGeom prst="rect">
            <a:avLst/>
          </a:prstGeom>
        </p:spPr>
      </p:pic>
      <p:pic>
        <p:nvPicPr>
          <p:cNvPr id="44" name="Graphic 43" descr="Man with solid fill">
            <a:extLst>
              <a:ext uri="{FF2B5EF4-FFF2-40B4-BE49-F238E27FC236}">
                <a16:creationId xmlns:a16="http://schemas.microsoft.com/office/drawing/2014/main" id="{696BCEC3-6E71-2988-D1D6-3CE4D2644E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31746" y="5867550"/>
            <a:ext cx="494573" cy="494573"/>
          </a:xfrm>
          <a:prstGeom prst="rect">
            <a:avLst/>
          </a:prstGeom>
        </p:spPr>
      </p:pic>
      <p:pic>
        <p:nvPicPr>
          <p:cNvPr id="45" name="Graphic 44" descr="Man with solid fill">
            <a:extLst>
              <a:ext uri="{FF2B5EF4-FFF2-40B4-BE49-F238E27FC236}">
                <a16:creationId xmlns:a16="http://schemas.microsoft.com/office/drawing/2014/main" id="{210EEFA9-3CC9-F601-85F2-06BAC1A702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10149" y="5712844"/>
            <a:ext cx="494573" cy="494573"/>
          </a:xfrm>
          <a:prstGeom prst="rect">
            <a:avLst/>
          </a:prstGeom>
        </p:spPr>
      </p:pic>
      <p:pic>
        <p:nvPicPr>
          <p:cNvPr id="46" name="Graphic 45" descr="Man with solid fill">
            <a:extLst>
              <a:ext uri="{FF2B5EF4-FFF2-40B4-BE49-F238E27FC236}">
                <a16:creationId xmlns:a16="http://schemas.microsoft.com/office/drawing/2014/main" id="{5F2099FA-9FAA-2454-EA86-481FB20052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7063" y="5514196"/>
            <a:ext cx="494573" cy="494573"/>
          </a:xfrm>
          <a:prstGeom prst="rect">
            <a:avLst/>
          </a:prstGeom>
        </p:spPr>
      </p:pic>
      <p:pic>
        <p:nvPicPr>
          <p:cNvPr id="47" name="Graphic 46" descr="Man with solid fill">
            <a:extLst>
              <a:ext uri="{FF2B5EF4-FFF2-40B4-BE49-F238E27FC236}">
                <a16:creationId xmlns:a16="http://schemas.microsoft.com/office/drawing/2014/main" id="{881B9303-A24E-3466-E3CB-590AC2624E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92029" y="5482197"/>
            <a:ext cx="494573" cy="494573"/>
          </a:xfrm>
          <a:prstGeom prst="rect">
            <a:avLst/>
          </a:prstGeom>
        </p:spPr>
      </p:pic>
      <p:pic>
        <p:nvPicPr>
          <p:cNvPr id="48" name="Graphic 47" descr="Man with solid fill">
            <a:extLst>
              <a:ext uri="{FF2B5EF4-FFF2-40B4-BE49-F238E27FC236}">
                <a16:creationId xmlns:a16="http://schemas.microsoft.com/office/drawing/2014/main" id="{EE1A0AFB-462C-DC67-68A4-AA02EAC6EE3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42143" y="5891676"/>
            <a:ext cx="494573" cy="494573"/>
          </a:xfrm>
          <a:prstGeom prst="rect">
            <a:avLst/>
          </a:prstGeom>
        </p:spPr>
      </p:pic>
      <p:pic>
        <p:nvPicPr>
          <p:cNvPr id="49" name="Graphic 48" descr="Man with solid fill">
            <a:extLst>
              <a:ext uri="{FF2B5EF4-FFF2-40B4-BE49-F238E27FC236}">
                <a16:creationId xmlns:a16="http://schemas.microsoft.com/office/drawing/2014/main" id="{117949EF-DB65-33F6-F995-5EC5E355D0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05553" y="5448597"/>
            <a:ext cx="494573" cy="494573"/>
          </a:xfrm>
          <a:prstGeom prst="rect">
            <a:avLst/>
          </a:prstGeom>
        </p:spPr>
      </p:pic>
      <p:pic>
        <p:nvPicPr>
          <p:cNvPr id="50" name="Graphic 49" descr="Man with solid fill">
            <a:extLst>
              <a:ext uri="{FF2B5EF4-FFF2-40B4-BE49-F238E27FC236}">
                <a16:creationId xmlns:a16="http://schemas.microsoft.com/office/drawing/2014/main" id="{683F692F-0293-F19A-E9F9-A27D1881C6A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56212" y="5720874"/>
            <a:ext cx="494573" cy="494573"/>
          </a:xfrm>
          <a:prstGeom prst="rect">
            <a:avLst/>
          </a:prstGeom>
        </p:spPr>
      </p:pic>
      <p:pic>
        <p:nvPicPr>
          <p:cNvPr id="51" name="Graphic 50" descr="Man with solid fill">
            <a:extLst>
              <a:ext uri="{FF2B5EF4-FFF2-40B4-BE49-F238E27FC236}">
                <a16:creationId xmlns:a16="http://schemas.microsoft.com/office/drawing/2014/main" id="{801E8D05-D689-E6BA-22C9-98775E56EE9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13616" y="5745386"/>
            <a:ext cx="494573" cy="494573"/>
          </a:xfrm>
          <a:prstGeom prst="rect">
            <a:avLst/>
          </a:prstGeom>
        </p:spPr>
      </p:pic>
      <p:pic>
        <p:nvPicPr>
          <p:cNvPr id="52" name="Graphic 51" descr="Man with solid fill">
            <a:extLst>
              <a:ext uri="{FF2B5EF4-FFF2-40B4-BE49-F238E27FC236}">
                <a16:creationId xmlns:a16="http://schemas.microsoft.com/office/drawing/2014/main" id="{A6C1D95C-39FA-38A5-24AE-EFEC599D4F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08803" y="5524048"/>
            <a:ext cx="494573" cy="494573"/>
          </a:xfrm>
          <a:prstGeom prst="rect">
            <a:avLst/>
          </a:prstGeom>
        </p:spPr>
      </p:pic>
      <p:pic>
        <p:nvPicPr>
          <p:cNvPr id="53" name="Graphic 52" descr="Man with solid fill">
            <a:extLst>
              <a:ext uri="{FF2B5EF4-FFF2-40B4-BE49-F238E27FC236}">
                <a16:creationId xmlns:a16="http://schemas.microsoft.com/office/drawing/2014/main" id="{304C4E66-F907-A96D-1818-45F92E6F878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73306" y="5905650"/>
            <a:ext cx="494573" cy="494573"/>
          </a:xfrm>
          <a:prstGeom prst="rect">
            <a:avLst/>
          </a:prstGeom>
        </p:spPr>
      </p:pic>
      <p:pic>
        <p:nvPicPr>
          <p:cNvPr id="54" name="Graphic 53" descr="Man with solid fill">
            <a:extLst>
              <a:ext uri="{FF2B5EF4-FFF2-40B4-BE49-F238E27FC236}">
                <a16:creationId xmlns:a16="http://schemas.microsoft.com/office/drawing/2014/main" id="{54344844-C5FC-5217-C050-DF33C475F4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2086" y="5583136"/>
            <a:ext cx="494573" cy="494573"/>
          </a:xfrm>
          <a:prstGeom prst="rect">
            <a:avLst/>
          </a:prstGeom>
        </p:spPr>
      </p:pic>
      <p:pic>
        <p:nvPicPr>
          <p:cNvPr id="55" name="Graphic 54" descr="Man with solid fill">
            <a:extLst>
              <a:ext uri="{FF2B5EF4-FFF2-40B4-BE49-F238E27FC236}">
                <a16:creationId xmlns:a16="http://schemas.microsoft.com/office/drawing/2014/main" id="{2C99DBF3-D7B2-A70D-F927-FB1FACF3A8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08578" y="5772497"/>
            <a:ext cx="494573" cy="494573"/>
          </a:xfrm>
          <a:prstGeom prst="rect">
            <a:avLst/>
          </a:prstGeom>
        </p:spPr>
      </p:pic>
      <p:pic>
        <p:nvPicPr>
          <p:cNvPr id="56" name="Graphic 55" descr="Man with solid fill">
            <a:extLst>
              <a:ext uri="{FF2B5EF4-FFF2-40B4-BE49-F238E27FC236}">
                <a16:creationId xmlns:a16="http://schemas.microsoft.com/office/drawing/2014/main" id="{DAC71387-D4AC-F45B-A401-5A3E9594AF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44544" y="5465557"/>
            <a:ext cx="494573" cy="494573"/>
          </a:xfrm>
          <a:prstGeom prst="rect">
            <a:avLst/>
          </a:prstGeom>
        </p:spPr>
      </p:pic>
      <p:pic>
        <p:nvPicPr>
          <p:cNvPr id="57" name="Graphic 56" descr="Man with solid fill">
            <a:extLst>
              <a:ext uri="{FF2B5EF4-FFF2-40B4-BE49-F238E27FC236}">
                <a16:creationId xmlns:a16="http://schemas.microsoft.com/office/drawing/2014/main" id="{385E671A-97D9-5025-DD8A-24A0A94B91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29690" y="5807161"/>
            <a:ext cx="494573" cy="494573"/>
          </a:xfrm>
          <a:prstGeom prst="rect">
            <a:avLst/>
          </a:prstGeom>
        </p:spPr>
      </p:pic>
      <p:pic>
        <p:nvPicPr>
          <p:cNvPr id="58" name="Graphic 57" descr="Man with solid fill">
            <a:extLst>
              <a:ext uri="{FF2B5EF4-FFF2-40B4-BE49-F238E27FC236}">
                <a16:creationId xmlns:a16="http://schemas.microsoft.com/office/drawing/2014/main" id="{B8B3EA70-C6AC-DD3C-5526-D29B3F6B3BF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530515" y="5821135"/>
            <a:ext cx="494573" cy="494573"/>
          </a:xfrm>
          <a:prstGeom prst="rect">
            <a:avLst/>
          </a:prstGeom>
        </p:spPr>
      </p:pic>
      <p:pic>
        <p:nvPicPr>
          <p:cNvPr id="32" name="Graphic 31" descr="Man with solid fill">
            <a:extLst>
              <a:ext uri="{FF2B5EF4-FFF2-40B4-BE49-F238E27FC236}">
                <a16:creationId xmlns:a16="http://schemas.microsoft.com/office/drawing/2014/main" id="{A779A472-EF1E-CCA7-35FD-BC6F07B101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9416" y="5295693"/>
            <a:ext cx="494573" cy="494573"/>
          </a:xfrm>
          <a:prstGeom prst="rect">
            <a:avLst/>
          </a:prstGeom>
        </p:spPr>
      </p:pic>
      <p:pic>
        <p:nvPicPr>
          <p:cNvPr id="18" name="Graphic 17" descr="Man with solid fill">
            <a:extLst>
              <a:ext uri="{FF2B5EF4-FFF2-40B4-BE49-F238E27FC236}">
                <a16:creationId xmlns:a16="http://schemas.microsoft.com/office/drawing/2014/main" id="{A6ED148F-B31D-6B53-4922-0C564E1BF0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1102" y="5302309"/>
            <a:ext cx="494573" cy="494573"/>
          </a:xfrm>
          <a:prstGeom prst="rect">
            <a:avLst/>
          </a:prstGeom>
        </p:spPr>
      </p:pic>
      <p:pic>
        <p:nvPicPr>
          <p:cNvPr id="19" name="Graphic 18" descr="Man with solid fill">
            <a:extLst>
              <a:ext uri="{FF2B5EF4-FFF2-40B4-BE49-F238E27FC236}">
                <a16:creationId xmlns:a16="http://schemas.microsoft.com/office/drawing/2014/main" id="{F8FAF329-BD99-5D24-0C9C-16922ECEA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6432" y="5791801"/>
            <a:ext cx="494573" cy="494573"/>
          </a:xfrm>
          <a:prstGeom prst="rect">
            <a:avLst/>
          </a:prstGeom>
        </p:spPr>
      </p:pic>
      <p:pic>
        <p:nvPicPr>
          <p:cNvPr id="20" name="Graphic 19" descr="Man with solid fill">
            <a:extLst>
              <a:ext uri="{FF2B5EF4-FFF2-40B4-BE49-F238E27FC236}">
                <a16:creationId xmlns:a16="http://schemas.microsoft.com/office/drawing/2014/main" id="{2C2BF3EF-DBE8-18B8-AF7D-D7247ABA7B8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164176" y="5364818"/>
            <a:ext cx="494573" cy="494573"/>
          </a:xfrm>
          <a:prstGeom prst="rect">
            <a:avLst/>
          </a:prstGeom>
        </p:spPr>
      </p:pic>
      <p:pic>
        <p:nvPicPr>
          <p:cNvPr id="21" name="Graphic 20" descr="Man with solid fill">
            <a:extLst>
              <a:ext uri="{FF2B5EF4-FFF2-40B4-BE49-F238E27FC236}">
                <a16:creationId xmlns:a16="http://schemas.microsoft.com/office/drawing/2014/main" id="{FEC3BB61-6497-D04A-EB6A-86177A4C34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14835" y="5637095"/>
            <a:ext cx="494573" cy="494573"/>
          </a:xfrm>
          <a:prstGeom prst="rect">
            <a:avLst/>
          </a:prstGeom>
        </p:spPr>
      </p:pic>
      <p:pic>
        <p:nvPicPr>
          <p:cNvPr id="22" name="Graphic 21" descr="Man with solid fill">
            <a:extLst>
              <a:ext uri="{FF2B5EF4-FFF2-40B4-BE49-F238E27FC236}">
                <a16:creationId xmlns:a16="http://schemas.microsoft.com/office/drawing/2014/main" id="{BC7197F2-0B5A-10C5-8D60-C2322A266A1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272239" y="5661607"/>
            <a:ext cx="494573" cy="494573"/>
          </a:xfrm>
          <a:prstGeom prst="rect">
            <a:avLst/>
          </a:prstGeom>
        </p:spPr>
      </p:pic>
      <p:pic>
        <p:nvPicPr>
          <p:cNvPr id="23" name="Graphic 22" descr="Man with solid fill">
            <a:extLst>
              <a:ext uri="{FF2B5EF4-FFF2-40B4-BE49-F238E27FC236}">
                <a16:creationId xmlns:a16="http://schemas.microsoft.com/office/drawing/2014/main" id="{9F12AE10-FDB1-CE56-B15C-EF9999D672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1749" y="5438447"/>
            <a:ext cx="494573" cy="494573"/>
          </a:xfrm>
          <a:prstGeom prst="rect">
            <a:avLst/>
          </a:prstGeom>
        </p:spPr>
      </p:pic>
      <p:pic>
        <p:nvPicPr>
          <p:cNvPr id="24" name="Graphic 23" descr="Man with solid fill">
            <a:extLst>
              <a:ext uri="{FF2B5EF4-FFF2-40B4-BE49-F238E27FC236}">
                <a16:creationId xmlns:a16="http://schemas.microsoft.com/office/drawing/2014/main" id="{6868F302-C5C4-0ACB-F3CB-84868A03568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131929" y="5821871"/>
            <a:ext cx="494573" cy="494573"/>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9">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What’s a sample?</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3361509"/>
          </a:xfrm>
        </p:spPr>
        <p:txBody>
          <a:bodyPr>
            <a:normAutofit lnSpcReduction="10000"/>
          </a:bodyPr>
          <a:lstStyle/>
          <a:p>
            <a:r>
              <a:rPr lang="en-US" dirty="0"/>
              <a:t>In statistics, we are often interested in discovering characteristics and patterns in some </a:t>
            </a:r>
            <a:r>
              <a:rPr lang="en-US" dirty="0">
                <a:solidFill>
                  <a:srgbClr val="E76321"/>
                </a:solidFill>
              </a:rPr>
              <a:t>population</a:t>
            </a:r>
          </a:p>
          <a:p>
            <a:r>
              <a:rPr lang="en-US" dirty="0"/>
              <a:t>In reality, you are unlikely observe every person/object/entity in your population</a:t>
            </a:r>
          </a:p>
          <a:p>
            <a:pPr lvl="1"/>
            <a:r>
              <a:rPr lang="en-US" dirty="0"/>
              <a:t>Too costly, too long, too complicated…</a:t>
            </a:r>
          </a:p>
          <a:p>
            <a:pPr lvl="1"/>
            <a:r>
              <a:rPr lang="en-US" dirty="0"/>
              <a:t>Imagine if you had to interview 60 million people in France whenever you want to conduct an election poll</a:t>
            </a:r>
          </a:p>
          <a:p>
            <a:r>
              <a:rPr lang="en-US" dirty="0"/>
              <a:t>A way to remedy this: we take </a:t>
            </a:r>
            <a:r>
              <a:rPr lang="en-US" dirty="0">
                <a:solidFill>
                  <a:srgbClr val="E76321"/>
                </a:solidFill>
              </a:rPr>
              <a:t>samples</a:t>
            </a:r>
            <a:r>
              <a:rPr lang="en-US" dirty="0"/>
              <a:t>, subsets of this population</a:t>
            </a:r>
            <a:endParaRPr lang="en-US" dirty="0">
              <a:solidFill>
                <a:srgbClr val="F56F4F"/>
              </a:solidFill>
            </a:endParaRP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80</a:t>
            </a:fld>
            <a:endParaRPr lang="fr-FR"/>
          </a:p>
        </p:txBody>
      </p:sp>
      <p:sp>
        <p:nvSpPr>
          <p:cNvPr id="10" name="Ellipse 9">
            <a:extLst>
              <a:ext uri="{FF2B5EF4-FFF2-40B4-BE49-F238E27FC236}">
                <a16:creationId xmlns:a16="http://schemas.microsoft.com/office/drawing/2014/main" id="{3EA61ED1-A47D-1152-7CF7-06FF9B741443}"/>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pic>
        <p:nvPicPr>
          <p:cNvPr id="11" name="Graphic 10" descr="Man with solid fill">
            <a:extLst>
              <a:ext uri="{FF2B5EF4-FFF2-40B4-BE49-F238E27FC236}">
                <a16:creationId xmlns:a16="http://schemas.microsoft.com/office/drawing/2014/main" id="{73881304-F29A-137A-ACE6-78F3B65CBA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96715" y="5406448"/>
            <a:ext cx="494573" cy="494573"/>
          </a:xfrm>
          <a:prstGeom prst="rect">
            <a:avLst/>
          </a:prstGeom>
        </p:spPr>
      </p:pic>
      <p:pic>
        <p:nvPicPr>
          <p:cNvPr id="12" name="Graphic 11" descr="Man with solid fill">
            <a:extLst>
              <a:ext uri="{FF2B5EF4-FFF2-40B4-BE49-F238E27FC236}">
                <a16:creationId xmlns:a16="http://schemas.microsoft.com/office/drawing/2014/main" id="{42A73BD4-DEC7-D0BC-3882-78AC4AE371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46829" y="5815927"/>
            <a:ext cx="494573" cy="494573"/>
          </a:xfrm>
          <a:prstGeom prst="rect">
            <a:avLst/>
          </a:prstGeom>
        </p:spPr>
      </p:pic>
      <p:pic>
        <p:nvPicPr>
          <p:cNvPr id="13" name="Graphic 12" descr="Man with solid fill">
            <a:extLst>
              <a:ext uri="{FF2B5EF4-FFF2-40B4-BE49-F238E27FC236}">
                <a16:creationId xmlns:a16="http://schemas.microsoft.com/office/drawing/2014/main" id="{8238CC19-F370-4DF8-1417-76AD2E2A3D8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10239" y="5372848"/>
            <a:ext cx="494573" cy="494573"/>
          </a:xfrm>
          <a:prstGeom prst="rect">
            <a:avLst/>
          </a:prstGeom>
        </p:spPr>
      </p:pic>
      <p:pic>
        <p:nvPicPr>
          <p:cNvPr id="14" name="Graphic 13" descr="Man with solid fill">
            <a:extLst>
              <a:ext uri="{FF2B5EF4-FFF2-40B4-BE49-F238E27FC236}">
                <a16:creationId xmlns:a16="http://schemas.microsoft.com/office/drawing/2014/main" id="{BDBF9CF5-EE89-68E1-55D8-159E39E64F8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360898" y="5645125"/>
            <a:ext cx="494573" cy="494573"/>
          </a:xfrm>
          <a:prstGeom prst="rect">
            <a:avLst/>
          </a:prstGeom>
        </p:spPr>
      </p:pic>
      <p:pic>
        <p:nvPicPr>
          <p:cNvPr id="15" name="Graphic 14" descr="Man with solid fill">
            <a:extLst>
              <a:ext uri="{FF2B5EF4-FFF2-40B4-BE49-F238E27FC236}">
                <a16:creationId xmlns:a16="http://schemas.microsoft.com/office/drawing/2014/main" id="{478D47D8-93F4-99CD-7B3A-8056E2338F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18302" y="5669637"/>
            <a:ext cx="494573" cy="494573"/>
          </a:xfrm>
          <a:prstGeom prst="rect">
            <a:avLst/>
          </a:prstGeom>
        </p:spPr>
      </p:pic>
      <p:pic>
        <p:nvPicPr>
          <p:cNvPr id="16" name="Graphic 15" descr="Man with solid fill">
            <a:extLst>
              <a:ext uri="{FF2B5EF4-FFF2-40B4-BE49-F238E27FC236}">
                <a16:creationId xmlns:a16="http://schemas.microsoft.com/office/drawing/2014/main" id="{566D463D-F1D5-F27F-CAD5-64A93EDF8EF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13489" y="5448299"/>
            <a:ext cx="494573" cy="494573"/>
          </a:xfrm>
          <a:prstGeom prst="rect">
            <a:avLst/>
          </a:prstGeom>
        </p:spPr>
      </p:pic>
      <p:pic>
        <p:nvPicPr>
          <p:cNvPr id="17" name="Graphic 16" descr="Man with solid fill">
            <a:extLst>
              <a:ext uri="{FF2B5EF4-FFF2-40B4-BE49-F238E27FC236}">
                <a16:creationId xmlns:a16="http://schemas.microsoft.com/office/drawing/2014/main" id="{ADC6FDF1-BA95-B0E3-CC27-38D10229972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77992" y="5829901"/>
            <a:ext cx="494573" cy="494573"/>
          </a:xfrm>
          <a:prstGeom prst="rect">
            <a:avLst/>
          </a:prstGeom>
        </p:spPr>
      </p:pic>
      <p:cxnSp>
        <p:nvCxnSpPr>
          <p:cNvPr id="26" name="Straight Arrow Connector 25">
            <a:extLst>
              <a:ext uri="{FF2B5EF4-FFF2-40B4-BE49-F238E27FC236}">
                <a16:creationId xmlns:a16="http://schemas.microsoft.com/office/drawing/2014/main" id="{71BE4593-14F1-DA99-D4EE-5CC3870AA619}"/>
              </a:ext>
            </a:extLst>
          </p:cNvPr>
          <p:cNvCxnSpPr/>
          <p:nvPr/>
        </p:nvCxnSpPr>
        <p:spPr>
          <a:xfrm>
            <a:off x="4912537" y="5821871"/>
            <a:ext cx="1998617" cy="0"/>
          </a:xfrm>
          <a:prstGeom prst="straightConnector1">
            <a:avLst/>
          </a:prstGeom>
          <a:ln w="57150">
            <a:solidFill>
              <a:srgbClr val="E76321"/>
            </a:solidFill>
            <a:tailEnd type="triangle"/>
          </a:ln>
        </p:spPr>
        <p:style>
          <a:lnRef idx="2">
            <a:schemeClr val="accent1"/>
          </a:lnRef>
          <a:fillRef idx="0">
            <a:schemeClr val="accent1"/>
          </a:fillRef>
          <a:effectRef idx="1">
            <a:schemeClr val="accent1"/>
          </a:effectRef>
          <a:fontRef idx="minor">
            <a:schemeClr val="tx1"/>
          </a:fontRef>
        </p:style>
      </p:cxnSp>
      <p:pic>
        <p:nvPicPr>
          <p:cNvPr id="27" name="Graphic 26" descr="Man with solid fill">
            <a:extLst>
              <a:ext uri="{FF2B5EF4-FFF2-40B4-BE49-F238E27FC236}">
                <a16:creationId xmlns:a16="http://schemas.microsoft.com/office/drawing/2014/main" id="{364E1BA7-C9F4-BE37-359F-830FCFD7A9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6772" y="5507387"/>
            <a:ext cx="494573" cy="494573"/>
          </a:xfrm>
          <a:prstGeom prst="rect">
            <a:avLst/>
          </a:prstGeom>
        </p:spPr>
      </p:pic>
      <p:pic>
        <p:nvPicPr>
          <p:cNvPr id="28" name="Graphic 27" descr="Man with solid fill">
            <a:extLst>
              <a:ext uri="{FF2B5EF4-FFF2-40B4-BE49-F238E27FC236}">
                <a16:creationId xmlns:a16="http://schemas.microsoft.com/office/drawing/2014/main" id="{A018485E-5E9A-4EEC-111F-64681E0994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3264" y="5696748"/>
            <a:ext cx="494573" cy="494573"/>
          </a:xfrm>
          <a:prstGeom prst="rect">
            <a:avLst/>
          </a:prstGeom>
        </p:spPr>
      </p:pic>
      <p:pic>
        <p:nvPicPr>
          <p:cNvPr id="29" name="Graphic 28" descr="Man with solid fill">
            <a:extLst>
              <a:ext uri="{FF2B5EF4-FFF2-40B4-BE49-F238E27FC236}">
                <a16:creationId xmlns:a16="http://schemas.microsoft.com/office/drawing/2014/main" id="{E8311588-410A-CF9A-1845-01C22B969E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49230" y="5389808"/>
            <a:ext cx="494573" cy="494573"/>
          </a:xfrm>
          <a:prstGeom prst="rect">
            <a:avLst/>
          </a:prstGeom>
        </p:spPr>
      </p:pic>
      <p:pic>
        <p:nvPicPr>
          <p:cNvPr id="30" name="Graphic 29" descr="Man with solid fill">
            <a:extLst>
              <a:ext uri="{FF2B5EF4-FFF2-40B4-BE49-F238E27FC236}">
                <a16:creationId xmlns:a16="http://schemas.microsoft.com/office/drawing/2014/main" id="{40CB8E86-433E-6891-5216-F0A1518454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34376" y="5731412"/>
            <a:ext cx="494573" cy="494573"/>
          </a:xfrm>
          <a:prstGeom prst="rect">
            <a:avLst/>
          </a:prstGeom>
        </p:spPr>
      </p:pic>
      <p:pic>
        <p:nvPicPr>
          <p:cNvPr id="31" name="Graphic 30" descr="Man with solid fill">
            <a:extLst>
              <a:ext uri="{FF2B5EF4-FFF2-40B4-BE49-F238E27FC236}">
                <a16:creationId xmlns:a16="http://schemas.microsoft.com/office/drawing/2014/main" id="{EAA6DE1D-EE08-5EC4-F7FB-94AEF5BD8DE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735201" y="5745386"/>
            <a:ext cx="494573" cy="494573"/>
          </a:xfrm>
          <a:prstGeom prst="rect">
            <a:avLst/>
          </a:prstGeom>
        </p:spPr>
      </p:pic>
      <p:pic>
        <p:nvPicPr>
          <p:cNvPr id="33" name="Graphic 32" descr="Man with solid fill">
            <a:extLst>
              <a:ext uri="{FF2B5EF4-FFF2-40B4-BE49-F238E27FC236}">
                <a16:creationId xmlns:a16="http://schemas.microsoft.com/office/drawing/2014/main" id="{A86EEB5C-0750-0E59-1ECA-0080464C2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6714" y="5323149"/>
            <a:ext cx="494573" cy="494573"/>
          </a:xfrm>
          <a:prstGeom prst="rect">
            <a:avLst/>
          </a:prstGeom>
        </p:spPr>
      </p:pic>
      <p:pic>
        <p:nvPicPr>
          <p:cNvPr id="34" name="Graphic 33" descr="Man with solid fill">
            <a:extLst>
              <a:ext uri="{FF2B5EF4-FFF2-40B4-BE49-F238E27FC236}">
                <a16:creationId xmlns:a16="http://schemas.microsoft.com/office/drawing/2014/main" id="{061129B1-1D4D-BFF4-4B41-F76527217C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52973" y="5348513"/>
            <a:ext cx="494573" cy="494573"/>
          </a:xfrm>
          <a:prstGeom prst="rect">
            <a:avLst/>
          </a:prstGeom>
        </p:spPr>
      </p:pic>
      <p:pic>
        <p:nvPicPr>
          <p:cNvPr id="35" name="Graphic 34" descr="Man with solid fill">
            <a:extLst>
              <a:ext uri="{FF2B5EF4-FFF2-40B4-BE49-F238E27FC236}">
                <a16:creationId xmlns:a16="http://schemas.microsoft.com/office/drawing/2014/main" id="{CD8BCEBE-DBEA-B5F8-74F3-8976A12FE0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46844" y="5872065"/>
            <a:ext cx="494573" cy="494573"/>
          </a:xfrm>
          <a:prstGeom prst="rect">
            <a:avLst/>
          </a:prstGeom>
        </p:spPr>
      </p:pic>
      <p:pic>
        <p:nvPicPr>
          <p:cNvPr id="36" name="Graphic 35" descr="Man with solid fill">
            <a:extLst>
              <a:ext uri="{FF2B5EF4-FFF2-40B4-BE49-F238E27FC236}">
                <a16:creationId xmlns:a16="http://schemas.microsoft.com/office/drawing/2014/main" id="{205EA5B8-2EEE-2A2D-14DE-D06B0435684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618729" y="5703454"/>
            <a:ext cx="494573" cy="494573"/>
          </a:xfrm>
          <a:prstGeom prst="rect">
            <a:avLst/>
          </a:prstGeom>
        </p:spPr>
      </p:pic>
      <p:pic>
        <p:nvPicPr>
          <p:cNvPr id="38" name="Graphic 37" descr="Man with solid fill">
            <a:extLst>
              <a:ext uri="{FF2B5EF4-FFF2-40B4-BE49-F238E27FC236}">
                <a16:creationId xmlns:a16="http://schemas.microsoft.com/office/drawing/2014/main" id="{198C78A7-C0CC-3FD1-1D20-A5896DECF1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4070" y="5534843"/>
            <a:ext cx="494573" cy="494573"/>
          </a:xfrm>
          <a:prstGeom prst="rect">
            <a:avLst/>
          </a:prstGeom>
        </p:spPr>
      </p:pic>
      <p:pic>
        <p:nvPicPr>
          <p:cNvPr id="39" name="Graphic 38" descr="Man with solid fill">
            <a:extLst>
              <a:ext uri="{FF2B5EF4-FFF2-40B4-BE49-F238E27FC236}">
                <a16:creationId xmlns:a16="http://schemas.microsoft.com/office/drawing/2014/main" id="{987EDF7C-C42B-5412-F4CE-EEF5A5145FD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18479" y="5529176"/>
            <a:ext cx="494573" cy="494573"/>
          </a:xfrm>
          <a:prstGeom prst="rect">
            <a:avLst/>
          </a:prstGeom>
        </p:spPr>
      </p:pic>
      <p:pic>
        <p:nvPicPr>
          <p:cNvPr id="40" name="Graphic 39" descr="Man with solid fill">
            <a:extLst>
              <a:ext uri="{FF2B5EF4-FFF2-40B4-BE49-F238E27FC236}">
                <a16:creationId xmlns:a16="http://schemas.microsoft.com/office/drawing/2014/main" id="{6D57BD7F-75BB-0CBA-CF33-4DC3DB9604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27680" y="5571488"/>
            <a:ext cx="494573" cy="494573"/>
          </a:xfrm>
          <a:prstGeom prst="rect">
            <a:avLst/>
          </a:prstGeom>
        </p:spPr>
      </p:pic>
      <p:pic>
        <p:nvPicPr>
          <p:cNvPr id="41" name="Graphic 40" descr="Man with solid fill">
            <a:extLst>
              <a:ext uri="{FF2B5EF4-FFF2-40B4-BE49-F238E27FC236}">
                <a16:creationId xmlns:a16="http://schemas.microsoft.com/office/drawing/2014/main" id="{A8F05E03-C43B-A91A-000F-46C421A7364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864199" y="5816742"/>
            <a:ext cx="494573" cy="494573"/>
          </a:xfrm>
          <a:prstGeom prst="rect">
            <a:avLst/>
          </a:prstGeom>
        </p:spPr>
      </p:pic>
    </p:spTree>
    <p:extLst>
      <p:ext uri="{BB962C8B-B14F-4D97-AF65-F5344CB8AC3E}">
        <p14:creationId xmlns:p14="http://schemas.microsoft.com/office/powerpoint/2010/main" val="3431424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B208C-6F57-155B-7685-EA497828480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406024B-3F83-73FB-A016-16F842E28B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FD222AE-6A9A-1A43-B7C1-A4905A53E9FF}"/>
              </a:ext>
            </a:extLst>
          </p:cNvPr>
          <p:cNvSpPr>
            <a:spLocks noGrp="1"/>
          </p:cNvSpPr>
          <p:nvPr>
            <p:ph type="title"/>
          </p:nvPr>
        </p:nvSpPr>
        <p:spPr>
          <a:xfrm>
            <a:off x="838200" y="365125"/>
            <a:ext cx="10515600" cy="1325563"/>
          </a:xfrm>
        </p:spPr>
        <p:txBody>
          <a:bodyPr/>
          <a:lstStyle/>
          <a:p>
            <a:r>
              <a:rPr lang="en-GB" dirty="0">
                <a:solidFill>
                  <a:srgbClr val="E76321"/>
                </a:solidFill>
              </a:rPr>
              <a:t>Sample selection bias</a:t>
            </a:r>
          </a:p>
        </p:txBody>
      </p:sp>
      <p:sp>
        <p:nvSpPr>
          <p:cNvPr id="6" name="Content Placeholder 5">
            <a:extLst>
              <a:ext uri="{FF2B5EF4-FFF2-40B4-BE49-F238E27FC236}">
                <a16:creationId xmlns:a16="http://schemas.microsoft.com/office/drawing/2014/main" id="{6B5B8B0D-1C63-823C-BF03-AF1453FB6E22}"/>
              </a:ext>
            </a:extLst>
          </p:cNvPr>
          <p:cNvSpPr>
            <a:spLocks noGrp="1"/>
          </p:cNvSpPr>
          <p:nvPr>
            <p:ph idx="1"/>
          </p:nvPr>
        </p:nvSpPr>
        <p:spPr>
          <a:xfrm>
            <a:off x="838200" y="1934183"/>
            <a:ext cx="10397648" cy="3219033"/>
          </a:xfrm>
        </p:spPr>
        <p:txBody>
          <a:bodyPr>
            <a:normAutofit fontScale="92500" lnSpcReduction="20000"/>
          </a:bodyPr>
          <a:lstStyle/>
          <a:p>
            <a:r>
              <a:rPr lang="en-US" dirty="0"/>
              <a:t>Your sample should </a:t>
            </a:r>
            <a:r>
              <a:rPr lang="en-US" dirty="0">
                <a:solidFill>
                  <a:srgbClr val="E76321"/>
                </a:solidFill>
              </a:rPr>
              <a:t>look like </a:t>
            </a:r>
            <a:r>
              <a:rPr lang="en-US" dirty="0"/>
              <a:t>your population… but what if it </a:t>
            </a:r>
            <a:r>
              <a:rPr lang="en-US" dirty="0">
                <a:solidFill>
                  <a:srgbClr val="E76321"/>
                </a:solidFill>
              </a:rPr>
              <a:t>doesn’t</a:t>
            </a:r>
            <a:r>
              <a:rPr lang="en-US" dirty="0"/>
              <a:t> ?</a:t>
            </a:r>
          </a:p>
          <a:p>
            <a:endParaRPr lang="en-US" dirty="0"/>
          </a:p>
          <a:p>
            <a:endParaRPr lang="en-US" dirty="0"/>
          </a:p>
          <a:p>
            <a:endParaRPr lang="en-US" dirty="0"/>
          </a:p>
          <a:p>
            <a:r>
              <a:rPr lang="en-US" dirty="0"/>
              <a:t>That is sample selection bias: the analyses can be </a:t>
            </a:r>
            <a:r>
              <a:rPr lang="en-US" dirty="0">
                <a:solidFill>
                  <a:srgbClr val="E76321"/>
                </a:solidFill>
              </a:rPr>
              <a:t>valid for your sample</a:t>
            </a:r>
            <a:r>
              <a:rPr lang="en-US" dirty="0"/>
              <a:t>, but cannot be </a:t>
            </a:r>
            <a:r>
              <a:rPr lang="en-US" dirty="0">
                <a:solidFill>
                  <a:srgbClr val="E76321"/>
                </a:solidFill>
              </a:rPr>
              <a:t>generalized</a:t>
            </a:r>
            <a:r>
              <a:rPr lang="en-US" dirty="0"/>
              <a:t> to the whole population </a:t>
            </a:r>
          </a:p>
          <a:p>
            <a:r>
              <a:rPr lang="en-US" dirty="0"/>
              <a:t>Worse: you may find correlations within your sample that are not present in the population</a:t>
            </a:r>
          </a:p>
          <a:p>
            <a:endParaRPr lang="en-US" dirty="0"/>
          </a:p>
        </p:txBody>
      </p:sp>
      <p:sp>
        <p:nvSpPr>
          <p:cNvPr id="2" name="Espace réservé du numéro de diapositive 1">
            <a:extLst>
              <a:ext uri="{FF2B5EF4-FFF2-40B4-BE49-F238E27FC236}">
                <a16:creationId xmlns:a16="http://schemas.microsoft.com/office/drawing/2014/main" id="{7F78B44D-EFFE-0D64-4175-7D54B04164D8}"/>
              </a:ext>
            </a:extLst>
          </p:cNvPr>
          <p:cNvSpPr>
            <a:spLocks noGrp="1"/>
          </p:cNvSpPr>
          <p:nvPr>
            <p:ph type="sldNum" sz="quarter" idx="12"/>
          </p:nvPr>
        </p:nvSpPr>
        <p:spPr/>
        <p:txBody>
          <a:bodyPr/>
          <a:lstStyle/>
          <a:p>
            <a:fld id="{6F3806FF-9E51-4331-BB90-F49EFA1FA4FC}" type="slidenum">
              <a:rPr lang="fr-FR" smtClean="0"/>
              <a:t>81</a:t>
            </a:fld>
            <a:endParaRPr lang="fr-FR"/>
          </a:p>
        </p:txBody>
      </p:sp>
      <p:grpSp>
        <p:nvGrpSpPr>
          <p:cNvPr id="3" name="Groupe 2">
            <a:extLst>
              <a:ext uri="{FF2B5EF4-FFF2-40B4-BE49-F238E27FC236}">
                <a16:creationId xmlns:a16="http://schemas.microsoft.com/office/drawing/2014/main" id="{38EF984F-949D-D2DF-D4F4-EA2994ED2FD2}"/>
              </a:ext>
            </a:extLst>
          </p:cNvPr>
          <p:cNvGrpSpPr/>
          <p:nvPr/>
        </p:nvGrpSpPr>
        <p:grpSpPr>
          <a:xfrm>
            <a:off x="807534" y="5153217"/>
            <a:ext cx="10240421" cy="1203133"/>
            <a:chOff x="807534" y="4779940"/>
            <a:chExt cx="10240421" cy="1203133"/>
          </a:xfrm>
        </p:grpSpPr>
        <p:sp>
          <p:nvSpPr>
            <p:cNvPr id="7" name="Rectangle 6">
              <a:extLst>
                <a:ext uri="{FF2B5EF4-FFF2-40B4-BE49-F238E27FC236}">
                  <a16:creationId xmlns:a16="http://schemas.microsoft.com/office/drawing/2014/main" id="{2AE18672-1CAE-DF7A-B69E-E5E8420B182D}"/>
                </a:ext>
              </a:extLst>
            </p:cNvPr>
            <p:cNvSpPr/>
            <p:nvPr/>
          </p:nvSpPr>
          <p:spPr>
            <a:xfrm>
              <a:off x="807534" y="5273182"/>
              <a:ext cx="10240421" cy="709891"/>
            </a:xfrm>
            <a:prstGeom prst="rect">
              <a:avLst/>
            </a:prstGeom>
            <a:solidFill>
              <a:srgbClr val="F9D4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You can create this problem yourself when you incorrectly split your data in two train-test datasets.</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Make sure your splitting is random (or, ideally, stratified) and that the two samples are somewhat similar</a:t>
              </a:r>
            </a:p>
          </p:txBody>
        </p:sp>
        <p:sp>
          <p:nvSpPr>
            <p:cNvPr id="8" name="Rectangle 7">
              <a:extLst>
                <a:ext uri="{FF2B5EF4-FFF2-40B4-BE49-F238E27FC236}">
                  <a16:creationId xmlns:a16="http://schemas.microsoft.com/office/drawing/2014/main" id="{D8BC5C24-EC02-AFAC-B8B5-129EB8BE91FA}"/>
                </a:ext>
              </a:extLst>
            </p:cNvPr>
            <p:cNvSpPr/>
            <p:nvPr/>
          </p:nvSpPr>
          <p:spPr>
            <a:xfrm>
              <a:off x="807534" y="4779940"/>
              <a:ext cx="10240421" cy="493242"/>
            </a:xfrm>
            <a:prstGeom prst="rect">
              <a:avLst/>
            </a:prstGeom>
            <a:solidFill>
              <a:srgbClr val="EB6E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Accidental selection bias</a:t>
              </a:r>
            </a:p>
          </p:txBody>
        </p:sp>
        <p:pic>
          <p:nvPicPr>
            <p:cNvPr id="9" name="Graphic 7" descr="Lightbulb outline">
              <a:extLst>
                <a:ext uri="{FF2B5EF4-FFF2-40B4-BE49-F238E27FC236}">
                  <a16:creationId xmlns:a16="http://schemas.microsoft.com/office/drawing/2014/main" id="{B798D256-91BC-29FD-6353-0F84B9ABB3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
        <p:nvSpPr>
          <p:cNvPr id="10" name="Ellipse 9">
            <a:extLst>
              <a:ext uri="{FF2B5EF4-FFF2-40B4-BE49-F238E27FC236}">
                <a16:creationId xmlns:a16="http://schemas.microsoft.com/office/drawing/2014/main" id="{B138365E-15E0-98FE-85E2-18F401355736}"/>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pic>
        <p:nvPicPr>
          <p:cNvPr id="11" name="Graphic 10" descr="Man with solid fill">
            <a:extLst>
              <a:ext uri="{FF2B5EF4-FFF2-40B4-BE49-F238E27FC236}">
                <a16:creationId xmlns:a16="http://schemas.microsoft.com/office/drawing/2014/main" id="{9BF0BCDB-47F7-C575-D4C4-FECB765039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754" y="2400219"/>
            <a:ext cx="494573" cy="494573"/>
          </a:xfrm>
          <a:prstGeom prst="rect">
            <a:avLst/>
          </a:prstGeom>
        </p:spPr>
      </p:pic>
      <p:pic>
        <p:nvPicPr>
          <p:cNvPr id="12" name="Graphic 11" descr="Man with solid fill">
            <a:extLst>
              <a:ext uri="{FF2B5EF4-FFF2-40B4-BE49-F238E27FC236}">
                <a16:creationId xmlns:a16="http://schemas.microsoft.com/office/drawing/2014/main" id="{B9039374-584B-9242-1FB3-4888A09D4F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7440" y="2406835"/>
            <a:ext cx="494573" cy="494573"/>
          </a:xfrm>
          <a:prstGeom prst="rect">
            <a:avLst/>
          </a:prstGeom>
        </p:spPr>
      </p:pic>
      <p:pic>
        <p:nvPicPr>
          <p:cNvPr id="13" name="Graphic 12" descr="Man with solid fill">
            <a:extLst>
              <a:ext uri="{FF2B5EF4-FFF2-40B4-BE49-F238E27FC236}">
                <a16:creationId xmlns:a16="http://schemas.microsoft.com/office/drawing/2014/main" id="{19EC9886-D032-05DA-B1CE-68DC5C5419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72770" y="2896327"/>
            <a:ext cx="494573" cy="494573"/>
          </a:xfrm>
          <a:prstGeom prst="rect">
            <a:avLst/>
          </a:prstGeom>
        </p:spPr>
      </p:pic>
      <p:pic>
        <p:nvPicPr>
          <p:cNvPr id="14" name="Graphic 13" descr="Man with solid fill">
            <a:extLst>
              <a:ext uri="{FF2B5EF4-FFF2-40B4-BE49-F238E27FC236}">
                <a16:creationId xmlns:a16="http://schemas.microsoft.com/office/drawing/2014/main" id="{D1B11217-AC0F-4424-4BF6-AAA29A9748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51173" y="2741621"/>
            <a:ext cx="494573" cy="494573"/>
          </a:xfrm>
          <a:prstGeom prst="rect">
            <a:avLst/>
          </a:prstGeom>
        </p:spPr>
      </p:pic>
      <p:pic>
        <p:nvPicPr>
          <p:cNvPr id="15" name="Graphic 14" descr="Man with solid fill">
            <a:extLst>
              <a:ext uri="{FF2B5EF4-FFF2-40B4-BE49-F238E27FC236}">
                <a16:creationId xmlns:a16="http://schemas.microsoft.com/office/drawing/2014/main" id="{DA0768ED-71D3-183D-EC7E-1BBA941CD8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8087" y="2542973"/>
            <a:ext cx="494573" cy="494573"/>
          </a:xfrm>
          <a:prstGeom prst="rect">
            <a:avLst/>
          </a:prstGeom>
        </p:spPr>
      </p:pic>
      <p:pic>
        <p:nvPicPr>
          <p:cNvPr id="16" name="Graphic 15" descr="Man with solid fill">
            <a:extLst>
              <a:ext uri="{FF2B5EF4-FFF2-40B4-BE49-F238E27FC236}">
                <a16:creationId xmlns:a16="http://schemas.microsoft.com/office/drawing/2014/main" id="{87EB9835-DA2B-EF3D-E3CD-541FB63D86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3053" y="2510974"/>
            <a:ext cx="494573" cy="494573"/>
          </a:xfrm>
          <a:prstGeom prst="rect">
            <a:avLst/>
          </a:prstGeom>
        </p:spPr>
      </p:pic>
      <p:pic>
        <p:nvPicPr>
          <p:cNvPr id="17" name="Graphic 16" descr="Man with solid fill">
            <a:extLst>
              <a:ext uri="{FF2B5EF4-FFF2-40B4-BE49-F238E27FC236}">
                <a16:creationId xmlns:a16="http://schemas.microsoft.com/office/drawing/2014/main" id="{BBF257E1-C3EF-F239-ACB4-9199EE709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83167" y="2920453"/>
            <a:ext cx="494573" cy="494573"/>
          </a:xfrm>
          <a:prstGeom prst="rect">
            <a:avLst/>
          </a:prstGeom>
        </p:spPr>
      </p:pic>
      <p:pic>
        <p:nvPicPr>
          <p:cNvPr id="18" name="Graphic 17" descr="Man with solid fill">
            <a:extLst>
              <a:ext uri="{FF2B5EF4-FFF2-40B4-BE49-F238E27FC236}">
                <a16:creationId xmlns:a16="http://schemas.microsoft.com/office/drawing/2014/main" id="{9C6BF803-518D-789F-C38B-D515BD3DC7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46577" y="2477374"/>
            <a:ext cx="494573" cy="494573"/>
          </a:xfrm>
          <a:prstGeom prst="rect">
            <a:avLst/>
          </a:prstGeom>
        </p:spPr>
      </p:pic>
      <p:pic>
        <p:nvPicPr>
          <p:cNvPr id="19" name="Graphic 18" descr="Man with solid fill">
            <a:extLst>
              <a:ext uri="{FF2B5EF4-FFF2-40B4-BE49-F238E27FC236}">
                <a16:creationId xmlns:a16="http://schemas.microsoft.com/office/drawing/2014/main" id="{1D7C2AFB-CD55-802C-F741-73324AD0F26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97236" y="2749651"/>
            <a:ext cx="494573" cy="494573"/>
          </a:xfrm>
          <a:prstGeom prst="rect">
            <a:avLst/>
          </a:prstGeom>
        </p:spPr>
      </p:pic>
      <p:pic>
        <p:nvPicPr>
          <p:cNvPr id="20" name="Graphic 19" descr="Man with solid fill">
            <a:extLst>
              <a:ext uri="{FF2B5EF4-FFF2-40B4-BE49-F238E27FC236}">
                <a16:creationId xmlns:a16="http://schemas.microsoft.com/office/drawing/2014/main" id="{3B91F03F-F4F4-2821-1E12-137CA3B44DA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54640" y="2774163"/>
            <a:ext cx="494573" cy="494573"/>
          </a:xfrm>
          <a:prstGeom prst="rect">
            <a:avLst/>
          </a:prstGeom>
        </p:spPr>
      </p:pic>
      <p:pic>
        <p:nvPicPr>
          <p:cNvPr id="21" name="Graphic 20" descr="Man with solid fill">
            <a:extLst>
              <a:ext uri="{FF2B5EF4-FFF2-40B4-BE49-F238E27FC236}">
                <a16:creationId xmlns:a16="http://schemas.microsoft.com/office/drawing/2014/main" id="{2F558F40-59E9-6ABA-DF99-C31D6728E06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49827" y="2552825"/>
            <a:ext cx="494573" cy="494573"/>
          </a:xfrm>
          <a:prstGeom prst="rect">
            <a:avLst/>
          </a:prstGeom>
        </p:spPr>
      </p:pic>
      <p:pic>
        <p:nvPicPr>
          <p:cNvPr id="22" name="Graphic 21" descr="Man with solid fill">
            <a:extLst>
              <a:ext uri="{FF2B5EF4-FFF2-40B4-BE49-F238E27FC236}">
                <a16:creationId xmlns:a16="http://schemas.microsoft.com/office/drawing/2014/main" id="{7E4CC042-B012-8F5B-6EEA-29733E8F2CC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214330" y="2934427"/>
            <a:ext cx="494573" cy="494573"/>
          </a:xfrm>
          <a:prstGeom prst="rect">
            <a:avLst/>
          </a:prstGeom>
        </p:spPr>
      </p:pic>
      <p:pic>
        <p:nvPicPr>
          <p:cNvPr id="23" name="Graphic 22" descr="Man with solid fill">
            <a:extLst>
              <a:ext uri="{FF2B5EF4-FFF2-40B4-BE49-F238E27FC236}">
                <a16:creationId xmlns:a16="http://schemas.microsoft.com/office/drawing/2014/main" id="{C5E787E0-28B0-4634-AD9C-7BB648CD1F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3110" y="2611913"/>
            <a:ext cx="494573" cy="494573"/>
          </a:xfrm>
          <a:prstGeom prst="rect">
            <a:avLst/>
          </a:prstGeom>
        </p:spPr>
      </p:pic>
      <p:pic>
        <p:nvPicPr>
          <p:cNvPr id="24" name="Graphic 23" descr="Man with solid fill">
            <a:extLst>
              <a:ext uri="{FF2B5EF4-FFF2-40B4-BE49-F238E27FC236}">
                <a16:creationId xmlns:a16="http://schemas.microsoft.com/office/drawing/2014/main" id="{1156D240-A92B-106C-0A98-99B7BA82BA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49602" y="2801274"/>
            <a:ext cx="494573" cy="494573"/>
          </a:xfrm>
          <a:prstGeom prst="rect">
            <a:avLst/>
          </a:prstGeom>
        </p:spPr>
      </p:pic>
      <p:pic>
        <p:nvPicPr>
          <p:cNvPr id="25" name="Graphic 24" descr="Man with solid fill">
            <a:extLst>
              <a:ext uri="{FF2B5EF4-FFF2-40B4-BE49-F238E27FC236}">
                <a16:creationId xmlns:a16="http://schemas.microsoft.com/office/drawing/2014/main" id="{F5F5194C-C5C6-26C7-58DD-B67F32D345C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85568" y="2494334"/>
            <a:ext cx="494573" cy="494573"/>
          </a:xfrm>
          <a:prstGeom prst="rect">
            <a:avLst/>
          </a:prstGeom>
        </p:spPr>
      </p:pic>
      <p:pic>
        <p:nvPicPr>
          <p:cNvPr id="26" name="Graphic 25" descr="Man with solid fill">
            <a:extLst>
              <a:ext uri="{FF2B5EF4-FFF2-40B4-BE49-F238E27FC236}">
                <a16:creationId xmlns:a16="http://schemas.microsoft.com/office/drawing/2014/main" id="{5908B1CC-57F4-79D2-B695-2BCB4B57119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70714" y="2835938"/>
            <a:ext cx="494573" cy="494573"/>
          </a:xfrm>
          <a:prstGeom prst="rect">
            <a:avLst/>
          </a:prstGeom>
        </p:spPr>
      </p:pic>
      <p:pic>
        <p:nvPicPr>
          <p:cNvPr id="27" name="Graphic 26" descr="Man with solid fill">
            <a:extLst>
              <a:ext uri="{FF2B5EF4-FFF2-40B4-BE49-F238E27FC236}">
                <a16:creationId xmlns:a16="http://schemas.microsoft.com/office/drawing/2014/main" id="{BC5AEE36-BF75-C5E7-A044-6190F5DB5EE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471539" y="2849912"/>
            <a:ext cx="494573" cy="494573"/>
          </a:xfrm>
          <a:prstGeom prst="rect">
            <a:avLst/>
          </a:prstGeom>
        </p:spPr>
      </p:pic>
      <p:pic>
        <p:nvPicPr>
          <p:cNvPr id="28" name="Graphic 27" descr="Man with solid fill">
            <a:extLst>
              <a:ext uri="{FF2B5EF4-FFF2-40B4-BE49-F238E27FC236}">
                <a16:creationId xmlns:a16="http://schemas.microsoft.com/office/drawing/2014/main" id="{A6371B06-E7C3-996B-3A38-D876E9775A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0440" y="2324470"/>
            <a:ext cx="494573" cy="494573"/>
          </a:xfrm>
          <a:prstGeom prst="rect">
            <a:avLst/>
          </a:prstGeom>
        </p:spPr>
      </p:pic>
      <p:pic>
        <p:nvPicPr>
          <p:cNvPr id="29" name="Graphic 28" descr="Man with solid fill">
            <a:extLst>
              <a:ext uri="{FF2B5EF4-FFF2-40B4-BE49-F238E27FC236}">
                <a16:creationId xmlns:a16="http://schemas.microsoft.com/office/drawing/2014/main" id="{54E0CB96-4F0A-10D1-2FCE-239E6EB877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52126" y="2331086"/>
            <a:ext cx="494573" cy="494573"/>
          </a:xfrm>
          <a:prstGeom prst="rect">
            <a:avLst/>
          </a:prstGeom>
        </p:spPr>
      </p:pic>
      <p:pic>
        <p:nvPicPr>
          <p:cNvPr id="30" name="Graphic 29" descr="Man with solid fill">
            <a:extLst>
              <a:ext uri="{FF2B5EF4-FFF2-40B4-BE49-F238E27FC236}">
                <a16:creationId xmlns:a16="http://schemas.microsoft.com/office/drawing/2014/main" id="{1D648080-8827-DE6B-57A3-F3C9976B5B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77456" y="2820578"/>
            <a:ext cx="494573" cy="494573"/>
          </a:xfrm>
          <a:prstGeom prst="rect">
            <a:avLst/>
          </a:prstGeom>
        </p:spPr>
      </p:pic>
      <p:pic>
        <p:nvPicPr>
          <p:cNvPr id="31" name="Graphic 30" descr="Man with solid fill">
            <a:extLst>
              <a:ext uri="{FF2B5EF4-FFF2-40B4-BE49-F238E27FC236}">
                <a16:creationId xmlns:a16="http://schemas.microsoft.com/office/drawing/2014/main" id="{5FB7ED65-90FD-BDC9-7DD0-38D906757CE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105200" y="2393595"/>
            <a:ext cx="494573" cy="494573"/>
          </a:xfrm>
          <a:prstGeom prst="rect">
            <a:avLst/>
          </a:prstGeom>
        </p:spPr>
      </p:pic>
      <p:pic>
        <p:nvPicPr>
          <p:cNvPr id="32" name="Graphic 31" descr="Man with solid fill">
            <a:extLst>
              <a:ext uri="{FF2B5EF4-FFF2-40B4-BE49-F238E27FC236}">
                <a16:creationId xmlns:a16="http://schemas.microsoft.com/office/drawing/2014/main" id="{92413036-50A5-172C-6897-FF27E482DD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5859" y="2665872"/>
            <a:ext cx="494573" cy="494573"/>
          </a:xfrm>
          <a:prstGeom prst="rect">
            <a:avLst/>
          </a:prstGeom>
        </p:spPr>
      </p:pic>
      <p:pic>
        <p:nvPicPr>
          <p:cNvPr id="33" name="Graphic 32" descr="Man with solid fill">
            <a:extLst>
              <a:ext uri="{FF2B5EF4-FFF2-40B4-BE49-F238E27FC236}">
                <a16:creationId xmlns:a16="http://schemas.microsoft.com/office/drawing/2014/main" id="{FDE64B4B-01C5-D9DB-C84F-52948A08FEA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213263" y="2690384"/>
            <a:ext cx="494573" cy="494573"/>
          </a:xfrm>
          <a:prstGeom prst="rect">
            <a:avLst/>
          </a:prstGeom>
        </p:spPr>
      </p:pic>
      <p:pic>
        <p:nvPicPr>
          <p:cNvPr id="34" name="Graphic 33" descr="Man with solid fill">
            <a:extLst>
              <a:ext uri="{FF2B5EF4-FFF2-40B4-BE49-F238E27FC236}">
                <a16:creationId xmlns:a16="http://schemas.microsoft.com/office/drawing/2014/main" id="{1D543DDB-7472-0802-7233-AA8940A11B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62773" y="2467224"/>
            <a:ext cx="494573" cy="494573"/>
          </a:xfrm>
          <a:prstGeom prst="rect">
            <a:avLst/>
          </a:prstGeom>
        </p:spPr>
      </p:pic>
      <p:pic>
        <p:nvPicPr>
          <p:cNvPr id="35" name="Graphic 34" descr="Man with solid fill">
            <a:extLst>
              <a:ext uri="{FF2B5EF4-FFF2-40B4-BE49-F238E27FC236}">
                <a16:creationId xmlns:a16="http://schemas.microsoft.com/office/drawing/2014/main" id="{E5ED5ECD-9466-0F4B-5B73-42118F6F6D9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072953" y="2850648"/>
            <a:ext cx="494573" cy="494573"/>
          </a:xfrm>
          <a:prstGeom prst="rect">
            <a:avLst/>
          </a:prstGeom>
        </p:spPr>
      </p:pic>
      <p:pic>
        <p:nvPicPr>
          <p:cNvPr id="36" name="Graphic 35" descr="Man with solid fill">
            <a:extLst>
              <a:ext uri="{FF2B5EF4-FFF2-40B4-BE49-F238E27FC236}">
                <a16:creationId xmlns:a16="http://schemas.microsoft.com/office/drawing/2014/main" id="{9393C2AA-E7AD-990E-67D8-04D4FA16E0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37739" y="2435225"/>
            <a:ext cx="494573" cy="494573"/>
          </a:xfrm>
          <a:prstGeom prst="rect">
            <a:avLst/>
          </a:prstGeom>
        </p:spPr>
      </p:pic>
      <p:pic>
        <p:nvPicPr>
          <p:cNvPr id="37" name="Graphic 36" descr="Man with solid fill">
            <a:extLst>
              <a:ext uri="{FF2B5EF4-FFF2-40B4-BE49-F238E27FC236}">
                <a16:creationId xmlns:a16="http://schemas.microsoft.com/office/drawing/2014/main" id="{1CF71833-7985-FF96-1B84-B74B060AA6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87853" y="2844704"/>
            <a:ext cx="494573" cy="494573"/>
          </a:xfrm>
          <a:prstGeom prst="rect">
            <a:avLst/>
          </a:prstGeom>
        </p:spPr>
      </p:pic>
      <p:pic>
        <p:nvPicPr>
          <p:cNvPr id="38" name="Graphic 37" descr="Man with solid fill">
            <a:extLst>
              <a:ext uri="{FF2B5EF4-FFF2-40B4-BE49-F238E27FC236}">
                <a16:creationId xmlns:a16="http://schemas.microsoft.com/office/drawing/2014/main" id="{9D9C8590-23BE-999F-C946-1C12569D397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51263" y="2401625"/>
            <a:ext cx="494573" cy="494573"/>
          </a:xfrm>
          <a:prstGeom prst="rect">
            <a:avLst/>
          </a:prstGeom>
        </p:spPr>
      </p:pic>
      <p:pic>
        <p:nvPicPr>
          <p:cNvPr id="39" name="Graphic 38" descr="Man with solid fill">
            <a:extLst>
              <a:ext uri="{FF2B5EF4-FFF2-40B4-BE49-F238E27FC236}">
                <a16:creationId xmlns:a16="http://schemas.microsoft.com/office/drawing/2014/main" id="{FAE4A31E-D5F3-C113-99EB-33BC7AA946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301922" y="2673902"/>
            <a:ext cx="494573" cy="494573"/>
          </a:xfrm>
          <a:prstGeom prst="rect">
            <a:avLst/>
          </a:prstGeom>
        </p:spPr>
      </p:pic>
      <p:pic>
        <p:nvPicPr>
          <p:cNvPr id="40" name="Graphic 39" descr="Man with solid fill">
            <a:extLst>
              <a:ext uri="{FF2B5EF4-FFF2-40B4-BE49-F238E27FC236}">
                <a16:creationId xmlns:a16="http://schemas.microsoft.com/office/drawing/2014/main" id="{91558D55-4526-D170-0723-D3B09C40AE8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59326" y="2698414"/>
            <a:ext cx="494573" cy="494573"/>
          </a:xfrm>
          <a:prstGeom prst="rect">
            <a:avLst/>
          </a:prstGeom>
        </p:spPr>
      </p:pic>
      <p:pic>
        <p:nvPicPr>
          <p:cNvPr id="41" name="Graphic 40" descr="Man with solid fill">
            <a:extLst>
              <a:ext uri="{FF2B5EF4-FFF2-40B4-BE49-F238E27FC236}">
                <a16:creationId xmlns:a16="http://schemas.microsoft.com/office/drawing/2014/main" id="{B21E86EF-CEE7-EC5F-C8C6-C9B7B025E66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54513" y="2477076"/>
            <a:ext cx="494573" cy="494573"/>
          </a:xfrm>
          <a:prstGeom prst="rect">
            <a:avLst/>
          </a:prstGeom>
        </p:spPr>
      </p:pic>
      <p:pic>
        <p:nvPicPr>
          <p:cNvPr id="42" name="Graphic 41" descr="Man with solid fill">
            <a:extLst>
              <a:ext uri="{FF2B5EF4-FFF2-40B4-BE49-F238E27FC236}">
                <a16:creationId xmlns:a16="http://schemas.microsoft.com/office/drawing/2014/main" id="{38A2190A-7718-867C-AAD5-C18B302397A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19016" y="2858678"/>
            <a:ext cx="494573" cy="494573"/>
          </a:xfrm>
          <a:prstGeom prst="rect">
            <a:avLst/>
          </a:prstGeom>
        </p:spPr>
      </p:pic>
      <p:cxnSp>
        <p:nvCxnSpPr>
          <p:cNvPr id="43" name="Straight Arrow Connector 42">
            <a:extLst>
              <a:ext uri="{FF2B5EF4-FFF2-40B4-BE49-F238E27FC236}">
                <a16:creationId xmlns:a16="http://schemas.microsoft.com/office/drawing/2014/main" id="{F5FC4B4A-EA52-6838-5079-5C3F600E9666}"/>
              </a:ext>
            </a:extLst>
          </p:cNvPr>
          <p:cNvCxnSpPr/>
          <p:nvPr/>
        </p:nvCxnSpPr>
        <p:spPr>
          <a:xfrm>
            <a:off x="4853561" y="2850648"/>
            <a:ext cx="1998617" cy="0"/>
          </a:xfrm>
          <a:prstGeom prst="straightConnector1">
            <a:avLst/>
          </a:prstGeom>
          <a:ln w="57150">
            <a:solidFill>
              <a:srgbClr val="E76321"/>
            </a:solidFill>
            <a:tailEnd type="triangle"/>
          </a:ln>
        </p:spPr>
        <p:style>
          <a:lnRef idx="2">
            <a:schemeClr val="accent1"/>
          </a:lnRef>
          <a:fillRef idx="0">
            <a:schemeClr val="accent1"/>
          </a:fillRef>
          <a:effectRef idx="1">
            <a:schemeClr val="accent1"/>
          </a:effectRef>
          <a:fontRef idx="minor">
            <a:schemeClr val="tx1"/>
          </a:fontRef>
        </p:style>
      </p:cxnSp>
      <p:pic>
        <p:nvPicPr>
          <p:cNvPr id="44" name="Graphic 43" descr="Man with solid fill">
            <a:extLst>
              <a:ext uri="{FF2B5EF4-FFF2-40B4-BE49-F238E27FC236}">
                <a16:creationId xmlns:a16="http://schemas.microsoft.com/office/drawing/2014/main" id="{58D77573-E330-C986-ECB6-E8C7069EBA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07796" y="2536164"/>
            <a:ext cx="494573" cy="494573"/>
          </a:xfrm>
          <a:prstGeom prst="rect">
            <a:avLst/>
          </a:prstGeom>
        </p:spPr>
      </p:pic>
      <p:pic>
        <p:nvPicPr>
          <p:cNvPr id="45" name="Graphic 44" descr="Man with solid fill">
            <a:extLst>
              <a:ext uri="{FF2B5EF4-FFF2-40B4-BE49-F238E27FC236}">
                <a16:creationId xmlns:a16="http://schemas.microsoft.com/office/drawing/2014/main" id="{AF4FA123-925F-05A9-0134-8F8CD8BB38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54288" y="2725525"/>
            <a:ext cx="494573" cy="494573"/>
          </a:xfrm>
          <a:prstGeom prst="rect">
            <a:avLst/>
          </a:prstGeom>
        </p:spPr>
      </p:pic>
      <p:pic>
        <p:nvPicPr>
          <p:cNvPr id="46" name="Graphic 45" descr="Man with solid fill">
            <a:extLst>
              <a:ext uri="{FF2B5EF4-FFF2-40B4-BE49-F238E27FC236}">
                <a16:creationId xmlns:a16="http://schemas.microsoft.com/office/drawing/2014/main" id="{0CEFF3ED-76B2-7D1A-7684-73E04A72BC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0254" y="2418585"/>
            <a:ext cx="494573" cy="494573"/>
          </a:xfrm>
          <a:prstGeom prst="rect">
            <a:avLst/>
          </a:prstGeom>
        </p:spPr>
      </p:pic>
      <p:pic>
        <p:nvPicPr>
          <p:cNvPr id="47" name="Graphic 46" descr="Man with solid fill">
            <a:extLst>
              <a:ext uri="{FF2B5EF4-FFF2-40B4-BE49-F238E27FC236}">
                <a16:creationId xmlns:a16="http://schemas.microsoft.com/office/drawing/2014/main" id="{E6FCF33B-389D-F02B-7046-9B083B0855B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875400" y="2760189"/>
            <a:ext cx="494573" cy="494573"/>
          </a:xfrm>
          <a:prstGeom prst="rect">
            <a:avLst/>
          </a:prstGeom>
        </p:spPr>
      </p:pic>
      <p:pic>
        <p:nvPicPr>
          <p:cNvPr id="48" name="Graphic 47" descr="Man with solid fill">
            <a:extLst>
              <a:ext uri="{FF2B5EF4-FFF2-40B4-BE49-F238E27FC236}">
                <a16:creationId xmlns:a16="http://schemas.microsoft.com/office/drawing/2014/main" id="{9C7C8406-4090-7C90-E1DA-9E686691ABF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76225" y="2774163"/>
            <a:ext cx="494573" cy="494573"/>
          </a:xfrm>
          <a:prstGeom prst="rect">
            <a:avLst/>
          </a:prstGeom>
        </p:spPr>
      </p:pic>
      <p:pic>
        <p:nvPicPr>
          <p:cNvPr id="49" name="Graphic 48" descr="Man with solid fill">
            <a:extLst>
              <a:ext uri="{FF2B5EF4-FFF2-40B4-BE49-F238E27FC236}">
                <a16:creationId xmlns:a16="http://schemas.microsoft.com/office/drawing/2014/main" id="{C260A54C-3568-DB07-8831-4AA76D289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7738" y="2351926"/>
            <a:ext cx="494573" cy="494573"/>
          </a:xfrm>
          <a:prstGeom prst="rect">
            <a:avLst/>
          </a:prstGeom>
        </p:spPr>
      </p:pic>
      <p:pic>
        <p:nvPicPr>
          <p:cNvPr id="50" name="Graphic 49" descr="Man with solid fill">
            <a:extLst>
              <a:ext uri="{FF2B5EF4-FFF2-40B4-BE49-F238E27FC236}">
                <a16:creationId xmlns:a16="http://schemas.microsoft.com/office/drawing/2014/main" id="{153947E4-A451-6292-13B8-64906A8578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93997" y="2377290"/>
            <a:ext cx="494573" cy="494573"/>
          </a:xfrm>
          <a:prstGeom prst="rect">
            <a:avLst/>
          </a:prstGeom>
        </p:spPr>
      </p:pic>
      <p:pic>
        <p:nvPicPr>
          <p:cNvPr id="53" name="Graphic 52" descr="Man with solid fill">
            <a:extLst>
              <a:ext uri="{FF2B5EF4-FFF2-40B4-BE49-F238E27FC236}">
                <a16:creationId xmlns:a16="http://schemas.microsoft.com/office/drawing/2014/main" id="{3A84D831-F445-59B1-F2A3-F07341BBA5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95094" y="2563620"/>
            <a:ext cx="494573" cy="494573"/>
          </a:xfrm>
          <a:prstGeom prst="rect">
            <a:avLst/>
          </a:prstGeom>
        </p:spPr>
      </p:pic>
      <p:pic>
        <p:nvPicPr>
          <p:cNvPr id="57" name="Graphic 56" descr="Man with solid fill">
            <a:extLst>
              <a:ext uri="{FF2B5EF4-FFF2-40B4-BE49-F238E27FC236}">
                <a16:creationId xmlns:a16="http://schemas.microsoft.com/office/drawing/2014/main" id="{1999FCC9-9529-6DAB-267C-A199E8A2EF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0486" y="2321285"/>
            <a:ext cx="494573" cy="494573"/>
          </a:xfrm>
          <a:prstGeom prst="rect">
            <a:avLst/>
          </a:prstGeom>
        </p:spPr>
      </p:pic>
      <p:pic>
        <p:nvPicPr>
          <p:cNvPr id="58" name="Graphic 57" descr="Man with solid fill">
            <a:extLst>
              <a:ext uri="{FF2B5EF4-FFF2-40B4-BE49-F238E27FC236}">
                <a16:creationId xmlns:a16="http://schemas.microsoft.com/office/drawing/2014/main" id="{646A90A4-1187-77D4-F722-52D80F1B95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2956" y="2732772"/>
            <a:ext cx="494573" cy="494573"/>
          </a:xfrm>
          <a:prstGeom prst="rect">
            <a:avLst/>
          </a:prstGeom>
        </p:spPr>
      </p:pic>
      <p:pic>
        <p:nvPicPr>
          <p:cNvPr id="59" name="Graphic 58" descr="Man with solid fill">
            <a:extLst>
              <a:ext uri="{FF2B5EF4-FFF2-40B4-BE49-F238E27FC236}">
                <a16:creationId xmlns:a16="http://schemas.microsoft.com/office/drawing/2014/main" id="{8A163BF2-FE25-D164-AB10-ECE95EAE91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0602" y="2536164"/>
            <a:ext cx="494573" cy="494573"/>
          </a:xfrm>
          <a:prstGeom prst="rect">
            <a:avLst/>
          </a:prstGeom>
        </p:spPr>
      </p:pic>
      <p:pic>
        <p:nvPicPr>
          <p:cNvPr id="60" name="Graphic 59" descr="Man with solid fill">
            <a:extLst>
              <a:ext uri="{FF2B5EF4-FFF2-40B4-BE49-F238E27FC236}">
                <a16:creationId xmlns:a16="http://schemas.microsoft.com/office/drawing/2014/main" id="{3F68B3C0-7A5B-0402-4576-A14B5281C35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33560" y="2741620"/>
            <a:ext cx="494573" cy="494573"/>
          </a:xfrm>
          <a:prstGeom prst="rect">
            <a:avLst/>
          </a:prstGeom>
        </p:spPr>
      </p:pic>
    </p:spTree>
    <p:extLst>
      <p:ext uri="{BB962C8B-B14F-4D97-AF65-F5344CB8AC3E}">
        <p14:creationId xmlns:p14="http://schemas.microsoft.com/office/powerpoint/2010/main" val="2161960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ABF0-F29F-A68C-87A9-D1318A859B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61FC42D-7D34-A4CB-E8FF-C3686FD6F88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F29863F-8168-0091-EC62-C5AE950316DD}"/>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An example through </a:t>
            </a:r>
            <a:r>
              <a:rPr lang="en-GB" dirty="0">
                <a:solidFill>
                  <a:srgbClr val="1891C3"/>
                </a:solidFill>
              </a:rPr>
              <a:t>questionnaires</a:t>
            </a:r>
          </a:p>
        </p:txBody>
      </p:sp>
      <p:sp>
        <p:nvSpPr>
          <p:cNvPr id="2" name="Espace réservé du numéro de diapositive 1">
            <a:extLst>
              <a:ext uri="{FF2B5EF4-FFF2-40B4-BE49-F238E27FC236}">
                <a16:creationId xmlns:a16="http://schemas.microsoft.com/office/drawing/2014/main" id="{04ADE1DB-DB6D-862D-2BBB-03169308BDE1}"/>
              </a:ext>
            </a:extLst>
          </p:cNvPr>
          <p:cNvSpPr>
            <a:spLocks noGrp="1"/>
          </p:cNvSpPr>
          <p:nvPr>
            <p:ph type="sldNum" sz="quarter" idx="12"/>
          </p:nvPr>
        </p:nvSpPr>
        <p:spPr/>
        <p:txBody>
          <a:bodyPr/>
          <a:lstStyle/>
          <a:p>
            <a:fld id="{6F3806FF-9E51-4331-BB90-F49EFA1FA4FC}" type="slidenum">
              <a:rPr lang="fr-FR" smtClean="0"/>
              <a:t>82</a:t>
            </a:fld>
            <a:endParaRPr lang="fr-FR"/>
          </a:p>
        </p:txBody>
      </p:sp>
      <p:sp>
        <p:nvSpPr>
          <p:cNvPr id="16" name="Content Placeholder 5">
            <a:extLst>
              <a:ext uri="{FF2B5EF4-FFF2-40B4-BE49-F238E27FC236}">
                <a16:creationId xmlns:a16="http://schemas.microsoft.com/office/drawing/2014/main" id="{163DE1F8-F184-A3F9-1F99-9C20E5F509E0}"/>
              </a:ext>
            </a:extLst>
          </p:cNvPr>
          <p:cNvSpPr>
            <a:spLocks noGrp="1"/>
          </p:cNvSpPr>
          <p:nvPr>
            <p:ph idx="1"/>
          </p:nvPr>
        </p:nvSpPr>
        <p:spPr>
          <a:xfrm>
            <a:off x="838200" y="1690688"/>
            <a:ext cx="10397648" cy="1289777"/>
          </a:xfrm>
        </p:spPr>
        <p:txBody>
          <a:bodyPr>
            <a:normAutofit/>
          </a:bodyPr>
          <a:lstStyle/>
          <a:p>
            <a:pPr marL="0" indent="0">
              <a:buNone/>
            </a:pPr>
            <a:r>
              <a:rPr lang="en-US" dirty="0"/>
              <a:t>You send a questionnaire on workplace diversity, equality and inclusion (DEI) to a firm. This is the data you observe for one question</a:t>
            </a:r>
          </a:p>
        </p:txBody>
      </p:sp>
      <p:grpSp>
        <p:nvGrpSpPr>
          <p:cNvPr id="61" name="Groupe 60">
            <a:extLst>
              <a:ext uri="{FF2B5EF4-FFF2-40B4-BE49-F238E27FC236}">
                <a16:creationId xmlns:a16="http://schemas.microsoft.com/office/drawing/2014/main" id="{14127AE7-37C0-746D-8A7C-E65896BE2E5A}"/>
              </a:ext>
            </a:extLst>
          </p:cNvPr>
          <p:cNvGrpSpPr/>
          <p:nvPr/>
        </p:nvGrpSpPr>
        <p:grpSpPr>
          <a:xfrm>
            <a:off x="2086125" y="3844876"/>
            <a:ext cx="8431784" cy="1822142"/>
            <a:chOff x="1497307" y="2590725"/>
            <a:chExt cx="8431784" cy="1822142"/>
          </a:xfrm>
        </p:grpSpPr>
        <p:cxnSp>
          <p:nvCxnSpPr>
            <p:cNvPr id="13" name="Connecteur droit avec flèche 12">
              <a:extLst>
                <a:ext uri="{FF2B5EF4-FFF2-40B4-BE49-F238E27FC236}">
                  <a16:creationId xmlns:a16="http://schemas.microsoft.com/office/drawing/2014/main" id="{48131D56-FE61-3DF6-848C-C221DD0AA9CA}"/>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8" name="Graphique 17" descr="Utilisateur avec un remplissage uni">
              <a:extLst>
                <a:ext uri="{FF2B5EF4-FFF2-40B4-BE49-F238E27FC236}">
                  <a16:creationId xmlns:a16="http://schemas.microsoft.com/office/drawing/2014/main" id="{EFFB4D2B-A0C2-07F3-CE11-E7162F0C32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9" name="Graphique 18" descr="Utilisateur avec un remplissage uni">
              <a:extLst>
                <a:ext uri="{FF2B5EF4-FFF2-40B4-BE49-F238E27FC236}">
                  <a16:creationId xmlns:a16="http://schemas.microsoft.com/office/drawing/2014/main" id="{F4FF1CDF-AB7D-BCC4-A659-5C2DCED8E2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20" name="Graphique 19" descr="Utilisateur avec un remplissage uni">
              <a:extLst>
                <a:ext uri="{FF2B5EF4-FFF2-40B4-BE49-F238E27FC236}">
                  <a16:creationId xmlns:a16="http://schemas.microsoft.com/office/drawing/2014/main" id="{620F5A19-FACA-AAF2-93FA-C538E3B6C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21" name="Graphique 20" descr="Utilisateur avec un remplissage uni">
              <a:extLst>
                <a:ext uri="{FF2B5EF4-FFF2-40B4-BE49-F238E27FC236}">
                  <a16:creationId xmlns:a16="http://schemas.microsoft.com/office/drawing/2014/main" id="{F092D2A9-0F83-2B34-F93F-C1728E2A2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2C9B3813-46F2-521D-F98A-5912E7224A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23" name="Graphique 22" descr="Utilisateur avec un remplissage uni">
              <a:extLst>
                <a:ext uri="{FF2B5EF4-FFF2-40B4-BE49-F238E27FC236}">
                  <a16:creationId xmlns:a16="http://schemas.microsoft.com/office/drawing/2014/main" id="{CF09CC78-A53B-DFDF-A95E-5482B590F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4" name="Graphique 23" descr="Utilisateur avec un remplissage uni">
              <a:extLst>
                <a:ext uri="{FF2B5EF4-FFF2-40B4-BE49-F238E27FC236}">
                  <a16:creationId xmlns:a16="http://schemas.microsoft.com/office/drawing/2014/main" id="{73993B95-E78A-9DC5-0669-EF5079556D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5" name="Graphique 24" descr="Utilisateur avec un remplissage uni">
              <a:extLst>
                <a:ext uri="{FF2B5EF4-FFF2-40B4-BE49-F238E27FC236}">
                  <a16:creationId xmlns:a16="http://schemas.microsoft.com/office/drawing/2014/main" id="{AFB968FD-3D5A-A4D3-EA69-8271547352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6" name="Graphique 25" descr="Utilisateur avec un remplissage uni">
              <a:extLst>
                <a:ext uri="{FF2B5EF4-FFF2-40B4-BE49-F238E27FC236}">
                  <a16:creationId xmlns:a16="http://schemas.microsoft.com/office/drawing/2014/main" id="{0A039F90-6514-0DC2-1C65-CCA7727277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7" name="Graphique 26" descr="Utilisateur avec un remplissage uni">
              <a:extLst>
                <a:ext uri="{FF2B5EF4-FFF2-40B4-BE49-F238E27FC236}">
                  <a16:creationId xmlns:a16="http://schemas.microsoft.com/office/drawing/2014/main" id="{34B50196-5804-020D-BF02-81C00615CB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8" name="Graphique 27" descr="Utilisateur avec un remplissage uni">
              <a:extLst>
                <a:ext uri="{FF2B5EF4-FFF2-40B4-BE49-F238E27FC236}">
                  <a16:creationId xmlns:a16="http://schemas.microsoft.com/office/drawing/2014/main" id="{6BD3EA32-1811-2FA0-925F-B6E65ED94D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9" name="Graphique 28" descr="Utilisateur avec un remplissage uni">
              <a:extLst>
                <a:ext uri="{FF2B5EF4-FFF2-40B4-BE49-F238E27FC236}">
                  <a16:creationId xmlns:a16="http://schemas.microsoft.com/office/drawing/2014/main" id="{BA5FC61C-9E6D-D46A-FAE0-315BEC298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30" name="Graphique 29" descr="Utilisateur avec un remplissage uni">
              <a:extLst>
                <a:ext uri="{FF2B5EF4-FFF2-40B4-BE49-F238E27FC236}">
                  <a16:creationId xmlns:a16="http://schemas.microsoft.com/office/drawing/2014/main" id="{DDCAFFFA-0068-0AC3-3A2C-8B0B460577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31" name="Graphique 30" descr="Utilisateur avec un remplissage uni">
              <a:extLst>
                <a:ext uri="{FF2B5EF4-FFF2-40B4-BE49-F238E27FC236}">
                  <a16:creationId xmlns:a16="http://schemas.microsoft.com/office/drawing/2014/main" id="{491F9DE2-6D69-3CC5-D51C-A674F636D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32" name="Graphique 31" descr="Utilisateur avec un remplissage uni">
              <a:extLst>
                <a:ext uri="{FF2B5EF4-FFF2-40B4-BE49-F238E27FC236}">
                  <a16:creationId xmlns:a16="http://schemas.microsoft.com/office/drawing/2014/main" id="{37CD3186-EE02-E47D-C444-A0CD17E358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33" name="Graphique 32" descr="Utilisateur avec un remplissage uni">
              <a:extLst>
                <a:ext uri="{FF2B5EF4-FFF2-40B4-BE49-F238E27FC236}">
                  <a16:creationId xmlns:a16="http://schemas.microsoft.com/office/drawing/2014/main" id="{D7593D30-7407-8632-9715-C49D6B8C0E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4" name="Graphique 33" descr="Utilisateur avec un remplissage uni">
              <a:extLst>
                <a:ext uri="{FF2B5EF4-FFF2-40B4-BE49-F238E27FC236}">
                  <a16:creationId xmlns:a16="http://schemas.microsoft.com/office/drawing/2014/main" id="{5DBC3379-E129-FA12-07D6-F2924E044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5" name="Graphique 34" descr="Utilisateur avec un remplissage uni">
              <a:extLst>
                <a:ext uri="{FF2B5EF4-FFF2-40B4-BE49-F238E27FC236}">
                  <a16:creationId xmlns:a16="http://schemas.microsoft.com/office/drawing/2014/main" id="{5863E9EB-B688-B656-6734-F12D3FA10B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6" name="Graphique 35" descr="Utilisateur avec un remplissage uni">
              <a:extLst>
                <a:ext uri="{FF2B5EF4-FFF2-40B4-BE49-F238E27FC236}">
                  <a16:creationId xmlns:a16="http://schemas.microsoft.com/office/drawing/2014/main" id="{C663ACB7-1813-459F-88A3-63F0ABC30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A017F05C-8722-2A7A-A6E0-49C555A745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8" name="Graphique 37" descr="Utilisateur avec un remplissage uni">
              <a:extLst>
                <a:ext uri="{FF2B5EF4-FFF2-40B4-BE49-F238E27FC236}">
                  <a16:creationId xmlns:a16="http://schemas.microsoft.com/office/drawing/2014/main" id="{C6AB5B54-31BA-382F-1734-4287E2AE6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80DA0CF7-E699-FE25-CE5C-7BFE76E213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40" name="Graphique 39" descr="Utilisateur avec un remplissage uni">
              <a:extLst>
                <a:ext uri="{FF2B5EF4-FFF2-40B4-BE49-F238E27FC236}">
                  <a16:creationId xmlns:a16="http://schemas.microsoft.com/office/drawing/2014/main" id="{CF4674E2-F0DE-C81E-3098-8BA6C08CDC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41" name="Graphique 40" descr="Utilisateur avec un remplissage uni">
              <a:extLst>
                <a:ext uri="{FF2B5EF4-FFF2-40B4-BE49-F238E27FC236}">
                  <a16:creationId xmlns:a16="http://schemas.microsoft.com/office/drawing/2014/main" id="{E655CE7A-5345-4E1D-5E44-244BEE33FE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42" name="Graphique 41" descr="Utilisateur avec un remplissage uni">
              <a:extLst>
                <a:ext uri="{FF2B5EF4-FFF2-40B4-BE49-F238E27FC236}">
                  <a16:creationId xmlns:a16="http://schemas.microsoft.com/office/drawing/2014/main" id="{9692B0C4-4D78-3CB2-FD48-EC8E834D79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43" name="Graphique 42" descr="Utilisateur avec un remplissage uni">
              <a:extLst>
                <a:ext uri="{FF2B5EF4-FFF2-40B4-BE49-F238E27FC236}">
                  <a16:creationId xmlns:a16="http://schemas.microsoft.com/office/drawing/2014/main" id="{D0319FA6-3346-841F-1290-A22CEDD02C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4" name="Graphique 43" descr="Utilisateur avec un remplissage uni">
              <a:extLst>
                <a:ext uri="{FF2B5EF4-FFF2-40B4-BE49-F238E27FC236}">
                  <a16:creationId xmlns:a16="http://schemas.microsoft.com/office/drawing/2014/main" id="{E29A8613-1BC4-8E25-7ACB-556EF2391E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5" name="Graphique 44" descr="Utilisateur avec un remplissage uni">
              <a:extLst>
                <a:ext uri="{FF2B5EF4-FFF2-40B4-BE49-F238E27FC236}">
                  <a16:creationId xmlns:a16="http://schemas.microsoft.com/office/drawing/2014/main" id="{DAC8D8BA-4D26-6796-B8E8-6E5AA778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6" name="Graphique 45" descr="Utilisateur avec un remplissage uni">
              <a:extLst>
                <a:ext uri="{FF2B5EF4-FFF2-40B4-BE49-F238E27FC236}">
                  <a16:creationId xmlns:a16="http://schemas.microsoft.com/office/drawing/2014/main" id="{5CD6F2CE-A3AC-9B3D-EA31-B143FB8396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DF366463-171F-BA45-33C8-8317B16DA2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8" name="Graphique 47" descr="Utilisateur avec un remplissage uni">
              <a:extLst>
                <a:ext uri="{FF2B5EF4-FFF2-40B4-BE49-F238E27FC236}">
                  <a16:creationId xmlns:a16="http://schemas.microsoft.com/office/drawing/2014/main" id="{7519E07E-BE19-75EA-666F-1B9B72178F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9" name="Graphique 48" descr="Utilisateur avec un remplissage uni">
              <a:extLst>
                <a:ext uri="{FF2B5EF4-FFF2-40B4-BE49-F238E27FC236}">
                  <a16:creationId xmlns:a16="http://schemas.microsoft.com/office/drawing/2014/main" id="{FC7285C8-197C-24BC-C6F4-E874D00AEE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50" name="Graphique 49" descr="Utilisateur avec un remplissage uni">
              <a:extLst>
                <a:ext uri="{FF2B5EF4-FFF2-40B4-BE49-F238E27FC236}">
                  <a16:creationId xmlns:a16="http://schemas.microsoft.com/office/drawing/2014/main" id="{C8F06585-91B7-99A7-B05C-466F20B6B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51" name="Graphique 50" descr="Utilisateur avec un remplissage uni">
              <a:extLst>
                <a:ext uri="{FF2B5EF4-FFF2-40B4-BE49-F238E27FC236}">
                  <a16:creationId xmlns:a16="http://schemas.microsoft.com/office/drawing/2014/main" id="{9256685D-1878-6019-2815-B28FC9685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52" name="Graphique 51" descr="Utilisateur avec un remplissage uni">
              <a:extLst>
                <a:ext uri="{FF2B5EF4-FFF2-40B4-BE49-F238E27FC236}">
                  <a16:creationId xmlns:a16="http://schemas.microsoft.com/office/drawing/2014/main" id="{673CD419-CA18-86AF-6B4C-943DD9A2AA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48D75F73-1C24-4A55-EA9B-B4AB66D54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4" name="Graphique 53" descr="Utilisateur avec un remplissage uni">
              <a:extLst>
                <a:ext uri="{FF2B5EF4-FFF2-40B4-BE49-F238E27FC236}">
                  <a16:creationId xmlns:a16="http://schemas.microsoft.com/office/drawing/2014/main" id="{42DAEAB3-A00E-A49A-E033-C415972A36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5" name="Graphique 54" descr="Utilisateur avec un remplissage uni">
              <a:extLst>
                <a:ext uri="{FF2B5EF4-FFF2-40B4-BE49-F238E27FC236}">
                  <a16:creationId xmlns:a16="http://schemas.microsoft.com/office/drawing/2014/main" id="{6791E446-A14F-E7BC-E2CD-34CE6C08A1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6" name="Graphique 55" descr="Utilisateur avec un remplissage uni">
              <a:extLst>
                <a:ext uri="{FF2B5EF4-FFF2-40B4-BE49-F238E27FC236}">
                  <a16:creationId xmlns:a16="http://schemas.microsoft.com/office/drawing/2014/main" id="{640EADC1-3242-A1B1-0EE7-7F039872AE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7" name="Graphique 56" descr="Utilisateur avec un remplissage uni">
              <a:extLst>
                <a:ext uri="{FF2B5EF4-FFF2-40B4-BE49-F238E27FC236}">
                  <a16:creationId xmlns:a16="http://schemas.microsoft.com/office/drawing/2014/main" id="{F650CDF0-3D49-D403-8B78-5C1C912BF3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8" name="Graphique 57" descr="Utilisateur avec un remplissage uni">
              <a:extLst>
                <a:ext uri="{FF2B5EF4-FFF2-40B4-BE49-F238E27FC236}">
                  <a16:creationId xmlns:a16="http://schemas.microsoft.com/office/drawing/2014/main" id="{2058A718-8BD7-D3D1-2B79-4A37E41487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9" name="Graphique 58" descr="Utilisateur avec un remplissage uni">
              <a:extLst>
                <a:ext uri="{FF2B5EF4-FFF2-40B4-BE49-F238E27FC236}">
                  <a16:creationId xmlns:a16="http://schemas.microsoft.com/office/drawing/2014/main" id="{3448DE34-7713-CA0D-946E-FAADDACA02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60" name="Graphique 59" descr="Utilisateur avec un remplissage uni">
              <a:extLst>
                <a:ext uri="{FF2B5EF4-FFF2-40B4-BE49-F238E27FC236}">
                  <a16:creationId xmlns:a16="http://schemas.microsoft.com/office/drawing/2014/main" id="{7E53B495-F066-7055-A154-4907C82A20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62" name="Content Placeholder 5">
            <a:extLst>
              <a:ext uri="{FF2B5EF4-FFF2-40B4-BE49-F238E27FC236}">
                <a16:creationId xmlns:a16="http://schemas.microsoft.com/office/drawing/2014/main" id="{B3E90C2E-6C17-18D6-775D-D1E76C004C2A}"/>
              </a:ext>
            </a:extLst>
          </p:cNvPr>
          <p:cNvSpPr txBox="1">
            <a:spLocks/>
          </p:cNvSpPr>
          <p:nvPr/>
        </p:nvSpPr>
        <p:spPr>
          <a:xfrm>
            <a:off x="838200" y="3075912"/>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63" name="Content Placeholder 5">
            <a:extLst>
              <a:ext uri="{FF2B5EF4-FFF2-40B4-BE49-F238E27FC236}">
                <a16:creationId xmlns:a16="http://schemas.microsoft.com/office/drawing/2014/main" id="{4C40152C-4005-04FD-920F-65A652255476}"/>
              </a:ext>
            </a:extLst>
          </p:cNvPr>
          <p:cNvSpPr txBox="1">
            <a:spLocks/>
          </p:cNvSpPr>
          <p:nvPr/>
        </p:nvSpPr>
        <p:spPr>
          <a:xfrm>
            <a:off x="425608" y="4561968"/>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64" name="Content Placeholder 5">
            <a:extLst>
              <a:ext uri="{FF2B5EF4-FFF2-40B4-BE49-F238E27FC236}">
                <a16:creationId xmlns:a16="http://schemas.microsoft.com/office/drawing/2014/main" id="{3E61AA72-60CF-05C0-7F60-0E9301283814}"/>
              </a:ext>
            </a:extLst>
          </p:cNvPr>
          <p:cNvSpPr txBox="1">
            <a:spLocks/>
          </p:cNvSpPr>
          <p:nvPr/>
        </p:nvSpPr>
        <p:spPr>
          <a:xfrm>
            <a:off x="10391496" y="4591076"/>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sp>
        <p:nvSpPr>
          <p:cNvPr id="3" name="Ellipse 2">
            <a:extLst>
              <a:ext uri="{FF2B5EF4-FFF2-40B4-BE49-F238E27FC236}">
                <a16:creationId xmlns:a16="http://schemas.microsoft.com/office/drawing/2014/main" id="{FC5E78BB-AAFE-CF10-E091-89246162BC7A}"/>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598316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1BCA1-A341-E5F4-A3A1-8DEA30BCD5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5E7CBDB-02FA-CE30-60BF-74DB4B32AB4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8BD52307-E42E-D64A-DC11-0EEE56E1D18C}"/>
              </a:ext>
            </a:extLst>
          </p:cNvPr>
          <p:cNvSpPr>
            <a:spLocks noGrp="1"/>
          </p:cNvSpPr>
          <p:nvPr>
            <p:ph type="sldNum" sz="quarter" idx="12"/>
          </p:nvPr>
        </p:nvSpPr>
        <p:spPr/>
        <p:txBody>
          <a:bodyPr/>
          <a:lstStyle/>
          <a:p>
            <a:fld id="{6F3806FF-9E51-4331-BB90-F49EFA1FA4FC}" type="slidenum">
              <a:rPr lang="fr-FR" smtClean="0"/>
              <a:t>83</a:t>
            </a:fld>
            <a:endParaRPr lang="fr-FR"/>
          </a:p>
        </p:txBody>
      </p:sp>
      <p:grpSp>
        <p:nvGrpSpPr>
          <p:cNvPr id="61" name="Groupe 60">
            <a:extLst>
              <a:ext uri="{FF2B5EF4-FFF2-40B4-BE49-F238E27FC236}">
                <a16:creationId xmlns:a16="http://schemas.microsoft.com/office/drawing/2014/main" id="{2883F2F4-152F-493A-20C7-E966AF29C7FE}"/>
              </a:ext>
            </a:extLst>
          </p:cNvPr>
          <p:cNvGrpSpPr/>
          <p:nvPr/>
        </p:nvGrpSpPr>
        <p:grpSpPr>
          <a:xfrm>
            <a:off x="2086125" y="1110913"/>
            <a:ext cx="8431784" cy="1822142"/>
            <a:chOff x="1497307" y="2590725"/>
            <a:chExt cx="8431784" cy="1822142"/>
          </a:xfrm>
        </p:grpSpPr>
        <p:cxnSp>
          <p:nvCxnSpPr>
            <p:cNvPr id="13" name="Connecteur droit avec flèche 12">
              <a:extLst>
                <a:ext uri="{FF2B5EF4-FFF2-40B4-BE49-F238E27FC236}">
                  <a16:creationId xmlns:a16="http://schemas.microsoft.com/office/drawing/2014/main" id="{13FCEEBE-C93B-9A68-5744-2EBB0C4BFD0F}"/>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8" name="Graphique 17" descr="Utilisateur avec un remplissage uni">
              <a:extLst>
                <a:ext uri="{FF2B5EF4-FFF2-40B4-BE49-F238E27FC236}">
                  <a16:creationId xmlns:a16="http://schemas.microsoft.com/office/drawing/2014/main" id="{73ED121A-05C6-017B-9EF4-997209FDA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9" name="Graphique 18" descr="Utilisateur avec un remplissage uni">
              <a:extLst>
                <a:ext uri="{FF2B5EF4-FFF2-40B4-BE49-F238E27FC236}">
                  <a16:creationId xmlns:a16="http://schemas.microsoft.com/office/drawing/2014/main" id="{2BDDB6CE-0D19-7CF3-44FD-86AEC838CE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20" name="Graphique 19" descr="Utilisateur avec un remplissage uni">
              <a:extLst>
                <a:ext uri="{FF2B5EF4-FFF2-40B4-BE49-F238E27FC236}">
                  <a16:creationId xmlns:a16="http://schemas.microsoft.com/office/drawing/2014/main" id="{09A4090F-6AD5-CDE8-662F-F4E8BE0DF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21" name="Graphique 20" descr="Utilisateur avec un remplissage uni">
              <a:extLst>
                <a:ext uri="{FF2B5EF4-FFF2-40B4-BE49-F238E27FC236}">
                  <a16:creationId xmlns:a16="http://schemas.microsoft.com/office/drawing/2014/main" id="{1B4E29A9-7260-4285-55BB-B638D54C99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6A76CB1E-8431-4295-33C9-201E7B3410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23" name="Graphique 22" descr="Utilisateur avec un remplissage uni">
              <a:extLst>
                <a:ext uri="{FF2B5EF4-FFF2-40B4-BE49-F238E27FC236}">
                  <a16:creationId xmlns:a16="http://schemas.microsoft.com/office/drawing/2014/main" id="{F961AE97-3555-141C-28C7-66C51F7B36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4" name="Graphique 23" descr="Utilisateur avec un remplissage uni">
              <a:extLst>
                <a:ext uri="{FF2B5EF4-FFF2-40B4-BE49-F238E27FC236}">
                  <a16:creationId xmlns:a16="http://schemas.microsoft.com/office/drawing/2014/main" id="{11A56FEA-2C1C-451F-EA3F-42FF49039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5" name="Graphique 24" descr="Utilisateur avec un remplissage uni">
              <a:extLst>
                <a:ext uri="{FF2B5EF4-FFF2-40B4-BE49-F238E27FC236}">
                  <a16:creationId xmlns:a16="http://schemas.microsoft.com/office/drawing/2014/main" id="{BDDDA8C0-9C72-D81D-00F4-549FE83256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6" name="Graphique 25" descr="Utilisateur avec un remplissage uni">
              <a:extLst>
                <a:ext uri="{FF2B5EF4-FFF2-40B4-BE49-F238E27FC236}">
                  <a16:creationId xmlns:a16="http://schemas.microsoft.com/office/drawing/2014/main" id="{DD7B0FD8-E6D3-EC9C-4522-1EB429C68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7" name="Graphique 26" descr="Utilisateur avec un remplissage uni">
              <a:extLst>
                <a:ext uri="{FF2B5EF4-FFF2-40B4-BE49-F238E27FC236}">
                  <a16:creationId xmlns:a16="http://schemas.microsoft.com/office/drawing/2014/main" id="{32BD8F62-1D1A-1C58-1425-CC5066B6D8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8" name="Graphique 27" descr="Utilisateur avec un remplissage uni">
              <a:extLst>
                <a:ext uri="{FF2B5EF4-FFF2-40B4-BE49-F238E27FC236}">
                  <a16:creationId xmlns:a16="http://schemas.microsoft.com/office/drawing/2014/main" id="{BA844EB6-2295-9055-7825-2C35C5E3A4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9" name="Graphique 28" descr="Utilisateur avec un remplissage uni">
              <a:extLst>
                <a:ext uri="{FF2B5EF4-FFF2-40B4-BE49-F238E27FC236}">
                  <a16:creationId xmlns:a16="http://schemas.microsoft.com/office/drawing/2014/main" id="{919289B8-4E88-F7C9-34C7-6F25DCAF4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30" name="Graphique 29" descr="Utilisateur avec un remplissage uni">
              <a:extLst>
                <a:ext uri="{FF2B5EF4-FFF2-40B4-BE49-F238E27FC236}">
                  <a16:creationId xmlns:a16="http://schemas.microsoft.com/office/drawing/2014/main" id="{721909FD-FC88-125B-4BD0-03BCD60178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31" name="Graphique 30" descr="Utilisateur avec un remplissage uni">
              <a:extLst>
                <a:ext uri="{FF2B5EF4-FFF2-40B4-BE49-F238E27FC236}">
                  <a16:creationId xmlns:a16="http://schemas.microsoft.com/office/drawing/2014/main" id="{AB7D895B-57B3-7C7F-C433-16CBC1EAA5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32" name="Graphique 31" descr="Utilisateur avec un remplissage uni">
              <a:extLst>
                <a:ext uri="{FF2B5EF4-FFF2-40B4-BE49-F238E27FC236}">
                  <a16:creationId xmlns:a16="http://schemas.microsoft.com/office/drawing/2014/main" id="{F3D2CB85-E95B-0EF2-49C0-B0F85F3E7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33" name="Graphique 32" descr="Utilisateur avec un remplissage uni">
              <a:extLst>
                <a:ext uri="{FF2B5EF4-FFF2-40B4-BE49-F238E27FC236}">
                  <a16:creationId xmlns:a16="http://schemas.microsoft.com/office/drawing/2014/main" id="{1D3A0DDE-4580-246B-E6D6-A89F1C64DE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4" name="Graphique 33" descr="Utilisateur avec un remplissage uni">
              <a:extLst>
                <a:ext uri="{FF2B5EF4-FFF2-40B4-BE49-F238E27FC236}">
                  <a16:creationId xmlns:a16="http://schemas.microsoft.com/office/drawing/2014/main" id="{B33A89D8-2FEF-D1FD-CC38-87C7B750CF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5" name="Graphique 34" descr="Utilisateur avec un remplissage uni">
              <a:extLst>
                <a:ext uri="{FF2B5EF4-FFF2-40B4-BE49-F238E27FC236}">
                  <a16:creationId xmlns:a16="http://schemas.microsoft.com/office/drawing/2014/main" id="{96D59C88-7985-BC68-920B-846E569F3D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6" name="Graphique 35" descr="Utilisateur avec un remplissage uni">
              <a:extLst>
                <a:ext uri="{FF2B5EF4-FFF2-40B4-BE49-F238E27FC236}">
                  <a16:creationId xmlns:a16="http://schemas.microsoft.com/office/drawing/2014/main" id="{897C05C3-0D1B-A53F-2A5C-B836480FBC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232EEFDC-ED18-B619-7B12-EAF2E25B61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8" name="Graphique 37" descr="Utilisateur avec un remplissage uni">
              <a:extLst>
                <a:ext uri="{FF2B5EF4-FFF2-40B4-BE49-F238E27FC236}">
                  <a16:creationId xmlns:a16="http://schemas.microsoft.com/office/drawing/2014/main" id="{5F8F06D1-D7CE-11B4-329E-B6A5CAE29E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DCDCB2EA-414E-EAA8-A378-79D5B585C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40" name="Graphique 39" descr="Utilisateur avec un remplissage uni">
              <a:extLst>
                <a:ext uri="{FF2B5EF4-FFF2-40B4-BE49-F238E27FC236}">
                  <a16:creationId xmlns:a16="http://schemas.microsoft.com/office/drawing/2014/main" id="{A0CC3B85-7121-C2F6-D8A5-1C22564DC0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41" name="Graphique 40" descr="Utilisateur avec un remplissage uni">
              <a:extLst>
                <a:ext uri="{FF2B5EF4-FFF2-40B4-BE49-F238E27FC236}">
                  <a16:creationId xmlns:a16="http://schemas.microsoft.com/office/drawing/2014/main" id="{279E1565-A7F9-2567-50E5-689415F381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42" name="Graphique 41" descr="Utilisateur avec un remplissage uni">
              <a:extLst>
                <a:ext uri="{FF2B5EF4-FFF2-40B4-BE49-F238E27FC236}">
                  <a16:creationId xmlns:a16="http://schemas.microsoft.com/office/drawing/2014/main" id="{C35A75C6-B000-6FBE-3415-9161BFC5D9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43" name="Graphique 42" descr="Utilisateur avec un remplissage uni">
              <a:extLst>
                <a:ext uri="{FF2B5EF4-FFF2-40B4-BE49-F238E27FC236}">
                  <a16:creationId xmlns:a16="http://schemas.microsoft.com/office/drawing/2014/main" id="{FC4A93B9-D9A4-90F1-9A40-1D9313841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4" name="Graphique 43" descr="Utilisateur avec un remplissage uni">
              <a:extLst>
                <a:ext uri="{FF2B5EF4-FFF2-40B4-BE49-F238E27FC236}">
                  <a16:creationId xmlns:a16="http://schemas.microsoft.com/office/drawing/2014/main" id="{AA3001B3-D8F9-A25A-0A47-44F79E998D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5" name="Graphique 44" descr="Utilisateur avec un remplissage uni">
              <a:extLst>
                <a:ext uri="{FF2B5EF4-FFF2-40B4-BE49-F238E27FC236}">
                  <a16:creationId xmlns:a16="http://schemas.microsoft.com/office/drawing/2014/main" id="{31C8D1E2-12CF-F2A1-BBEB-C571FF4907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6" name="Graphique 45" descr="Utilisateur avec un remplissage uni">
              <a:extLst>
                <a:ext uri="{FF2B5EF4-FFF2-40B4-BE49-F238E27FC236}">
                  <a16:creationId xmlns:a16="http://schemas.microsoft.com/office/drawing/2014/main" id="{C05BDE91-F00B-C086-6129-1F39AC42C7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874F8093-0513-06F2-4807-81812A3BB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8" name="Graphique 47" descr="Utilisateur avec un remplissage uni">
              <a:extLst>
                <a:ext uri="{FF2B5EF4-FFF2-40B4-BE49-F238E27FC236}">
                  <a16:creationId xmlns:a16="http://schemas.microsoft.com/office/drawing/2014/main" id="{4D2F717C-CF63-FABB-E13C-F916A5137A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9" name="Graphique 48" descr="Utilisateur avec un remplissage uni">
              <a:extLst>
                <a:ext uri="{FF2B5EF4-FFF2-40B4-BE49-F238E27FC236}">
                  <a16:creationId xmlns:a16="http://schemas.microsoft.com/office/drawing/2014/main" id="{D57967C7-8B1B-1B4D-86D5-B17B28D028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50" name="Graphique 49" descr="Utilisateur avec un remplissage uni">
              <a:extLst>
                <a:ext uri="{FF2B5EF4-FFF2-40B4-BE49-F238E27FC236}">
                  <a16:creationId xmlns:a16="http://schemas.microsoft.com/office/drawing/2014/main" id="{556561F7-277E-B609-29F8-517BE4F69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51" name="Graphique 50" descr="Utilisateur avec un remplissage uni">
              <a:extLst>
                <a:ext uri="{FF2B5EF4-FFF2-40B4-BE49-F238E27FC236}">
                  <a16:creationId xmlns:a16="http://schemas.microsoft.com/office/drawing/2014/main" id="{8A20DB37-E219-50FC-7A1D-516C2362D6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52" name="Graphique 51" descr="Utilisateur avec un remplissage uni">
              <a:extLst>
                <a:ext uri="{FF2B5EF4-FFF2-40B4-BE49-F238E27FC236}">
                  <a16:creationId xmlns:a16="http://schemas.microsoft.com/office/drawing/2014/main" id="{4703E365-BFF2-D701-559F-7C5F0DF40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83AB4979-8C0F-1D04-608E-0BC3CBF1F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4" name="Graphique 53" descr="Utilisateur avec un remplissage uni">
              <a:extLst>
                <a:ext uri="{FF2B5EF4-FFF2-40B4-BE49-F238E27FC236}">
                  <a16:creationId xmlns:a16="http://schemas.microsoft.com/office/drawing/2014/main" id="{1EE485EA-2B9B-6280-38B1-90604EB2BF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5" name="Graphique 54" descr="Utilisateur avec un remplissage uni">
              <a:extLst>
                <a:ext uri="{FF2B5EF4-FFF2-40B4-BE49-F238E27FC236}">
                  <a16:creationId xmlns:a16="http://schemas.microsoft.com/office/drawing/2014/main" id="{A800A704-D876-A847-112D-B827A6CA5C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6" name="Graphique 55" descr="Utilisateur avec un remplissage uni">
              <a:extLst>
                <a:ext uri="{FF2B5EF4-FFF2-40B4-BE49-F238E27FC236}">
                  <a16:creationId xmlns:a16="http://schemas.microsoft.com/office/drawing/2014/main" id="{7FBDE7B1-37EB-1785-03F9-66A5DD6799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7" name="Graphique 56" descr="Utilisateur avec un remplissage uni">
              <a:extLst>
                <a:ext uri="{FF2B5EF4-FFF2-40B4-BE49-F238E27FC236}">
                  <a16:creationId xmlns:a16="http://schemas.microsoft.com/office/drawing/2014/main" id="{CF0B0BC3-CF81-5F63-E11F-B2778FF72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8" name="Graphique 57" descr="Utilisateur avec un remplissage uni">
              <a:extLst>
                <a:ext uri="{FF2B5EF4-FFF2-40B4-BE49-F238E27FC236}">
                  <a16:creationId xmlns:a16="http://schemas.microsoft.com/office/drawing/2014/main" id="{A286A4C8-32E2-EF35-4A99-DDC698D568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9" name="Graphique 58" descr="Utilisateur avec un remplissage uni">
              <a:extLst>
                <a:ext uri="{FF2B5EF4-FFF2-40B4-BE49-F238E27FC236}">
                  <a16:creationId xmlns:a16="http://schemas.microsoft.com/office/drawing/2014/main" id="{3F543649-F6CC-2D68-0ACC-DC3484247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60" name="Graphique 59" descr="Utilisateur avec un remplissage uni">
              <a:extLst>
                <a:ext uri="{FF2B5EF4-FFF2-40B4-BE49-F238E27FC236}">
                  <a16:creationId xmlns:a16="http://schemas.microsoft.com/office/drawing/2014/main" id="{4014B879-6C44-40B3-25A9-05247630F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62" name="Content Placeholder 5">
            <a:extLst>
              <a:ext uri="{FF2B5EF4-FFF2-40B4-BE49-F238E27FC236}">
                <a16:creationId xmlns:a16="http://schemas.microsoft.com/office/drawing/2014/main" id="{2328CBF9-72A9-F66A-6687-537FF3CDC934}"/>
              </a:ext>
            </a:extLst>
          </p:cNvPr>
          <p:cNvSpPr txBox="1">
            <a:spLocks/>
          </p:cNvSpPr>
          <p:nvPr/>
        </p:nvSpPr>
        <p:spPr>
          <a:xfrm>
            <a:off x="838200" y="341949"/>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63" name="Content Placeholder 5">
            <a:extLst>
              <a:ext uri="{FF2B5EF4-FFF2-40B4-BE49-F238E27FC236}">
                <a16:creationId xmlns:a16="http://schemas.microsoft.com/office/drawing/2014/main" id="{36970EF1-23CB-D475-579D-B6F9DD358181}"/>
              </a:ext>
            </a:extLst>
          </p:cNvPr>
          <p:cNvSpPr txBox="1">
            <a:spLocks/>
          </p:cNvSpPr>
          <p:nvPr/>
        </p:nvSpPr>
        <p:spPr>
          <a:xfrm>
            <a:off x="425608" y="1828005"/>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64" name="Content Placeholder 5">
            <a:extLst>
              <a:ext uri="{FF2B5EF4-FFF2-40B4-BE49-F238E27FC236}">
                <a16:creationId xmlns:a16="http://schemas.microsoft.com/office/drawing/2014/main" id="{33C7FB4D-0482-6CE0-C2B8-0CB60CA7D586}"/>
              </a:ext>
            </a:extLst>
          </p:cNvPr>
          <p:cNvSpPr txBox="1">
            <a:spLocks/>
          </p:cNvSpPr>
          <p:nvPr/>
        </p:nvSpPr>
        <p:spPr>
          <a:xfrm>
            <a:off x="10391496" y="1857113"/>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graphicFrame>
        <p:nvGraphicFramePr>
          <p:cNvPr id="9" name="Tableau 8">
            <a:extLst>
              <a:ext uri="{FF2B5EF4-FFF2-40B4-BE49-F238E27FC236}">
                <a16:creationId xmlns:a16="http://schemas.microsoft.com/office/drawing/2014/main" id="{0C2AA2AA-F5E6-5C84-12B3-56F6FCF85523}"/>
              </a:ext>
            </a:extLst>
          </p:cNvPr>
          <p:cNvGraphicFramePr>
            <a:graphicFrameLocks noGrp="1"/>
          </p:cNvGraphicFramePr>
          <p:nvPr/>
        </p:nvGraphicFramePr>
        <p:xfrm>
          <a:off x="344437" y="3601427"/>
          <a:ext cx="4542539" cy="2225040"/>
        </p:xfrm>
        <a:graphic>
          <a:graphicData uri="http://schemas.openxmlformats.org/drawingml/2006/table">
            <a:tbl>
              <a:tblPr firstRow="1" bandRow="1">
                <a:tableStyleId>{5C22544A-7EE6-4342-B048-85BDC9FD1C3A}</a:tableStyleId>
              </a:tblPr>
              <a:tblGrid>
                <a:gridCol w="2272839">
                  <a:extLst>
                    <a:ext uri="{9D8B030D-6E8A-4147-A177-3AD203B41FA5}">
                      <a16:colId xmlns:a16="http://schemas.microsoft.com/office/drawing/2014/main" val="1538651490"/>
                    </a:ext>
                  </a:extLst>
                </a:gridCol>
                <a:gridCol w="2269700">
                  <a:extLst>
                    <a:ext uri="{9D8B030D-6E8A-4147-A177-3AD203B41FA5}">
                      <a16:colId xmlns:a16="http://schemas.microsoft.com/office/drawing/2014/main" val="2068543417"/>
                    </a:ext>
                  </a:extLst>
                </a:gridCol>
              </a:tblGrid>
              <a:tr h="370840">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Variable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Adjusted</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Odds</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Ratios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72822"/>
                  </a:ext>
                </a:extLst>
              </a:tr>
              <a:tr h="370840">
                <a:tc>
                  <a:txBody>
                    <a:bodyPr/>
                    <a:lstStyle/>
                    <a:p>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Gender</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ref</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women</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972349"/>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Men</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0.98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430558"/>
                  </a:ext>
                </a:extLst>
              </a:tr>
              <a:tr h="370840">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Age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ref</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-40)</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3161287"/>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40-60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0.91**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1411160"/>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0.84***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3108929"/>
                  </a:ext>
                </a:extLst>
              </a:tr>
            </a:tbl>
          </a:graphicData>
        </a:graphic>
      </p:graphicFrame>
      <p:graphicFrame>
        <p:nvGraphicFramePr>
          <p:cNvPr id="5" name="Tableau 4">
            <a:extLst>
              <a:ext uri="{FF2B5EF4-FFF2-40B4-BE49-F238E27FC236}">
                <a16:creationId xmlns:a16="http://schemas.microsoft.com/office/drawing/2014/main" id="{B758D175-E1E9-D820-910A-D21BE935D3BE}"/>
              </a:ext>
            </a:extLst>
          </p:cNvPr>
          <p:cNvGraphicFramePr>
            <a:graphicFrameLocks noGrp="1"/>
          </p:cNvGraphicFramePr>
          <p:nvPr/>
        </p:nvGraphicFramePr>
        <p:xfrm>
          <a:off x="6233391" y="3438867"/>
          <a:ext cx="5352057" cy="2595880"/>
        </p:xfrm>
        <a:graphic>
          <a:graphicData uri="http://schemas.openxmlformats.org/drawingml/2006/table">
            <a:tbl>
              <a:tblPr firstRow="1" bandRow="1">
                <a:tableStyleId>{5C22544A-7EE6-4342-B048-85BDC9FD1C3A}</a:tableStyleId>
              </a:tblPr>
              <a:tblGrid>
                <a:gridCol w="2324076">
                  <a:extLst>
                    <a:ext uri="{9D8B030D-6E8A-4147-A177-3AD203B41FA5}">
                      <a16:colId xmlns:a16="http://schemas.microsoft.com/office/drawing/2014/main" val="1538651490"/>
                    </a:ext>
                  </a:extLst>
                </a:gridCol>
                <a:gridCol w="1327197">
                  <a:extLst>
                    <a:ext uri="{9D8B030D-6E8A-4147-A177-3AD203B41FA5}">
                      <a16:colId xmlns:a16="http://schemas.microsoft.com/office/drawing/2014/main" val="2068543417"/>
                    </a:ext>
                  </a:extLst>
                </a:gridCol>
                <a:gridCol w="1700784">
                  <a:extLst>
                    <a:ext uri="{9D8B030D-6E8A-4147-A177-3AD203B41FA5}">
                      <a16:colId xmlns:a16="http://schemas.microsoft.com/office/drawing/2014/main" val="766028131"/>
                    </a:ext>
                  </a:extLst>
                </a:gridCol>
              </a:tblGrid>
              <a:tr h="370840">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Variable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sample</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72822"/>
                  </a:ext>
                </a:extLst>
              </a:tr>
              <a:tr h="370840">
                <a:tc>
                  <a:txBody>
                    <a:bodyPr/>
                    <a:lstStyle/>
                    <a:p>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Gender</a:t>
                      </a:r>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972349"/>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Men</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430558"/>
                  </a:ext>
                </a:extLst>
              </a:tr>
              <a:tr h="370840">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Age</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3161287"/>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65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1411160"/>
                  </a:ext>
                </a:extLst>
              </a:tr>
              <a:tr h="370840">
                <a:tc>
                  <a:txBody>
                    <a:bodyPr/>
                    <a:lstStyle/>
                    <a:p>
                      <a:pPr marL="0" marR="0" lvl="0" indent="18000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40-60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7395975"/>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20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3108929"/>
                  </a:ext>
                </a:extLst>
              </a:tr>
            </a:tbl>
          </a:graphicData>
        </a:graphic>
      </p:graphicFrame>
      <p:sp>
        <p:nvSpPr>
          <p:cNvPr id="10" name="Content Placeholder 5">
            <a:extLst>
              <a:ext uri="{FF2B5EF4-FFF2-40B4-BE49-F238E27FC236}">
                <a16:creationId xmlns:a16="http://schemas.microsoft.com/office/drawing/2014/main" id="{AA667856-83C9-BABF-D346-5736263493B7}"/>
              </a:ext>
            </a:extLst>
          </p:cNvPr>
          <p:cNvSpPr>
            <a:spLocks noGrp="1"/>
          </p:cNvSpPr>
          <p:nvPr>
            <p:ph idx="1"/>
          </p:nvPr>
        </p:nvSpPr>
        <p:spPr>
          <a:xfrm>
            <a:off x="286247" y="3097144"/>
            <a:ext cx="4438643" cy="510834"/>
          </a:xfrm>
        </p:spPr>
        <p:txBody>
          <a:bodyPr>
            <a:normAutofit fontScale="92500" lnSpcReduction="10000"/>
          </a:bodyPr>
          <a:lstStyle/>
          <a:p>
            <a:pPr marL="0" indent="0">
              <a:buNone/>
            </a:pPr>
            <a:r>
              <a:rPr lang="en-US" sz="1800" dirty="0"/>
              <a:t>Logistic regression</a:t>
            </a:r>
            <a:br>
              <a:rPr lang="en-US" sz="1800" dirty="0"/>
            </a:br>
            <a:r>
              <a:rPr lang="en-US" sz="1800" dirty="0"/>
              <a:t>(Dependent variable = </a:t>
            </a:r>
            <a:r>
              <a:rPr lang="en-US" sz="1800" dirty="0" err="1"/>
              <a:t>favourable</a:t>
            </a:r>
            <a:r>
              <a:rPr lang="en-US" sz="1800" dirty="0"/>
              <a:t> to quotas)</a:t>
            </a:r>
          </a:p>
        </p:txBody>
      </p:sp>
      <p:sp>
        <p:nvSpPr>
          <p:cNvPr id="3" name="Ellipse 2">
            <a:extLst>
              <a:ext uri="{FF2B5EF4-FFF2-40B4-BE49-F238E27FC236}">
                <a16:creationId xmlns:a16="http://schemas.microsoft.com/office/drawing/2014/main" id="{BFBAD34D-8CCA-C409-1CD3-9B8276F15A5F}"/>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224064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D922D-68E7-7D70-FE33-C0FEECE7697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60EDFD5-3D59-C6E0-954B-83FA1608395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3BF4D488-7CCD-DA41-8927-7807524AC686}"/>
              </a:ext>
            </a:extLst>
          </p:cNvPr>
          <p:cNvSpPr>
            <a:spLocks noGrp="1"/>
          </p:cNvSpPr>
          <p:nvPr>
            <p:ph type="sldNum" sz="quarter" idx="12"/>
          </p:nvPr>
        </p:nvSpPr>
        <p:spPr/>
        <p:txBody>
          <a:bodyPr/>
          <a:lstStyle/>
          <a:p>
            <a:fld id="{6F3806FF-9E51-4331-BB90-F49EFA1FA4FC}" type="slidenum">
              <a:rPr lang="fr-FR" smtClean="0"/>
              <a:t>84</a:t>
            </a:fld>
            <a:endParaRPr lang="fr-FR"/>
          </a:p>
        </p:txBody>
      </p:sp>
      <p:sp>
        <p:nvSpPr>
          <p:cNvPr id="3" name="Title 1">
            <a:extLst>
              <a:ext uri="{FF2B5EF4-FFF2-40B4-BE49-F238E27FC236}">
                <a16:creationId xmlns:a16="http://schemas.microsoft.com/office/drawing/2014/main" id="{A8CDE084-EC98-7D2F-9E0E-CC73C5341E04}"/>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Directed Acyclic Graph (</a:t>
            </a:r>
            <a:r>
              <a:rPr lang="en-GB" dirty="0">
                <a:solidFill>
                  <a:srgbClr val="1891C3"/>
                </a:solidFill>
              </a:rPr>
              <a:t>DAG</a:t>
            </a:r>
            <a:r>
              <a:rPr lang="en-GB" dirty="0">
                <a:solidFill>
                  <a:schemeClr val="tx1">
                    <a:lumMod val="75000"/>
                    <a:lumOff val="25000"/>
                  </a:schemeClr>
                </a:solidFill>
              </a:rPr>
              <a:t>) time</a:t>
            </a:r>
          </a:p>
        </p:txBody>
      </p:sp>
      <p:sp>
        <p:nvSpPr>
          <p:cNvPr id="68" name="Content Placeholder 5">
            <a:extLst>
              <a:ext uri="{FF2B5EF4-FFF2-40B4-BE49-F238E27FC236}">
                <a16:creationId xmlns:a16="http://schemas.microsoft.com/office/drawing/2014/main" id="{6A1145AB-3625-A965-D8BA-A1A48F4508C0}"/>
              </a:ext>
            </a:extLst>
          </p:cNvPr>
          <p:cNvSpPr txBox="1">
            <a:spLocks/>
          </p:cNvSpPr>
          <p:nvPr/>
        </p:nvSpPr>
        <p:spPr>
          <a:xfrm>
            <a:off x="5797299" y="1612884"/>
            <a:ext cx="5961885" cy="43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is a case of </a:t>
            </a:r>
            <a:r>
              <a:rPr lang="en-US" dirty="0">
                <a:solidFill>
                  <a:srgbClr val="EB6E40"/>
                </a:solidFill>
              </a:rPr>
              <a:t>colliding bias</a:t>
            </a:r>
          </a:p>
          <a:p>
            <a:r>
              <a:rPr lang="en-US" dirty="0"/>
              <a:t>When two variables cause a third one, you do NOT want to condition on it: it distorts the association between the first two variables</a:t>
            </a:r>
          </a:p>
          <a:p>
            <a:endParaRPr lang="en-US" dirty="0">
              <a:solidFill>
                <a:srgbClr val="EB6E40"/>
              </a:solidFill>
            </a:endParaRPr>
          </a:p>
          <a:p>
            <a:r>
              <a:rPr lang="en-US" dirty="0"/>
              <a:t>But here you are </a:t>
            </a:r>
            <a:r>
              <a:rPr lang="en-US" dirty="0">
                <a:solidFill>
                  <a:srgbClr val="EB6E40"/>
                </a:solidFill>
              </a:rPr>
              <a:t>forced to condition on participation to the questionnaire</a:t>
            </a:r>
            <a:r>
              <a:rPr lang="en-US" dirty="0"/>
              <a:t>, because you cannot observe people that do not respond</a:t>
            </a:r>
          </a:p>
          <a:p>
            <a:endParaRPr lang="en-US" dirty="0"/>
          </a:p>
        </p:txBody>
      </p:sp>
      <p:grpSp>
        <p:nvGrpSpPr>
          <p:cNvPr id="71" name="Groupe 70">
            <a:extLst>
              <a:ext uri="{FF2B5EF4-FFF2-40B4-BE49-F238E27FC236}">
                <a16:creationId xmlns:a16="http://schemas.microsoft.com/office/drawing/2014/main" id="{2703752F-4F30-FC52-83B6-7F89B5A18E8E}"/>
              </a:ext>
            </a:extLst>
          </p:cNvPr>
          <p:cNvGrpSpPr/>
          <p:nvPr/>
        </p:nvGrpSpPr>
        <p:grpSpPr>
          <a:xfrm>
            <a:off x="568462" y="2024237"/>
            <a:ext cx="4600944" cy="3681175"/>
            <a:chOff x="522742" y="1612884"/>
            <a:chExt cx="4600944" cy="3681175"/>
          </a:xfrm>
        </p:grpSpPr>
        <p:sp>
          <p:nvSpPr>
            <p:cNvPr id="7" name="Ellipse 6">
              <a:extLst>
                <a:ext uri="{FF2B5EF4-FFF2-40B4-BE49-F238E27FC236}">
                  <a16:creationId xmlns:a16="http://schemas.microsoft.com/office/drawing/2014/main" id="{D0940BD1-9284-5612-C06F-DA2C323F8846}"/>
                </a:ext>
              </a:extLst>
            </p:cNvPr>
            <p:cNvSpPr/>
            <p:nvPr/>
          </p:nvSpPr>
          <p:spPr>
            <a:xfrm>
              <a:off x="522742" y="3495081"/>
              <a:ext cx="1911096" cy="179897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Esteban" panose="020B0604020202020204" charset="0"/>
                </a:rPr>
                <a:t>Gender</a:t>
              </a:r>
              <a:endParaRPr lang="fr-FR" dirty="0">
                <a:solidFill>
                  <a:schemeClr val="tx1">
                    <a:lumMod val="75000"/>
                    <a:lumOff val="25000"/>
                  </a:schemeClr>
                </a:solidFill>
                <a:latin typeface="Esteban" panose="020B0604020202020204" charset="0"/>
              </a:endParaRPr>
            </a:p>
          </p:txBody>
        </p:sp>
        <p:sp>
          <p:nvSpPr>
            <p:cNvPr id="10" name="Ellipse 9">
              <a:extLst>
                <a:ext uri="{FF2B5EF4-FFF2-40B4-BE49-F238E27FC236}">
                  <a16:creationId xmlns:a16="http://schemas.microsoft.com/office/drawing/2014/main" id="{A6AC27B1-9147-FFB3-260E-2997777968EA}"/>
                </a:ext>
              </a:extLst>
            </p:cNvPr>
            <p:cNvSpPr/>
            <p:nvPr/>
          </p:nvSpPr>
          <p:spPr>
            <a:xfrm>
              <a:off x="3072385" y="3495081"/>
              <a:ext cx="1911096" cy="179897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lumMod val="75000"/>
                      <a:lumOff val="25000"/>
                    </a:schemeClr>
                  </a:solidFill>
                  <a:latin typeface="Esteban" panose="020B0604020202020204" charset="0"/>
                </a:rPr>
                <a:t>DEI </a:t>
              </a:r>
              <a:r>
                <a:rPr lang="fr-FR" sz="1600" dirty="0" err="1">
                  <a:solidFill>
                    <a:schemeClr val="tx1">
                      <a:lumMod val="75000"/>
                      <a:lumOff val="25000"/>
                    </a:schemeClr>
                  </a:solidFill>
                  <a:latin typeface="Esteban" panose="020B0604020202020204" charset="0"/>
                </a:rPr>
                <a:t>favourability</a:t>
              </a:r>
              <a:endParaRPr lang="fr-FR" sz="1600" dirty="0">
                <a:solidFill>
                  <a:schemeClr val="tx1">
                    <a:lumMod val="75000"/>
                    <a:lumOff val="25000"/>
                  </a:schemeClr>
                </a:solidFill>
                <a:latin typeface="Esteban" panose="020B0604020202020204" charset="0"/>
              </a:endParaRPr>
            </a:p>
          </p:txBody>
        </p:sp>
        <p:sp>
          <p:nvSpPr>
            <p:cNvPr id="11" name="Rectangle 10">
              <a:extLst>
                <a:ext uri="{FF2B5EF4-FFF2-40B4-BE49-F238E27FC236}">
                  <a16:creationId xmlns:a16="http://schemas.microsoft.com/office/drawing/2014/main" id="{6F05CDE8-FE1C-E864-3D99-42F13B9B09FA}"/>
                </a:ext>
              </a:extLst>
            </p:cNvPr>
            <p:cNvSpPr/>
            <p:nvPr/>
          </p:nvSpPr>
          <p:spPr>
            <a:xfrm>
              <a:off x="1746504" y="1612884"/>
              <a:ext cx="2148841" cy="8858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Esteban" panose="020B0604020202020204" charset="0"/>
                </a:rPr>
                <a:t>Participation to questionnaire</a:t>
              </a:r>
            </a:p>
          </p:txBody>
        </p:sp>
        <p:cxnSp>
          <p:nvCxnSpPr>
            <p:cNvPr id="14" name="Connecteur droit avec flèche 13">
              <a:extLst>
                <a:ext uri="{FF2B5EF4-FFF2-40B4-BE49-F238E27FC236}">
                  <a16:creationId xmlns:a16="http://schemas.microsoft.com/office/drawing/2014/main" id="{58A99911-F3EF-93DE-D0D5-7604CCE2EBAD}"/>
                </a:ext>
              </a:extLst>
            </p:cNvPr>
            <p:cNvCxnSpPr>
              <a:stCxn id="7" idx="6"/>
              <a:endCxn id="10" idx="2"/>
            </p:cNvCxnSpPr>
            <p:nvPr/>
          </p:nvCxnSpPr>
          <p:spPr>
            <a:xfrm>
              <a:off x="2433838" y="4394570"/>
              <a:ext cx="63854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necteur droit avec flèche 15">
              <a:extLst>
                <a:ext uri="{FF2B5EF4-FFF2-40B4-BE49-F238E27FC236}">
                  <a16:creationId xmlns:a16="http://schemas.microsoft.com/office/drawing/2014/main" id="{3690BB92-9AF7-864B-6348-C5F35A54AA8A}"/>
                </a:ext>
              </a:extLst>
            </p:cNvPr>
            <p:cNvCxnSpPr>
              <a:stCxn id="7" idx="0"/>
            </p:cNvCxnSpPr>
            <p:nvPr/>
          </p:nvCxnSpPr>
          <p:spPr>
            <a:xfrm flipV="1">
              <a:off x="1478290" y="2498741"/>
              <a:ext cx="780278" cy="9963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Connecteur droit avec flèche 64">
              <a:extLst>
                <a:ext uri="{FF2B5EF4-FFF2-40B4-BE49-F238E27FC236}">
                  <a16:creationId xmlns:a16="http://schemas.microsoft.com/office/drawing/2014/main" id="{F9D82D15-7AE1-9034-BF4C-520DB30C5772}"/>
                </a:ext>
              </a:extLst>
            </p:cNvPr>
            <p:cNvCxnSpPr>
              <a:stCxn id="10" idx="0"/>
            </p:cNvCxnSpPr>
            <p:nvPr/>
          </p:nvCxnSpPr>
          <p:spPr>
            <a:xfrm flipH="1" flipV="1">
              <a:off x="3342142" y="2498741"/>
              <a:ext cx="685791" cy="9963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 name="ZoneTexte 68">
              <a:extLst>
                <a:ext uri="{FF2B5EF4-FFF2-40B4-BE49-F238E27FC236}">
                  <a16:creationId xmlns:a16="http://schemas.microsoft.com/office/drawing/2014/main" id="{78AD4BFD-3535-7300-0252-CB05ADBB8271}"/>
                </a:ext>
              </a:extLst>
            </p:cNvPr>
            <p:cNvSpPr txBox="1"/>
            <p:nvPr/>
          </p:nvSpPr>
          <p:spPr>
            <a:xfrm>
              <a:off x="829834" y="2753781"/>
              <a:ext cx="1223762" cy="369332"/>
            </a:xfrm>
            <a:prstGeom prst="rect">
              <a:avLst/>
            </a:prstGeom>
            <a:noFill/>
          </p:spPr>
          <p:txBody>
            <a:bodyPr wrap="square" rtlCol="0">
              <a:spAutoFit/>
            </a:bodyPr>
            <a:lstStyle/>
            <a:p>
              <a:r>
                <a:rPr lang="fr-FR" dirty="0">
                  <a:latin typeface="Esteban" panose="020B0604020202020204" charset="0"/>
                </a:rPr>
                <a:t>Causes</a:t>
              </a:r>
            </a:p>
          </p:txBody>
        </p:sp>
        <p:sp>
          <p:nvSpPr>
            <p:cNvPr id="70" name="ZoneTexte 69">
              <a:extLst>
                <a:ext uri="{FF2B5EF4-FFF2-40B4-BE49-F238E27FC236}">
                  <a16:creationId xmlns:a16="http://schemas.microsoft.com/office/drawing/2014/main" id="{9B7DF888-DDEA-3ED1-9ABE-182F7F9A9BEE}"/>
                </a:ext>
              </a:extLst>
            </p:cNvPr>
            <p:cNvSpPr txBox="1"/>
            <p:nvPr/>
          </p:nvSpPr>
          <p:spPr>
            <a:xfrm>
              <a:off x="3899924" y="2753781"/>
              <a:ext cx="1223762" cy="369332"/>
            </a:xfrm>
            <a:prstGeom prst="rect">
              <a:avLst/>
            </a:prstGeom>
            <a:noFill/>
          </p:spPr>
          <p:txBody>
            <a:bodyPr wrap="square" rtlCol="0">
              <a:spAutoFit/>
            </a:bodyPr>
            <a:lstStyle/>
            <a:p>
              <a:r>
                <a:rPr lang="fr-FR" dirty="0">
                  <a:latin typeface="Esteban" panose="020B0604020202020204" charset="0"/>
                </a:rPr>
                <a:t>Causes</a:t>
              </a:r>
            </a:p>
          </p:txBody>
        </p:sp>
      </p:grpSp>
      <p:sp>
        <p:nvSpPr>
          <p:cNvPr id="5" name="Ellipse 4">
            <a:extLst>
              <a:ext uri="{FF2B5EF4-FFF2-40B4-BE49-F238E27FC236}">
                <a16:creationId xmlns:a16="http://schemas.microsoft.com/office/drawing/2014/main" id="{5339161E-25C3-3E31-1EF5-C85F5BDC7FC6}"/>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1215596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8DE7-3493-13BA-0D0F-DFB9FD31335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F75378B9-DA49-450D-5353-08724DB73B8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A71EF457-11C5-E083-218A-3020E4578463}"/>
              </a:ext>
            </a:extLst>
          </p:cNvPr>
          <p:cNvSpPr>
            <a:spLocks noGrp="1"/>
          </p:cNvSpPr>
          <p:nvPr>
            <p:ph type="sldNum" sz="quarter" idx="12"/>
          </p:nvPr>
        </p:nvSpPr>
        <p:spPr/>
        <p:txBody>
          <a:bodyPr/>
          <a:lstStyle/>
          <a:p>
            <a:fld id="{6F3806FF-9E51-4331-BB90-F49EFA1FA4FC}" type="slidenum">
              <a:rPr lang="fr-FR" smtClean="0"/>
              <a:t>85</a:t>
            </a:fld>
            <a:endParaRPr lang="fr-FR"/>
          </a:p>
        </p:txBody>
      </p:sp>
      <p:grpSp>
        <p:nvGrpSpPr>
          <p:cNvPr id="8" name="Groupe 7">
            <a:extLst>
              <a:ext uri="{FF2B5EF4-FFF2-40B4-BE49-F238E27FC236}">
                <a16:creationId xmlns:a16="http://schemas.microsoft.com/office/drawing/2014/main" id="{65E052DE-8D15-1A73-7BC8-EC3683F67BC8}"/>
              </a:ext>
            </a:extLst>
          </p:cNvPr>
          <p:cNvGrpSpPr/>
          <p:nvPr/>
        </p:nvGrpSpPr>
        <p:grpSpPr>
          <a:xfrm>
            <a:off x="2086125" y="830994"/>
            <a:ext cx="8431784" cy="1822142"/>
            <a:chOff x="1497307" y="2590725"/>
            <a:chExt cx="8431784" cy="1822142"/>
          </a:xfrm>
        </p:grpSpPr>
        <p:cxnSp>
          <p:nvCxnSpPr>
            <p:cNvPr id="9" name="Connecteur droit avec flèche 8">
              <a:extLst>
                <a:ext uri="{FF2B5EF4-FFF2-40B4-BE49-F238E27FC236}">
                  <a16:creationId xmlns:a16="http://schemas.microsoft.com/office/drawing/2014/main" id="{554ACEF7-1A8A-D479-B8FF-20876D0DC3EE}"/>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 name="Graphique 11" descr="Utilisateur avec un remplissage uni">
              <a:extLst>
                <a:ext uri="{FF2B5EF4-FFF2-40B4-BE49-F238E27FC236}">
                  <a16:creationId xmlns:a16="http://schemas.microsoft.com/office/drawing/2014/main" id="{AEDE45FD-5291-DFEE-4A17-9776782DF0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3" name="Graphique 12" descr="Utilisateur avec un remplissage uni">
              <a:extLst>
                <a:ext uri="{FF2B5EF4-FFF2-40B4-BE49-F238E27FC236}">
                  <a16:creationId xmlns:a16="http://schemas.microsoft.com/office/drawing/2014/main" id="{125206D6-F7F3-4B07-C7AF-C4E8C0D6A2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15" name="Graphique 14" descr="Utilisateur avec un remplissage uni">
              <a:extLst>
                <a:ext uri="{FF2B5EF4-FFF2-40B4-BE49-F238E27FC236}">
                  <a16:creationId xmlns:a16="http://schemas.microsoft.com/office/drawing/2014/main" id="{76CF3CC5-ECA3-09D3-8363-2CA3C81EF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17" name="Graphique 16" descr="Utilisateur avec un remplissage uni">
              <a:extLst>
                <a:ext uri="{FF2B5EF4-FFF2-40B4-BE49-F238E27FC236}">
                  <a16:creationId xmlns:a16="http://schemas.microsoft.com/office/drawing/2014/main" id="{7787B4D4-5F06-07E0-476F-D8E6560C1A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18" name="Graphique 17" descr="Utilisateur avec un remplissage uni">
              <a:extLst>
                <a:ext uri="{FF2B5EF4-FFF2-40B4-BE49-F238E27FC236}">
                  <a16:creationId xmlns:a16="http://schemas.microsoft.com/office/drawing/2014/main" id="{1909218E-021B-DED4-6F91-7B74D7C7BD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19" name="Graphique 18" descr="Utilisateur avec un remplissage uni">
              <a:extLst>
                <a:ext uri="{FF2B5EF4-FFF2-40B4-BE49-F238E27FC236}">
                  <a16:creationId xmlns:a16="http://schemas.microsoft.com/office/drawing/2014/main" id="{7F459EEE-F7E9-7430-A8E1-75D4AE56C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0" name="Graphique 19" descr="Utilisateur avec un remplissage uni">
              <a:extLst>
                <a:ext uri="{FF2B5EF4-FFF2-40B4-BE49-F238E27FC236}">
                  <a16:creationId xmlns:a16="http://schemas.microsoft.com/office/drawing/2014/main" id="{C5946714-8C4C-0E2B-85DE-5286D3B6AE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1" name="Graphique 20" descr="Utilisateur avec un remplissage uni">
              <a:extLst>
                <a:ext uri="{FF2B5EF4-FFF2-40B4-BE49-F238E27FC236}">
                  <a16:creationId xmlns:a16="http://schemas.microsoft.com/office/drawing/2014/main" id="{3CD9A44F-2972-CCE4-B321-5521252915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8E5090AD-4D41-B522-6B20-A0F754B506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3" name="Graphique 22" descr="Utilisateur avec un remplissage uni">
              <a:extLst>
                <a:ext uri="{FF2B5EF4-FFF2-40B4-BE49-F238E27FC236}">
                  <a16:creationId xmlns:a16="http://schemas.microsoft.com/office/drawing/2014/main" id="{B772FD9C-99AD-AB50-8965-10D6B71793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4" name="Graphique 23" descr="Utilisateur avec un remplissage uni">
              <a:extLst>
                <a:ext uri="{FF2B5EF4-FFF2-40B4-BE49-F238E27FC236}">
                  <a16:creationId xmlns:a16="http://schemas.microsoft.com/office/drawing/2014/main" id="{00FB67A3-EB0B-48C2-3210-21152A6568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5" name="Graphique 24" descr="Utilisateur avec un remplissage uni">
              <a:extLst>
                <a:ext uri="{FF2B5EF4-FFF2-40B4-BE49-F238E27FC236}">
                  <a16:creationId xmlns:a16="http://schemas.microsoft.com/office/drawing/2014/main" id="{4E6B9140-386C-023A-47A5-0504B4450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26" name="Graphique 25" descr="Utilisateur avec un remplissage uni">
              <a:extLst>
                <a:ext uri="{FF2B5EF4-FFF2-40B4-BE49-F238E27FC236}">
                  <a16:creationId xmlns:a16="http://schemas.microsoft.com/office/drawing/2014/main" id="{DEA5B660-FC8D-1163-26E5-AF3D955566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27" name="Graphique 26" descr="Utilisateur avec un remplissage uni">
              <a:extLst>
                <a:ext uri="{FF2B5EF4-FFF2-40B4-BE49-F238E27FC236}">
                  <a16:creationId xmlns:a16="http://schemas.microsoft.com/office/drawing/2014/main" id="{B0F99A93-BB40-38FB-BA16-AC36D8B15F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28" name="Graphique 27" descr="Utilisateur avec un remplissage uni">
              <a:extLst>
                <a:ext uri="{FF2B5EF4-FFF2-40B4-BE49-F238E27FC236}">
                  <a16:creationId xmlns:a16="http://schemas.microsoft.com/office/drawing/2014/main" id="{7E84320A-1EF5-2BCE-4FF9-EE44511944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29" name="Graphique 28" descr="Utilisateur avec un remplissage uni">
              <a:extLst>
                <a:ext uri="{FF2B5EF4-FFF2-40B4-BE49-F238E27FC236}">
                  <a16:creationId xmlns:a16="http://schemas.microsoft.com/office/drawing/2014/main" id="{EFC8B382-D34C-9F5A-4CC3-BA7E0B8A2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0" name="Graphique 29" descr="Utilisateur avec un remplissage uni">
              <a:extLst>
                <a:ext uri="{FF2B5EF4-FFF2-40B4-BE49-F238E27FC236}">
                  <a16:creationId xmlns:a16="http://schemas.microsoft.com/office/drawing/2014/main" id="{78AFF77E-593B-C9BC-81E5-29C4C3F79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1" name="Graphique 30" descr="Utilisateur avec un remplissage uni">
              <a:extLst>
                <a:ext uri="{FF2B5EF4-FFF2-40B4-BE49-F238E27FC236}">
                  <a16:creationId xmlns:a16="http://schemas.microsoft.com/office/drawing/2014/main" id="{67D081FC-FC45-8542-BFAB-820046B2EF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2" name="Graphique 31" descr="Utilisateur avec un remplissage uni">
              <a:extLst>
                <a:ext uri="{FF2B5EF4-FFF2-40B4-BE49-F238E27FC236}">
                  <a16:creationId xmlns:a16="http://schemas.microsoft.com/office/drawing/2014/main" id="{FDF76D2C-DA57-CAE8-A516-DBC9850EC0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3" name="Graphique 32" descr="Utilisateur avec un remplissage uni">
              <a:extLst>
                <a:ext uri="{FF2B5EF4-FFF2-40B4-BE49-F238E27FC236}">
                  <a16:creationId xmlns:a16="http://schemas.microsoft.com/office/drawing/2014/main" id="{936FAFEA-D980-3F2F-DE96-353A0D65D9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4" name="Graphique 33" descr="Utilisateur avec un remplissage uni">
              <a:extLst>
                <a:ext uri="{FF2B5EF4-FFF2-40B4-BE49-F238E27FC236}">
                  <a16:creationId xmlns:a16="http://schemas.microsoft.com/office/drawing/2014/main" id="{EDCDB66D-2A2D-8A3F-8491-5E67FCF237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5" name="Graphique 34" descr="Utilisateur avec un remplissage uni">
              <a:extLst>
                <a:ext uri="{FF2B5EF4-FFF2-40B4-BE49-F238E27FC236}">
                  <a16:creationId xmlns:a16="http://schemas.microsoft.com/office/drawing/2014/main" id="{1D93D301-8448-508B-A5E8-1DD84E865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36" name="Graphique 35" descr="Utilisateur avec un remplissage uni">
              <a:extLst>
                <a:ext uri="{FF2B5EF4-FFF2-40B4-BE49-F238E27FC236}">
                  <a16:creationId xmlns:a16="http://schemas.microsoft.com/office/drawing/2014/main" id="{64CFD5DB-0A6D-9521-A111-36CAD5E42B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08509DB6-3D29-B10B-6306-1F916343B6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38" name="Graphique 37" descr="Utilisateur avec un remplissage uni">
              <a:extLst>
                <a:ext uri="{FF2B5EF4-FFF2-40B4-BE49-F238E27FC236}">
                  <a16:creationId xmlns:a16="http://schemas.microsoft.com/office/drawing/2014/main" id="{39C38DD1-7D4A-4E63-5573-D050CC6A5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E30B9954-6E4D-0741-A0F1-91D16DE3C5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0" name="Graphique 39" descr="Utilisateur avec un remplissage uni">
              <a:extLst>
                <a:ext uri="{FF2B5EF4-FFF2-40B4-BE49-F238E27FC236}">
                  <a16:creationId xmlns:a16="http://schemas.microsoft.com/office/drawing/2014/main" id="{920C9EA8-DBC5-6CA0-B879-E2CF0EB11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1" name="Graphique 40" descr="Utilisateur avec un remplissage uni">
              <a:extLst>
                <a:ext uri="{FF2B5EF4-FFF2-40B4-BE49-F238E27FC236}">
                  <a16:creationId xmlns:a16="http://schemas.microsoft.com/office/drawing/2014/main" id="{AFDEA730-D34F-9984-7A43-4EA49A96AC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2" name="Graphique 41" descr="Utilisateur avec un remplissage uni">
              <a:extLst>
                <a:ext uri="{FF2B5EF4-FFF2-40B4-BE49-F238E27FC236}">
                  <a16:creationId xmlns:a16="http://schemas.microsoft.com/office/drawing/2014/main" id="{019F0838-1942-7463-8369-149B5A404E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3" name="Graphique 42" descr="Utilisateur avec un remplissage uni">
              <a:extLst>
                <a:ext uri="{FF2B5EF4-FFF2-40B4-BE49-F238E27FC236}">
                  <a16:creationId xmlns:a16="http://schemas.microsoft.com/office/drawing/2014/main" id="{49852BBB-C30B-62C2-1819-F1D70D9F42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4" name="Graphique 43" descr="Utilisateur avec un remplissage uni">
              <a:extLst>
                <a:ext uri="{FF2B5EF4-FFF2-40B4-BE49-F238E27FC236}">
                  <a16:creationId xmlns:a16="http://schemas.microsoft.com/office/drawing/2014/main" id="{C52046E9-2042-2CC7-87E7-CB53E8756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5" name="Graphique 44" descr="Utilisateur avec un remplissage uni">
              <a:extLst>
                <a:ext uri="{FF2B5EF4-FFF2-40B4-BE49-F238E27FC236}">
                  <a16:creationId xmlns:a16="http://schemas.microsoft.com/office/drawing/2014/main" id="{A3A11AE0-5A4B-4A77-814E-9245516EE3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46" name="Graphique 45" descr="Utilisateur avec un remplissage uni">
              <a:extLst>
                <a:ext uri="{FF2B5EF4-FFF2-40B4-BE49-F238E27FC236}">
                  <a16:creationId xmlns:a16="http://schemas.microsoft.com/office/drawing/2014/main" id="{B41BE43A-474A-752C-437F-65409320B7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A2C1BB04-F62D-3EBD-EF93-9A79B85591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48" name="Graphique 47" descr="Utilisateur avec un remplissage uni">
              <a:extLst>
                <a:ext uri="{FF2B5EF4-FFF2-40B4-BE49-F238E27FC236}">
                  <a16:creationId xmlns:a16="http://schemas.microsoft.com/office/drawing/2014/main" id="{12D32FFE-0DE9-5F51-7644-CE0573059D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49" name="Graphique 48" descr="Utilisateur avec un remplissage uni">
              <a:extLst>
                <a:ext uri="{FF2B5EF4-FFF2-40B4-BE49-F238E27FC236}">
                  <a16:creationId xmlns:a16="http://schemas.microsoft.com/office/drawing/2014/main" id="{9E2AFA78-E1D3-66CA-C8AE-6D494AB8BC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0" name="Graphique 49" descr="Utilisateur avec un remplissage uni">
              <a:extLst>
                <a:ext uri="{FF2B5EF4-FFF2-40B4-BE49-F238E27FC236}">
                  <a16:creationId xmlns:a16="http://schemas.microsoft.com/office/drawing/2014/main" id="{23BA319F-26E6-6FF8-C7E3-1F9171366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1" name="Graphique 50" descr="Utilisateur avec un remplissage uni">
              <a:extLst>
                <a:ext uri="{FF2B5EF4-FFF2-40B4-BE49-F238E27FC236}">
                  <a16:creationId xmlns:a16="http://schemas.microsoft.com/office/drawing/2014/main" id="{74D96DDC-F212-A840-583E-FA44BC4D8E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2" name="Graphique 51" descr="Utilisateur avec un remplissage uni">
              <a:extLst>
                <a:ext uri="{FF2B5EF4-FFF2-40B4-BE49-F238E27FC236}">
                  <a16:creationId xmlns:a16="http://schemas.microsoft.com/office/drawing/2014/main" id="{70B64632-E27C-7267-F65B-A9252C9159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2B3B0AD5-0F89-0F7E-32A9-F33B03BF6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4" name="Graphique 53" descr="Utilisateur avec un remplissage uni">
              <a:extLst>
                <a:ext uri="{FF2B5EF4-FFF2-40B4-BE49-F238E27FC236}">
                  <a16:creationId xmlns:a16="http://schemas.microsoft.com/office/drawing/2014/main" id="{F267C28F-8273-333D-B331-8FF7738890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5" name="Graphique 54" descr="Utilisateur avec un remplissage uni">
              <a:extLst>
                <a:ext uri="{FF2B5EF4-FFF2-40B4-BE49-F238E27FC236}">
                  <a16:creationId xmlns:a16="http://schemas.microsoft.com/office/drawing/2014/main" id="{ED79EA0D-3608-D0D4-FD91-4C482779D5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56" name="Graphique 55" descr="Utilisateur avec un remplissage uni">
              <a:extLst>
                <a:ext uri="{FF2B5EF4-FFF2-40B4-BE49-F238E27FC236}">
                  <a16:creationId xmlns:a16="http://schemas.microsoft.com/office/drawing/2014/main" id="{07656A05-4713-D298-FFC4-239DDCE8F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57" name="Content Placeholder 5">
            <a:extLst>
              <a:ext uri="{FF2B5EF4-FFF2-40B4-BE49-F238E27FC236}">
                <a16:creationId xmlns:a16="http://schemas.microsoft.com/office/drawing/2014/main" id="{9C561C6C-42C5-DB35-E65E-72BA112B0879}"/>
              </a:ext>
            </a:extLst>
          </p:cNvPr>
          <p:cNvSpPr txBox="1">
            <a:spLocks/>
          </p:cNvSpPr>
          <p:nvPr/>
        </p:nvSpPr>
        <p:spPr>
          <a:xfrm>
            <a:off x="425608" y="1548086"/>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58" name="Content Placeholder 5">
            <a:extLst>
              <a:ext uri="{FF2B5EF4-FFF2-40B4-BE49-F238E27FC236}">
                <a16:creationId xmlns:a16="http://schemas.microsoft.com/office/drawing/2014/main" id="{67FDCAFC-A36B-1262-A792-B73D89C797ED}"/>
              </a:ext>
            </a:extLst>
          </p:cNvPr>
          <p:cNvSpPr txBox="1">
            <a:spLocks/>
          </p:cNvSpPr>
          <p:nvPr/>
        </p:nvSpPr>
        <p:spPr>
          <a:xfrm>
            <a:off x="10391496" y="1577194"/>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pic>
        <p:nvPicPr>
          <p:cNvPr id="59" name="Graphique 58" descr="Utilisateur avec un remplissage uni">
            <a:extLst>
              <a:ext uri="{FF2B5EF4-FFF2-40B4-BE49-F238E27FC236}">
                <a16:creationId xmlns:a16="http://schemas.microsoft.com/office/drawing/2014/main" id="{784F3E2E-B88C-67F4-B7EB-93C082E782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9443" y="1055567"/>
            <a:ext cx="616527" cy="616527"/>
          </a:xfrm>
          <a:prstGeom prst="rect">
            <a:avLst/>
          </a:prstGeom>
        </p:spPr>
      </p:pic>
      <p:pic>
        <p:nvPicPr>
          <p:cNvPr id="60" name="Graphique 59" descr="Utilisateur avec un remplissage uni">
            <a:extLst>
              <a:ext uri="{FF2B5EF4-FFF2-40B4-BE49-F238E27FC236}">
                <a16:creationId xmlns:a16="http://schemas.microsoft.com/office/drawing/2014/main" id="{BB834445-A57B-7D5D-1AC8-959E54469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276" y="872704"/>
            <a:ext cx="616527" cy="616527"/>
          </a:xfrm>
          <a:prstGeom prst="rect">
            <a:avLst/>
          </a:prstGeom>
        </p:spPr>
      </p:pic>
      <p:pic>
        <p:nvPicPr>
          <p:cNvPr id="61" name="Graphique 60" descr="Utilisateur avec un remplissage uni">
            <a:extLst>
              <a:ext uri="{FF2B5EF4-FFF2-40B4-BE49-F238E27FC236}">
                <a16:creationId xmlns:a16="http://schemas.microsoft.com/office/drawing/2014/main" id="{4DEA96F4-94E0-21D6-338C-6DA1688E4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2785" y="1035806"/>
            <a:ext cx="616527" cy="616527"/>
          </a:xfrm>
          <a:prstGeom prst="rect">
            <a:avLst/>
          </a:prstGeom>
        </p:spPr>
      </p:pic>
      <p:pic>
        <p:nvPicPr>
          <p:cNvPr id="62" name="Graphique 61" descr="Utilisateur avec un remplissage uni">
            <a:extLst>
              <a:ext uri="{FF2B5EF4-FFF2-40B4-BE49-F238E27FC236}">
                <a16:creationId xmlns:a16="http://schemas.microsoft.com/office/drawing/2014/main" id="{A1FA7C23-46C1-7D6C-9B1D-DD0501D0E8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4713" y="1171308"/>
            <a:ext cx="616527" cy="616527"/>
          </a:xfrm>
          <a:prstGeom prst="rect">
            <a:avLst/>
          </a:prstGeom>
        </p:spPr>
      </p:pic>
      <p:pic>
        <p:nvPicPr>
          <p:cNvPr id="63" name="Graphique 62" descr="Utilisateur avec un remplissage uni">
            <a:extLst>
              <a:ext uri="{FF2B5EF4-FFF2-40B4-BE49-F238E27FC236}">
                <a16:creationId xmlns:a16="http://schemas.microsoft.com/office/drawing/2014/main" id="{75C127AA-8C3E-1EAF-C966-88969DEC1B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38619" y="1664681"/>
            <a:ext cx="616527" cy="616527"/>
          </a:xfrm>
          <a:prstGeom prst="rect">
            <a:avLst/>
          </a:prstGeom>
        </p:spPr>
      </p:pic>
      <p:pic>
        <p:nvPicPr>
          <p:cNvPr id="64" name="Graphique 63" descr="Utilisateur avec un remplissage uni">
            <a:extLst>
              <a:ext uri="{FF2B5EF4-FFF2-40B4-BE49-F238E27FC236}">
                <a16:creationId xmlns:a16="http://schemas.microsoft.com/office/drawing/2014/main" id="{795A4270-1119-6B74-6FF3-5088056D09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0627" y="1171190"/>
            <a:ext cx="616527" cy="616527"/>
          </a:xfrm>
          <a:prstGeom prst="rect">
            <a:avLst/>
          </a:prstGeom>
        </p:spPr>
      </p:pic>
      <p:pic>
        <p:nvPicPr>
          <p:cNvPr id="66" name="Graphique 65" descr="Utilisateur avec un remplissage uni">
            <a:extLst>
              <a:ext uri="{FF2B5EF4-FFF2-40B4-BE49-F238E27FC236}">
                <a16:creationId xmlns:a16="http://schemas.microsoft.com/office/drawing/2014/main" id="{EA968D91-A784-E233-9BCD-64DF8CD93A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5679" y="1626737"/>
            <a:ext cx="616527" cy="616527"/>
          </a:xfrm>
          <a:prstGeom prst="rect">
            <a:avLst/>
          </a:prstGeom>
        </p:spPr>
      </p:pic>
      <p:pic>
        <p:nvPicPr>
          <p:cNvPr id="67" name="Graphique 66" descr="Utilisateur avec un remplissage uni">
            <a:extLst>
              <a:ext uri="{FF2B5EF4-FFF2-40B4-BE49-F238E27FC236}">
                <a16:creationId xmlns:a16="http://schemas.microsoft.com/office/drawing/2014/main" id="{A2A26FF7-2D92-3C97-DC0C-47C7BDEA74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8094" y="1619080"/>
            <a:ext cx="616527" cy="616527"/>
          </a:xfrm>
          <a:prstGeom prst="rect">
            <a:avLst/>
          </a:prstGeom>
        </p:spPr>
      </p:pic>
      <p:pic>
        <p:nvPicPr>
          <p:cNvPr id="72" name="Graphique 71" descr="Utilisateur avec un remplissage uni">
            <a:extLst>
              <a:ext uri="{FF2B5EF4-FFF2-40B4-BE49-F238E27FC236}">
                <a16:creationId xmlns:a16="http://schemas.microsoft.com/office/drawing/2014/main" id="{BE025ADF-D6CD-CB35-B648-372D533851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7085" y="1812042"/>
            <a:ext cx="616527" cy="616527"/>
          </a:xfrm>
          <a:prstGeom prst="rect">
            <a:avLst/>
          </a:prstGeom>
        </p:spPr>
      </p:pic>
      <p:pic>
        <p:nvPicPr>
          <p:cNvPr id="73" name="Graphique 72" descr="Utilisateur avec un remplissage uni">
            <a:extLst>
              <a:ext uri="{FF2B5EF4-FFF2-40B4-BE49-F238E27FC236}">
                <a16:creationId xmlns:a16="http://schemas.microsoft.com/office/drawing/2014/main" id="{91D44325-C2D0-DB22-144D-0ACDF1AC7A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6399" y="2051312"/>
            <a:ext cx="616527" cy="616527"/>
          </a:xfrm>
          <a:prstGeom prst="rect">
            <a:avLst/>
          </a:prstGeom>
        </p:spPr>
      </p:pic>
      <p:pic>
        <p:nvPicPr>
          <p:cNvPr id="74" name="Graphique 73" descr="Utilisateur avec un remplissage uni">
            <a:extLst>
              <a:ext uri="{FF2B5EF4-FFF2-40B4-BE49-F238E27FC236}">
                <a16:creationId xmlns:a16="http://schemas.microsoft.com/office/drawing/2014/main" id="{AE7DC84F-0ED5-DB8D-DE1B-1EE8039588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7446" y="1767745"/>
            <a:ext cx="616527" cy="616527"/>
          </a:xfrm>
          <a:prstGeom prst="rect">
            <a:avLst/>
          </a:prstGeom>
        </p:spPr>
      </p:pic>
      <p:pic>
        <p:nvPicPr>
          <p:cNvPr id="75" name="Graphique 74" descr="Utilisateur avec un remplissage uni">
            <a:extLst>
              <a:ext uri="{FF2B5EF4-FFF2-40B4-BE49-F238E27FC236}">
                <a16:creationId xmlns:a16="http://schemas.microsoft.com/office/drawing/2014/main" id="{08C6B4F6-1F05-9A22-1081-A67D11169E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2949" y="1822586"/>
            <a:ext cx="616527" cy="616527"/>
          </a:xfrm>
          <a:prstGeom prst="rect">
            <a:avLst/>
          </a:prstGeom>
        </p:spPr>
      </p:pic>
      <p:pic>
        <p:nvPicPr>
          <p:cNvPr id="76" name="Graphique 75" descr="Utilisateur avec un remplissage uni">
            <a:extLst>
              <a:ext uri="{FF2B5EF4-FFF2-40B4-BE49-F238E27FC236}">
                <a16:creationId xmlns:a16="http://schemas.microsoft.com/office/drawing/2014/main" id="{50B61E91-06B4-2468-2BC3-1ACBA4A5D7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874" y="2007249"/>
            <a:ext cx="616527" cy="616527"/>
          </a:xfrm>
          <a:prstGeom prst="rect">
            <a:avLst/>
          </a:prstGeom>
        </p:spPr>
      </p:pic>
      <p:pic>
        <p:nvPicPr>
          <p:cNvPr id="77" name="Graphique 76" descr="Utilisateur avec un remplissage uni">
            <a:extLst>
              <a:ext uri="{FF2B5EF4-FFF2-40B4-BE49-F238E27FC236}">
                <a16:creationId xmlns:a16="http://schemas.microsoft.com/office/drawing/2014/main" id="{50A3D742-38C2-B708-0D00-71090172F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1222" y="2103812"/>
            <a:ext cx="616527" cy="616527"/>
          </a:xfrm>
          <a:prstGeom prst="rect">
            <a:avLst/>
          </a:prstGeom>
        </p:spPr>
      </p:pic>
      <p:pic>
        <p:nvPicPr>
          <p:cNvPr id="78" name="Graphique 77" descr="Utilisateur avec un remplissage uni">
            <a:extLst>
              <a:ext uri="{FF2B5EF4-FFF2-40B4-BE49-F238E27FC236}">
                <a16:creationId xmlns:a16="http://schemas.microsoft.com/office/drawing/2014/main" id="{E122AEE9-3D5B-D94B-4E3B-0F96D3C78D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2939" y="2081871"/>
            <a:ext cx="616527" cy="616527"/>
          </a:xfrm>
          <a:prstGeom prst="rect">
            <a:avLst/>
          </a:prstGeom>
        </p:spPr>
      </p:pic>
      <p:pic>
        <p:nvPicPr>
          <p:cNvPr id="79" name="Graphique 78" descr="Utilisateur avec un remplissage uni">
            <a:extLst>
              <a:ext uri="{FF2B5EF4-FFF2-40B4-BE49-F238E27FC236}">
                <a16:creationId xmlns:a16="http://schemas.microsoft.com/office/drawing/2014/main" id="{ECD99EFB-574C-9403-CC61-E0AFA1BC62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1427" y="2133573"/>
            <a:ext cx="616527" cy="616527"/>
          </a:xfrm>
          <a:prstGeom prst="rect">
            <a:avLst/>
          </a:prstGeom>
        </p:spPr>
      </p:pic>
      <p:pic>
        <p:nvPicPr>
          <p:cNvPr id="80" name="Graphique 79" descr="Utilisateur avec un remplissage uni">
            <a:extLst>
              <a:ext uri="{FF2B5EF4-FFF2-40B4-BE49-F238E27FC236}">
                <a16:creationId xmlns:a16="http://schemas.microsoft.com/office/drawing/2014/main" id="{488C807F-CBD7-0FDC-55AF-9E8C0197EC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6376" y="1941936"/>
            <a:ext cx="616527" cy="616527"/>
          </a:xfrm>
          <a:prstGeom prst="rect">
            <a:avLst/>
          </a:prstGeom>
        </p:spPr>
      </p:pic>
      <p:pic>
        <p:nvPicPr>
          <p:cNvPr id="81" name="Graphique 80" descr="Utilisateur avec un remplissage uni">
            <a:extLst>
              <a:ext uri="{FF2B5EF4-FFF2-40B4-BE49-F238E27FC236}">
                <a16:creationId xmlns:a16="http://schemas.microsoft.com/office/drawing/2014/main" id="{69EAC53D-827C-2A25-1A1A-4C4B6C806E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4991" y="2105603"/>
            <a:ext cx="616527" cy="616527"/>
          </a:xfrm>
          <a:prstGeom prst="rect">
            <a:avLst/>
          </a:prstGeom>
        </p:spPr>
      </p:pic>
      <p:pic>
        <p:nvPicPr>
          <p:cNvPr id="82" name="Graphique 81" descr="Utilisateur avec un remplissage uni">
            <a:extLst>
              <a:ext uri="{FF2B5EF4-FFF2-40B4-BE49-F238E27FC236}">
                <a16:creationId xmlns:a16="http://schemas.microsoft.com/office/drawing/2014/main" id="{34B580B0-CC8A-927C-8E12-AD00E149BD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7215" y="1022099"/>
            <a:ext cx="616527" cy="616527"/>
          </a:xfrm>
          <a:prstGeom prst="rect">
            <a:avLst/>
          </a:prstGeom>
        </p:spPr>
      </p:pic>
      <p:pic>
        <p:nvPicPr>
          <p:cNvPr id="83" name="Graphique 82" descr="Utilisateur avec un remplissage uni">
            <a:extLst>
              <a:ext uri="{FF2B5EF4-FFF2-40B4-BE49-F238E27FC236}">
                <a16:creationId xmlns:a16="http://schemas.microsoft.com/office/drawing/2014/main" id="{79A12728-1B2D-E293-BF08-C8615B34A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4745" y="1054309"/>
            <a:ext cx="616527" cy="616527"/>
          </a:xfrm>
          <a:prstGeom prst="rect">
            <a:avLst/>
          </a:prstGeom>
        </p:spPr>
      </p:pic>
      <p:pic>
        <p:nvPicPr>
          <p:cNvPr id="84" name="Graphique 83" descr="Utilisateur avec un remplissage uni">
            <a:extLst>
              <a:ext uri="{FF2B5EF4-FFF2-40B4-BE49-F238E27FC236}">
                <a16:creationId xmlns:a16="http://schemas.microsoft.com/office/drawing/2014/main" id="{92FAA1E5-0B1B-D78A-6FF0-45BDEDB2D5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0269" y="1626737"/>
            <a:ext cx="616527" cy="616527"/>
          </a:xfrm>
          <a:prstGeom prst="rect">
            <a:avLst/>
          </a:prstGeom>
        </p:spPr>
      </p:pic>
      <p:pic>
        <p:nvPicPr>
          <p:cNvPr id="85" name="Graphique 84" descr="Utilisateur avec un remplissage uni">
            <a:extLst>
              <a:ext uri="{FF2B5EF4-FFF2-40B4-BE49-F238E27FC236}">
                <a16:creationId xmlns:a16="http://schemas.microsoft.com/office/drawing/2014/main" id="{C906B2A5-9A8C-1DAD-8010-5431CFE3F6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0977" y="1633526"/>
            <a:ext cx="616527" cy="616527"/>
          </a:xfrm>
          <a:prstGeom prst="rect">
            <a:avLst/>
          </a:prstGeom>
        </p:spPr>
      </p:pic>
      <p:pic>
        <p:nvPicPr>
          <p:cNvPr id="86" name="Graphique 85" descr="Utilisateur avec un remplissage uni">
            <a:extLst>
              <a:ext uri="{FF2B5EF4-FFF2-40B4-BE49-F238E27FC236}">
                <a16:creationId xmlns:a16="http://schemas.microsoft.com/office/drawing/2014/main" id="{AFCC0B62-B6D0-7C9B-95B1-2F78C433C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2142" y="1621697"/>
            <a:ext cx="616527" cy="616527"/>
          </a:xfrm>
          <a:prstGeom prst="rect">
            <a:avLst/>
          </a:prstGeom>
        </p:spPr>
      </p:pic>
      <p:pic>
        <p:nvPicPr>
          <p:cNvPr id="87" name="Graphique 86" descr="Utilisateur avec un remplissage uni">
            <a:extLst>
              <a:ext uri="{FF2B5EF4-FFF2-40B4-BE49-F238E27FC236}">
                <a16:creationId xmlns:a16="http://schemas.microsoft.com/office/drawing/2014/main" id="{3BE05890-D4E7-2763-67E5-B631A75269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9037" y="2012294"/>
            <a:ext cx="616527" cy="616527"/>
          </a:xfrm>
          <a:prstGeom prst="rect">
            <a:avLst/>
          </a:prstGeom>
        </p:spPr>
      </p:pic>
      <p:pic>
        <p:nvPicPr>
          <p:cNvPr id="88" name="Graphique 87" descr="Utilisateur avec un remplissage uni">
            <a:extLst>
              <a:ext uri="{FF2B5EF4-FFF2-40B4-BE49-F238E27FC236}">
                <a16:creationId xmlns:a16="http://schemas.microsoft.com/office/drawing/2014/main" id="{C38B52CA-9B31-6956-7475-7F453AD9B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38507" y="1641711"/>
            <a:ext cx="616527" cy="616527"/>
          </a:xfrm>
          <a:prstGeom prst="rect">
            <a:avLst/>
          </a:prstGeom>
        </p:spPr>
      </p:pic>
      <p:pic>
        <p:nvPicPr>
          <p:cNvPr id="89" name="Graphique 88" descr="Utilisateur avec un remplissage uni">
            <a:extLst>
              <a:ext uri="{FF2B5EF4-FFF2-40B4-BE49-F238E27FC236}">
                <a16:creationId xmlns:a16="http://schemas.microsoft.com/office/drawing/2014/main" id="{445B2ED4-2843-7400-C7DE-6F5101CE44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70980" y="1144229"/>
            <a:ext cx="616527" cy="616527"/>
          </a:xfrm>
          <a:prstGeom prst="rect">
            <a:avLst/>
          </a:prstGeom>
        </p:spPr>
      </p:pic>
      <p:pic>
        <p:nvPicPr>
          <p:cNvPr id="90" name="Graphique 89" descr="Utilisateur avec un remplissage uni">
            <a:extLst>
              <a:ext uri="{FF2B5EF4-FFF2-40B4-BE49-F238E27FC236}">
                <a16:creationId xmlns:a16="http://schemas.microsoft.com/office/drawing/2014/main" id="{A4586251-0886-7A7C-8A01-6A74303BA3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2456" y="1887706"/>
            <a:ext cx="616527" cy="616527"/>
          </a:xfrm>
          <a:prstGeom prst="rect">
            <a:avLst/>
          </a:prstGeom>
        </p:spPr>
      </p:pic>
      <p:pic>
        <p:nvPicPr>
          <p:cNvPr id="91" name="Graphique 90" descr="Utilisateur avec un remplissage uni">
            <a:extLst>
              <a:ext uri="{FF2B5EF4-FFF2-40B4-BE49-F238E27FC236}">
                <a16:creationId xmlns:a16="http://schemas.microsoft.com/office/drawing/2014/main" id="{1478C6B9-3A51-84DE-5501-77017FC871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3666" y="1936636"/>
            <a:ext cx="616527" cy="616527"/>
          </a:xfrm>
          <a:prstGeom prst="rect">
            <a:avLst/>
          </a:prstGeom>
        </p:spPr>
      </p:pic>
      <p:pic>
        <p:nvPicPr>
          <p:cNvPr id="92" name="Graphique 91" descr="Utilisateur avec un remplissage uni">
            <a:extLst>
              <a:ext uri="{FF2B5EF4-FFF2-40B4-BE49-F238E27FC236}">
                <a16:creationId xmlns:a16="http://schemas.microsoft.com/office/drawing/2014/main" id="{E16A715C-8637-2C36-323B-9DEA429E54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6781" y="2132148"/>
            <a:ext cx="616527" cy="616527"/>
          </a:xfrm>
          <a:prstGeom prst="rect">
            <a:avLst/>
          </a:prstGeom>
        </p:spPr>
      </p:pic>
      <p:pic>
        <p:nvPicPr>
          <p:cNvPr id="93" name="Graphique 92" descr="Utilisateur avec un remplissage uni">
            <a:extLst>
              <a:ext uri="{FF2B5EF4-FFF2-40B4-BE49-F238E27FC236}">
                <a16:creationId xmlns:a16="http://schemas.microsoft.com/office/drawing/2014/main" id="{9F2C4F3A-FE56-BC63-4907-BC7652B118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37106" y="1680194"/>
            <a:ext cx="616527" cy="616527"/>
          </a:xfrm>
          <a:prstGeom prst="rect">
            <a:avLst/>
          </a:prstGeom>
        </p:spPr>
      </p:pic>
      <p:pic>
        <p:nvPicPr>
          <p:cNvPr id="94" name="Graphique 93" descr="Utilisateur avec un remplissage uni">
            <a:extLst>
              <a:ext uri="{FF2B5EF4-FFF2-40B4-BE49-F238E27FC236}">
                <a16:creationId xmlns:a16="http://schemas.microsoft.com/office/drawing/2014/main" id="{55CCB799-A41C-ADC0-3DCE-D260511904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60821" y="1246329"/>
            <a:ext cx="616527" cy="616527"/>
          </a:xfrm>
          <a:prstGeom prst="rect">
            <a:avLst/>
          </a:prstGeom>
        </p:spPr>
      </p:pic>
      <p:pic>
        <p:nvPicPr>
          <p:cNvPr id="95" name="Graphique 94" descr="Utilisateur avec un remplissage uni">
            <a:extLst>
              <a:ext uri="{FF2B5EF4-FFF2-40B4-BE49-F238E27FC236}">
                <a16:creationId xmlns:a16="http://schemas.microsoft.com/office/drawing/2014/main" id="{00B37027-D838-2CA4-235F-AFA26D2888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58843" y="995019"/>
            <a:ext cx="616527" cy="616527"/>
          </a:xfrm>
          <a:prstGeom prst="rect">
            <a:avLst/>
          </a:prstGeom>
        </p:spPr>
      </p:pic>
      <p:pic>
        <p:nvPicPr>
          <p:cNvPr id="96" name="Graphique 95" descr="Utilisateur avec un remplissage uni">
            <a:extLst>
              <a:ext uri="{FF2B5EF4-FFF2-40B4-BE49-F238E27FC236}">
                <a16:creationId xmlns:a16="http://schemas.microsoft.com/office/drawing/2014/main" id="{9E2C3329-78AC-69D6-091E-81A0B59514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24677" y="1209916"/>
            <a:ext cx="616527" cy="616527"/>
          </a:xfrm>
          <a:prstGeom prst="rect">
            <a:avLst/>
          </a:prstGeom>
        </p:spPr>
      </p:pic>
      <p:pic>
        <p:nvPicPr>
          <p:cNvPr id="97" name="Graphique 96" descr="Utilisateur avec un remplissage uni">
            <a:extLst>
              <a:ext uri="{FF2B5EF4-FFF2-40B4-BE49-F238E27FC236}">
                <a16:creationId xmlns:a16="http://schemas.microsoft.com/office/drawing/2014/main" id="{481C4F00-8DB1-30B3-9F22-B85FABE215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5349" y="1221232"/>
            <a:ext cx="616527" cy="616527"/>
          </a:xfrm>
          <a:prstGeom prst="rect">
            <a:avLst/>
          </a:prstGeom>
        </p:spPr>
      </p:pic>
      <p:pic>
        <p:nvPicPr>
          <p:cNvPr id="98" name="Graphique 97" descr="Utilisateur avec un remplissage uni">
            <a:extLst>
              <a:ext uri="{FF2B5EF4-FFF2-40B4-BE49-F238E27FC236}">
                <a16:creationId xmlns:a16="http://schemas.microsoft.com/office/drawing/2014/main" id="{98D97CA9-BB6E-D7D9-50EA-0C901BE938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5985" y="1271156"/>
            <a:ext cx="616527" cy="616527"/>
          </a:xfrm>
          <a:prstGeom prst="rect">
            <a:avLst/>
          </a:prstGeom>
        </p:spPr>
      </p:pic>
      <p:sp>
        <p:nvSpPr>
          <p:cNvPr id="99" name="Content Placeholder 5">
            <a:extLst>
              <a:ext uri="{FF2B5EF4-FFF2-40B4-BE49-F238E27FC236}">
                <a16:creationId xmlns:a16="http://schemas.microsoft.com/office/drawing/2014/main" id="{2442EA4C-F908-C541-9FD8-C5085FA3B790}"/>
              </a:ext>
            </a:extLst>
          </p:cNvPr>
          <p:cNvSpPr txBox="1">
            <a:spLocks/>
          </p:cNvSpPr>
          <p:nvPr/>
        </p:nvSpPr>
        <p:spPr>
          <a:xfrm>
            <a:off x="838200" y="205626"/>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100" name="Content Placeholder 5">
            <a:extLst>
              <a:ext uri="{FF2B5EF4-FFF2-40B4-BE49-F238E27FC236}">
                <a16:creationId xmlns:a16="http://schemas.microsoft.com/office/drawing/2014/main" id="{48E3FF14-19AB-505C-6409-37BF4BD64DCB}"/>
              </a:ext>
            </a:extLst>
          </p:cNvPr>
          <p:cNvSpPr>
            <a:spLocks noGrp="1"/>
          </p:cNvSpPr>
          <p:nvPr>
            <p:ph idx="1"/>
          </p:nvPr>
        </p:nvSpPr>
        <p:spPr>
          <a:xfrm>
            <a:off x="838200" y="2889299"/>
            <a:ext cx="10397648" cy="3968699"/>
          </a:xfrm>
        </p:spPr>
        <p:txBody>
          <a:bodyPr>
            <a:normAutofit/>
          </a:bodyPr>
          <a:lstStyle/>
          <a:p>
            <a:pPr marL="0" indent="0">
              <a:buNone/>
            </a:pPr>
            <a:r>
              <a:rPr lang="en-US" dirty="0"/>
              <a:t>This could be the true distribution of the variable if we observed the whole population. What may possible be at work here:</a:t>
            </a:r>
          </a:p>
          <a:p>
            <a:pPr lvl="1"/>
            <a:r>
              <a:rPr lang="en-US" dirty="0"/>
              <a:t>Sample selection bias</a:t>
            </a:r>
          </a:p>
          <a:p>
            <a:pPr lvl="1"/>
            <a:r>
              <a:rPr lang="en-US" dirty="0"/>
              <a:t>Self-selection bias: people </a:t>
            </a:r>
            <a:r>
              <a:rPr lang="en-US" dirty="0">
                <a:solidFill>
                  <a:srgbClr val="1891C3"/>
                </a:solidFill>
              </a:rPr>
              <a:t>select into</a:t>
            </a:r>
            <a:r>
              <a:rPr lang="en-US" dirty="0"/>
              <a:t> taking the questionnaire</a:t>
            </a:r>
          </a:p>
          <a:p>
            <a:pPr lvl="1"/>
            <a:r>
              <a:rPr lang="en-US" dirty="0"/>
              <a:t>Social desirability bias: tendency to provide socially </a:t>
            </a:r>
            <a:r>
              <a:rPr lang="en-US" dirty="0" err="1"/>
              <a:t>favourable</a:t>
            </a:r>
            <a:r>
              <a:rPr lang="en-US" dirty="0"/>
              <a:t> answers to conform to perceived social pressure (i.e. you respond what you feel you are expected to respond)</a:t>
            </a:r>
          </a:p>
          <a:p>
            <a:pPr marL="0" indent="0">
              <a:buNone/>
            </a:pPr>
            <a:r>
              <a:rPr lang="en-US" dirty="0"/>
              <a:t>Fun thing: a lot of biases intersect. You can have multiple problems happening at once.</a:t>
            </a:r>
          </a:p>
        </p:txBody>
      </p:sp>
      <p:sp>
        <p:nvSpPr>
          <p:cNvPr id="3" name="Ellipse 2">
            <a:extLst>
              <a:ext uri="{FF2B5EF4-FFF2-40B4-BE49-F238E27FC236}">
                <a16:creationId xmlns:a16="http://schemas.microsoft.com/office/drawing/2014/main" id="{D02D8F5C-12CD-4AF3-4649-D697A3CBD352}"/>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454399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E4449-E0B9-7EDC-82AF-1D28C733FE5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EAEF109-541A-16A1-2236-9E2A884C668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E90C8104-05A0-DB2D-4222-325C7F76F6DB}"/>
              </a:ext>
            </a:extLst>
          </p:cNvPr>
          <p:cNvSpPr>
            <a:spLocks noGrp="1"/>
          </p:cNvSpPr>
          <p:nvPr>
            <p:ph type="sldNum" sz="quarter" idx="12"/>
          </p:nvPr>
        </p:nvSpPr>
        <p:spPr/>
        <p:txBody>
          <a:bodyPr/>
          <a:lstStyle/>
          <a:p>
            <a:fld id="{6F3806FF-9E51-4331-BB90-F49EFA1FA4FC}" type="slidenum">
              <a:rPr lang="fr-FR" smtClean="0"/>
              <a:t>86</a:t>
            </a:fld>
            <a:endParaRPr lang="fr-FR"/>
          </a:p>
        </p:txBody>
      </p:sp>
      <p:sp>
        <p:nvSpPr>
          <p:cNvPr id="3" name="Title 1">
            <a:extLst>
              <a:ext uri="{FF2B5EF4-FFF2-40B4-BE49-F238E27FC236}">
                <a16:creationId xmlns:a16="http://schemas.microsoft.com/office/drawing/2014/main" id="{D00C85AF-F6B0-2532-4CD5-DF36D6BF1EA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 word on </a:t>
            </a:r>
            <a:r>
              <a:rPr lang="en-GB" dirty="0">
                <a:solidFill>
                  <a:srgbClr val="E51837"/>
                </a:solidFill>
              </a:rPr>
              <a:t>colliding</a:t>
            </a:r>
          </a:p>
        </p:txBody>
      </p:sp>
      <p:sp>
        <p:nvSpPr>
          <p:cNvPr id="68" name="Content Placeholder 5">
            <a:extLst>
              <a:ext uri="{FF2B5EF4-FFF2-40B4-BE49-F238E27FC236}">
                <a16:creationId xmlns:a16="http://schemas.microsoft.com/office/drawing/2014/main" id="{D1BCFFD5-1BED-CEC1-ED4A-3270DAC26B8C}"/>
              </a:ext>
            </a:extLst>
          </p:cNvPr>
          <p:cNvSpPr txBox="1">
            <a:spLocks/>
          </p:cNvSpPr>
          <p:nvPr/>
        </p:nvSpPr>
        <p:spPr>
          <a:xfrm>
            <a:off x="838201" y="1612884"/>
            <a:ext cx="10515599" cy="43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Quite counterintuitive concept: you can introduce bias by including more variable into your analysis.</a:t>
            </a:r>
          </a:p>
          <a:p>
            <a:r>
              <a:rPr lang="en-US" dirty="0"/>
              <a:t>Classic example: the gender pay gap.</a:t>
            </a:r>
          </a:p>
        </p:txBody>
      </p:sp>
      <p:pic>
        <p:nvPicPr>
          <p:cNvPr id="6" name="Image 5">
            <a:extLst>
              <a:ext uri="{FF2B5EF4-FFF2-40B4-BE49-F238E27FC236}">
                <a16:creationId xmlns:a16="http://schemas.microsoft.com/office/drawing/2014/main" id="{98D9694A-F6D7-0E3F-98BA-A129A5E6F474}"/>
              </a:ext>
            </a:extLst>
          </p:cNvPr>
          <p:cNvPicPr>
            <a:picLocks noChangeAspect="1"/>
          </p:cNvPicPr>
          <p:nvPr/>
        </p:nvPicPr>
        <p:blipFill>
          <a:blip r:embed="rId4"/>
          <a:srcRect l="11797" r="12830" b="75375"/>
          <a:stretch/>
        </p:blipFill>
        <p:spPr>
          <a:xfrm>
            <a:off x="292330" y="4286243"/>
            <a:ext cx="5037513" cy="1120489"/>
          </a:xfrm>
          <a:prstGeom prst="rect">
            <a:avLst/>
          </a:prstGeom>
        </p:spPr>
      </p:pic>
      <p:pic>
        <p:nvPicPr>
          <p:cNvPr id="8" name="Image 7">
            <a:extLst>
              <a:ext uri="{FF2B5EF4-FFF2-40B4-BE49-F238E27FC236}">
                <a16:creationId xmlns:a16="http://schemas.microsoft.com/office/drawing/2014/main" id="{DA7AF554-7CE8-2E1A-36B3-057B8E0E553E}"/>
              </a:ext>
            </a:extLst>
          </p:cNvPr>
          <p:cNvPicPr>
            <a:picLocks noChangeAspect="1"/>
          </p:cNvPicPr>
          <p:nvPr/>
        </p:nvPicPr>
        <p:blipFill>
          <a:blip r:embed="rId4"/>
          <a:srcRect l="479" t="27555" r="-479" b="-85"/>
          <a:stretch/>
        </p:blipFill>
        <p:spPr>
          <a:xfrm>
            <a:off x="5422341" y="3207607"/>
            <a:ext cx="6376518" cy="3148743"/>
          </a:xfrm>
          <a:prstGeom prst="rect">
            <a:avLst/>
          </a:prstGeom>
        </p:spPr>
      </p:pic>
      <p:sp>
        <p:nvSpPr>
          <p:cNvPr id="9" name="ZoneTexte 8">
            <a:extLst>
              <a:ext uri="{FF2B5EF4-FFF2-40B4-BE49-F238E27FC236}">
                <a16:creationId xmlns:a16="http://schemas.microsoft.com/office/drawing/2014/main" id="{3616F9E1-E364-CE2E-AE7C-5952A3D034B5}"/>
              </a:ext>
            </a:extLst>
          </p:cNvPr>
          <p:cNvSpPr txBox="1"/>
          <p:nvPr/>
        </p:nvSpPr>
        <p:spPr>
          <a:xfrm rot="1204418">
            <a:off x="6438123" y="6178266"/>
            <a:ext cx="1614196" cy="261610"/>
          </a:xfrm>
          <a:prstGeom prst="rect">
            <a:avLst/>
          </a:prstGeom>
          <a:noFill/>
        </p:spPr>
        <p:txBody>
          <a:bodyPr wrap="square" rtlCol="0">
            <a:spAutoFit/>
          </a:bodyPr>
          <a:lstStyle/>
          <a:p>
            <a:r>
              <a:rPr lang="fr-FR" sz="1100" dirty="0" err="1">
                <a:solidFill>
                  <a:schemeClr val="tx1">
                    <a:lumMod val="75000"/>
                    <a:lumOff val="25000"/>
                  </a:schemeClr>
                </a:solidFill>
                <a:latin typeface="Esteban" panose="020B0604020202020204" charset="0"/>
              </a:rPr>
              <a:t>mdr</a:t>
            </a:r>
            <a:endParaRPr lang="fr-FR" sz="1100" dirty="0">
              <a:solidFill>
                <a:schemeClr val="tx1">
                  <a:lumMod val="75000"/>
                  <a:lumOff val="25000"/>
                </a:schemeClr>
              </a:solidFill>
              <a:latin typeface="Esteban" panose="020B0604020202020204" charset="0"/>
            </a:endParaRPr>
          </a:p>
        </p:txBody>
      </p:sp>
      <p:sp>
        <p:nvSpPr>
          <p:cNvPr id="12" name="ZoneTexte 11">
            <a:extLst>
              <a:ext uri="{FF2B5EF4-FFF2-40B4-BE49-F238E27FC236}">
                <a16:creationId xmlns:a16="http://schemas.microsoft.com/office/drawing/2014/main" id="{5F296B2C-CE77-B450-7BC3-99E2EF8E761B}"/>
              </a:ext>
            </a:extLst>
          </p:cNvPr>
          <p:cNvSpPr txBox="1"/>
          <p:nvPr/>
        </p:nvSpPr>
        <p:spPr>
          <a:xfrm>
            <a:off x="1546844" y="3786849"/>
            <a:ext cx="3895344" cy="369332"/>
          </a:xfrm>
          <a:prstGeom prst="rect">
            <a:avLst/>
          </a:prstGeom>
          <a:noFill/>
        </p:spPr>
        <p:txBody>
          <a:bodyPr wrap="square" rtlCol="0">
            <a:spAutoFit/>
          </a:bodyPr>
          <a:lstStyle/>
          <a:p>
            <a:r>
              <a:rPr lang="fr-FR" dirty="0">
                <a:latin typeface="Esteban" panose="020B0604020202020204" charset="0"/>
              </a:rPr>
              <a:t>(2017 article)</a:t>
            </a:r>
          </a:p>
        </p:txBody>
      </p:sp>
      <p:pic>
        <p:nvPicPr>
          <p:cNvPr id="15" name="Graphique 14">
            <a:extLst>
              <a:ext uri="{FF2B5EF4-FFF2-40B4-BE49-F238E27FC236}">
                <a16:creationId xmlns:a16="http://schemas.microsoft.com/office/drawing/2014/main" id="{07F9342E-9221-C43A-A8A2-285D1C173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330" y="3678154"/>
            <a:ext cx="1162016" cy="586722"/>
          </a:xfrm>
          <a:prstGeom prst="rect">
            <a:avLst/>
          </a:prstGeom>
        </p:spPr>
      </p:pic>
    </p:spTree>
    <p:extLst>
      <p:ext uri="{BB962C8B-B14F-4D97-AF65-F5344CB8AC3E}">
        <p14:creationId xmlns:p14="http://schemas.microsoft.com/office/powerpoint/2010/main" val="2326534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4106C-8F70-F16A-AAB7-01D51ED7F2A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8FC4DAF-A7E2-8C29-B2B2-8AF5691984F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FD346063-9975-D1CB-4869-8DE8E05BA42B}"/>
              </a:ext>
            </a:extLst>
          </p:cNvPr>
          <p:cNvSpPr>
            <a:spLocks noGrp="1"/>
          </p:cNvSpPr>
          <p:nvPr>
            <p:ph type="sldNum" sz="quarter" idx="12"/>
          </p:nvPr>
        </p:nvSpPr>
        <p:spPr/>
        <p:txBody>
          <a:bodyPr/>
          <a:lstStyle/>
          <a:p>
            <a:fld id="{6F3806FF-9E51-4331-BB90-F49EFA1FA4FC}" type="slidenum">
              <a:rPr lang="fr-FR" smtClean="0"/>
              <a:t>87</a:t>
            </a:fld>
            <a:endParaRPr lang="fr-FR" dirty="0"/>
          </a:p>
        </p:txBody>
      </p:sp>
      <p:sp>
        <p:nvSpPr>
          <p:cNvPr id="3" name="Title 1">
            <a:extLst>
              <a:ext uri="{FF2B5EF4-FFF2-40B4-BE49-F238E27FC236}">
                <a16:creationId xmlns:a16="http://schemas.microsoft.com/office/drawing/2014/main" id="{685859BF-6042-439A-D6C1-8F3393B5512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Ok so no </a:t>
            </a:r>
            <a:r>
              <a:rPr lang="en-GB" dirty="0" err="1">
                <a:solidFill>
                  <a:schemeClr val="tx1">
                    <a:lumMod val="75000"/>
                    <a:lumOff val="25000"/>
                  </a:schemeClr>
                </a:solidFill>
              </a:rPr>
              <a:t>discrimi</a:t>
            </a:r>
            <a:r>
              <a:rPr lang="en-GB" dirty="0">
                <a:solidFill>
                  <a:schemeClr val="tx1">
                    <a:lumMod val="75000"/>
                    <a:lumOff val="25000"/>
                  </a:schemeClr>
                </a:solidFill>
              </a:rPr>
              <a:t>—</a:t>
            </a:r>
            <a:endParaRPr lang="en-GB" dirty="0">
              <a:solidFill>
                <a:srgbClr val="EB6E40"/>
              </a:solidFill>
            </a:endParaRPr>
          </a:p>
        </p:txBody>
      </p:sp>
      <p:grpSp>
        <p:nvGrpSpPr>
          <p:cNvPr id="12" name="Groupe 11">
            <a:extLst>
              <a:ext uri="{FF2B5EF4-FFF2-40B4-BE49-F238E27FC236}">
                <a16:creationId xmlns:a16="http://schemas.microsoft.com/office/drawing/2014/main" id="{1EAB54D4-2F1D-E0C6-839F-C65C7152E5B2}"/>
              </a:ext>
            </a:extLst>
          </p:cNvPr>
          <p:cNvGrpSpPr/>
          <p:nvPr/>
        </p:nvGrpSpPr>
        <p:grpSpPr>
          <a:xfrm>
            <a:off x="6564630" y="-67469"/>
            <a:ext cx="2112645" cy="2190750"/>
            <a:chOff x="1078941" y="1197864"/>
            <a:chExt cx="4462272" cy="4462272"/>
          </a:xfrm>
        </p:grpSpPr>
        <p:pic>
          <p:nvPicPr>
            <p:cNvPr id="7" name="Image 6" descr="Une image contenant clipart, dessin, croquis, Dessin au trait&#10;&#10;Description générée automatiquement">
              <a:extLst>
                <a:ext uri="{FF2B5EF4-FFF2-40B4-BE49-F238E27FC236}">
                  <a16:creationId xmlns:a16="http://schemas.microsoft.com/office/drawing/2014/main" id="{3F348005-2544-3393-FCC7-58FBAF7FC24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941" y="1197864"/>
              <a:ext cx="4462272" cy="4462272"/>
            </a:xfrm>
            <a:prstGeom prst="rect">
              <a:avLst/>
            </a:prstGeom>
          </p:spPr>
        </p:pic>
        <p:pic>
          <p:nvPicPr>
            <p:cNvPr id="11" name="Image 10" descr="Une image contenant texte, Appareils électroniques, cassette, Cassette audio&#10;&#10;Description générée automatiquement">
              <a:extLst>
                <a:ext uri="{FF2B5EF4-FFF2-40B4-BE49-F238E27FC236}">
                  <a16:creationId xmlns:a16="http://schemas.microsoft.com/office/drawing/2014/main" id="{DD543D28-9A4B-C41C-BEED-926552877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18719">
              <a:off x="2736049" y="1636290"/>
              <a:ext cx="1148057" cy="1774272"/>
            </a:xfrm>
            <a:prstGeom prst="rect">
              <a:avLst/>
            </a:prstGeom>
          </p:spPr>
        </p:pic>
      </p:grpSp>
      <p:sp>
        <p:nvSpPr>
          <p:cNvPr id="27" name="Content Placeholder 5">
            <a:extLst>
              <a:ext uri="{FF2B5EF4-FFF2-40B4-BE49-F238E27FC236}">
                <a16:creationId xmlns:a16="http://schemas.microsoft.com/office/drawing/2014/main" id="{36259AF2-407B-C37B-9942-F44489349C59}"/>
              </a:ext>
            </a:extLst>
          </p:cNvPr>
          <p:cNvSpPr txBox="1">
            <a:spLocks/>
          </p:cNvSpPr>
          <p:nvPr/>
        </p:nvSpPr>
        <p:spPr>
          <a:xfrm>
            <a:off x="838201" y="2216436"/>
            <a:ext cx="1051559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 of </a:t>
            </a:r>
            <a:r>
              <a:rPr lang="en-US" dirty="0">
                <a:solidFill>
                  <a:srgbClr val="EB6E40"/>
                </a:solidFill>
              </a:rPr>
              <a:t>colliding bias </a:t>
            </a:r>
            <a:r>
              <a:rPr lang="en-US" dirty="0"/>
              <a:t>in Causal Inference: The Mixtape using simulation data.</a:t>
            </a:r>
          </a:p>
        </p:txBody>
      </p:sp>
      <p:sp>
        <p:nvSpPr>
          <p:cNvPr id="28" name="Content Placeholder 5">
            <a:extLst>
              <a:ext uri="{FF2B5EF4-FFF2-40B4-BE49-F238E27FC236}">
                <a16:creationId xmlns:a16="http://schemas.microsoft.com/office/drawing/2014/main" id="{32740270-FEBD-57C9-F120-66F53C65CD0E}"/>
              </a:ext>
            </a:extLst>
          </p:cNvPr>
          <p:cNvSpPr txBox="1">
            <a:spLocks/>
          </p:cNvSpPr>
          <p:nvPr/>
        </p:nvSpPr>
        <p:spPr>
          <a:xfrm>
            <a:off x="838201" y="3607959"/>
            <a:ext cx="10753725" cy="26118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Data generating process:</a:t>
            </a:r>
          </a:p>
          <a:p>
            <a:r>
              <a:rPr lang="en-US" sz="2400" dirty="0">
                <a:latin typeface="Esteban" panose="020B0604020202020204" charset="0"/>
              </a:rPr>
              <a:t>Ability ~ N(1, 0)</a:t>
            </a:r>
            <a:endParaRPr lang="en-US" sz="2400" dirty="0"/>
          </a:p>
          <a:p>
            <a:r>
              <a:rPr lang="en-US" sz="2400" dirty="0">
                <a:latin typeface="Esteban" panose="020B0604020202020204" charset="0"/>
              </a:rPr>
              <a:t>Discrimination = Female = 1 </a:t>
            </a:r>
          </a:p>
          <a:p>
            <a:r>
              <a:rPr lang="en-US" sz="2400" dirty="0">
                <a:latin typeface="Esteban" panose="020B0604020202020204" charset="0"/>
              </a:rPr>
              <a:t>Occupation = 1 + 2*Ability – 2*Discrimination + N(0, 1)</a:t>
            </a:r>
          </a:p>
          <a:p>
            <a:r>
              <a:rPr lang="en-US" sz="2400" b="1" dirty="0">
                <a:solidFill>
                  <a:srgbClr val="1891C3"/>
                </a:solidFill>
                <a:latin typeface="Esteban" panose="020B0604020202020204" charset="0"/>
              </a:rPr>
              <a:t>Wage = 1 – 1*Discrimination + 1*Occupation + 2*Ability + N(0, 1)</a:t>
            </a:r>
          </a:p>
          <a:p>
            <a:pPr marL="0" indent="0">
              <a:buNone/>
            </a:pPr>
            <a:endParaRPr lang="en-US" sz="2400" dirty="0">
              <a:latin typeface="Esteban" panose="020B0604020202020204" charset="0"/>
            </a:endParaRPr>
          </a:p>
          <a:p>
            <a:pPr marL="0" indent="0">
              <a:buNone/>
            </a:pPr>
            <a:r>
              <a:rPr lang="en-US" sz="2400" dirty="0"/>
              <a:t>Causal effect of discrimination on wage should be </a:t>
            </a:r>
            <a:r>
              <a:rPr lang="en-US" sz="2400" b="1" dirty="0"/>
              <a:t>-1 </a:t>
            </a:r>
            <a:r>
              <a:rPr lang="en-US" sz="2400" dirty="0"/>
              <a:t>in this model.</a:t>
            </a:r>
          </a:p>
        </p:txBody>
      </p:sp>
    </p:spTree>
    <p:extLst>
      <p:ext uri="{BB962C8B-B14F-4D97-AF65-F5344CB8AC3E}">
        <p14:creationId xmlns:p14="http://schemas.microsoft.com/office/powerpoint/2010/main" val="3491247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BF744-18CA-93CA-FA06-EF46EDCD0DB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E335475-C355-7A15-7931-0669C10D30A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15D04C1B-42CD-7AC1-D94D-BD09541F4E53}"/>
              </a:ext>
            </a:extLst>
          </p:cNvPr>
          <p:cNvSpPr>
            <a:spLocks noGrp="1"/>
          </p:cNvSpPr>
          <p:nvPr>
            <p:ph type="sldNum" sz="quarter" idx="12"/>
          </p:nvPr>
        </p:nvSpPr>
        <p:spPr/>
        <p:txBody>
          <a:bodyPr/>
          <a:lstStyle/>
          <a:p>
            <a:fld id="{6F3806FF-9E51-4331-BB90-F49EFA1FA4FC}" type="slidenum">
              <a:rPr lang="fr-FR" smtClean="0"/>
              <a:t>88</a:t>
            </a:fld>
            <a:endParaRPr lang="fr-FR" dirty="0"/>
          </a:p>
        </p:txBody>
      </p:sp>
      <p:sp>
        <p:nvSpPr>
          <p:cNvPr id="3" name="Title 1">
            <a:extLst>
              <a:ext uri="{FF2B5EF4-FFF2-40B4-BE49-F238E27FC236}">
                <a16:creationId xmlns:a16="http://schemas.microsoft.com/office/drawing/2014/main" id="{0A56CB80-E48F-DC93-4234-E3C085DE0269}"/>
              </a:ext>
            </a:extLst>
          </p:cNvPr>
          <p:cNvSpPr>
            <a:spLocks noGrp="1"/>
          </p:cNvSpPr>
          <p:nvPr>
            <p:ph type="title"/>
          </p:nvPr>
        </p:nvSpPr>
        <p:spPr>
          <a:xfrm>
            <a:off x="838200" y="365125"/>
            <a:ext cx="10515600" cy="1325563"/>
          </a:xfrm>
        </p:spPr>
        <p:txBody>
          <a:bodyPr/>
          <a:lstStyle/>
          <a:p>
            <a:r>
              <a:rPr lang="en-GB" dirty="0">
                <a:solidFill>
                  <a:srgbClr val="E76321"/>
                </a:solidFill>
              </a:rPr>
              <a:t>First regression</a:t>
            </a:r>
            <a:r>
              <a:rPr lang="en-GB" dirty="0">
                <a:solidFill>
                  <a:schemeClr val="tx1">
                    <a:lumMod val="75000"/>
                    <a:lumOff val="25000"/>
                  </a:schemeClr>
                </a:solidFill>
              </a:rPr>
              <a:t>: naïve</a:t>
            </a:r>
            <a:endParaRPr lang="en-GB" dirty="0">
              <a:solidFill>
                <a:srgbClr val="EB6E40"/>
              </a:solidFill>
            </a:endParaRPr>
          </a:p>
        </p:txBody>
      </p:sp>
      <p:sp>
        <p:nvSpPr>
          <p:cNvPr id="13" name="ZoneTexte 12">
            <a:extLst>
              <a:ext uri="{FF2B5EF4-FFF2-40B4-BE49-F238E27FC236}">
                <a16:creationId xmlns:a16="http://schemas.microsoft.com/office/drawing/2014/main" id="{BC474D0A-C8E2-66EF-DE5B-BC4D31EE4D1F}"/>
              </a:ext>
            </a:extLst>
          </p:cNvPr>
          <p:cNvSpPr txBox="1"/>
          <p:nvPr/>
        </p:nvSpPr>
        <p:spPr>
          <a:xfrm>
            <a:off x="520446" y="3628224"/>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14" name="ZoneTexte 13">
            <a:extLst>
              <a:ext uri="{FF2B5EF4-FFF2-40B4-BE49-F238E27FC236}">
                <a16:creationId xmlns:a16="http://schemas.microsoft.com/office/drawing/2014/main" id="{49AACEA7-66D3-9691-C136-2ADD8B2A5DDF}"/>
              </a:ext>
            </a:extLst>
          </p:cNvPr>
          <p:cNvSpPr txBox="1"/>
          <p:nvPr/>
        </p:nvSpPr>
        <p:spPr>
          <a:xfrm>
            <a:off x="1926336" y="2843825"/>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5" name="ZoneTexte 14">
            <a:extLst>
              <a:ext uri="{FF2B5EF4-FFF2-40B4-BE49-F238E27FC236}">
                <a16:creationId xmlns:a16="http://schemas.microsoft.com/office/drawing/2014/main" id="{9CCE27EE-D1CB-27C7-D6BF-136577C456A4}"/>
              </a:ext>
            </a:extLst>
          </p:cNvPr>
          <p:cNvSpPr txBox="1"/>
          <p:nvPr/>
        </p:nvSpPr>
        <p:spPr>
          <a:xfrm>
            <a:off x="3666744" y="3673206"/>
            <a:ext cx="1740408" cy="369332"/>
          </a:xfrm>
          <a:prstGeom prst="rect">
            <a:avLst/>
          </a:prstGeom>
          <a:noFill/>
        </p:spPr>
        <p:txBody>
          <a:bodyPr wrap="square" rtlCol="0">
            <a:spAutoFit/>
          </a:bodyPr>
          <a:lstStyle/>
          <a:p>
            <a:r>
              <a:rPr lang="fr-FR" dirty="0">
                <a:latin typeface="Esteban" panose="020B0604020202020204" charset="0"/>
              </a:rPr>
              <a:t>Wage</a:t>
            </a:r>
          </a:p>
        </p:txBody>
      </p:sp>
      <p:cxnSp>
        <p:nvCxnSpPr>
          <p:cNvPr id="19" name="Connecteur droit avec flèche 18">
            <a:extLst>
              <a:ext uri="{FF2B5EF4-FFF2-40B4-BE49-F238E27FC236}">
                <a16:creationId xmlns:a16="http://schemas.microsoft.com/office/drawing/2014/main" id="{FDA70306-FCB9-7A2C-F3DE-616146ACD2D3}"/>
              </a:ext>
            </a:extLst>
          </p:cNvPr>
          <p:cNvCxnSpPr/>
          <p:nvPr/>
        </p:nvCxnSpPr>
        <p:spPr>
          <a:xfrm flipV="1">
            <a:off x="1371600" y="3213157"/>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1F0FEB7F-DADB-2C39-6473-5BB28AE5A5E3}"/>
              </a:ext>
            </a:extLst>
          </p:cNvPr>
          <p:cNvCxnSpPr>
            <a:cxnSpLocks/>
          </p:cNvCxnSpPr>
          <p:nvPr/>
        </p:nvCxnSpPr>
        <p:spPr>
          <a:xfrm>
            <a:off x="3666744" y="3213157"/>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e 25">
            <a:extLst>
              <a:ext uri="{FF2B5EF4-FFF2-40B4-BE49-F238E27FC236}">
                <a16:creationId xmlns:a16="http://schemas.microsoft.com/office/drawing/2014/main" id="{1AC027D0-2827-463B-79DF-278337A97C91}"/>
              </a:ext>
            </a:extLst>
          </p:cNvPr>
          <p:cNvGrpSpPr/>
          <p:nvPr/>
        </p:nvGrpSpPr>
        <p:grpSpPr>
          <a:xfrm>
            <a:off x="5353050" y="2572791"/>
            <a:ext cx="2987040" cy="3193161"/>
            <a:chOff x="5407152" y="2891917"/>
            <a:chExt cx="2987040" cy="3193161"/>
          </a:xfrm>
        </p:grpSpPr>
        <p:pic>
          <p:nvPicPr>
            <p:cNvPr id="24" name="Image 23">
              <a:extLst>
                <a:ext uri="{FF2B5EF4-FFF2-40B4-BE49-F238E27FC236}">
                  <a16:creationId xmlns:a16="http://schemas.microsoft.com/office/drawing/2014/main" id="{4AD77EBA-71A4-474A-E762-5394B5786268}"/>
                </a:ext>
              </a:extLst>
            </p:cNvPr>
            <p:cNvPicPr>
              <a:picLocks noChangeAspect="1"/>
            </p:cNvPicPr>
            <p:nvPr/>
          </p:nvPicPr>
          <p:blipFill>
            <a:blip r:embed="rId4">
              <a:clrChange>
                <a:clrFrom>
                  <a:srgbClr val="FFFFFF"/>
                </a:clrFrom>
                <a:clrTo>
                  <a:srgbClr val="FFFFFF">
                    <a:alpha val="0"/>
                  </a:srgbClr>
                </a:clrTo>
              </a:clrChange>
            </a:blip>
            <a:srcRect r="55459"/>
            <a:stretch/>
          </p:blipFill>
          <p:spPr>
            <a:xfrm>
              <a:off x="5407152" y="2891917"/>
              <a:ext cx="2987040" cy="3193161"/>
            </a:xfrm>
            <a:prstGeom prst="rect">
              <a:avLst/>
            </a:prstGeom>
          </p:spPr>
        </p:pic>
        <p:pic>
          <p:nvPicPr>
            <p:cNvPr id="25" name="Image 24">
              <a:extLst>
                <a:ext uri="{FF2B5EF4-FFF2-40B4-BE49-F238E27FC236}">
                  <a16:creationId xmlns:a16="http://schemas.microsoft.com/office/drawing/2014/main" id="{50CC5799-14F3-8190-035C-B6DC09BA37CC}"/>
                </a:ext>
              </a:extLst>
            </p:cNvPr>
            <p:cNvPicPr>
              <a:picLocks noChangeAspect="1"/>
            </p:cNvPicPr>
            <p:nvPr/>
          </p:nvPicPr>
          <p:blipFill>
            <a:blip r:embed="rId4">
              <a:clrChange>
                <a:clrFrom>
                  <a:srgbClr val="FFFFFF"/>
                </a:clrFrom>
                <a:clrTo>
                  <a:srgbClr val="FFFFFF">
                    <a:alpha val="0"/>
                  </a:srgbClr>
                </a:clrTo>
              </a:clrChange>
            </a:blip>
            <a:srcRect l="46917" r="28552" b="80835"/>
            <a:stretch/>
          </p:blipFill>
          <p:spPr>
            <a:xfrm>
              <a:off x="6749034" y="2891917"/>
              <a:ext cx="1645158" cy="611973"/>
            </a:xfrm>
            <a:prstGeom prst="rect">
              <a:avLst/>
            </a:prstGeom>
          </p:spPr>
        </p:pic>
      </p:grpSp>
      <p:sp>
        <p:nvSpPr>
          <p:cNvPr id="27" name="Content Placeholder 5">
            <a:extLst>
              <a:ext uri="{FF2B5EF4-FFF2-40B4-BE49-F238E27FC236}">
                <a16:creationId xmlns:a16="http://schemas.microsoft.com/office/drawing/2014/main" id="{5F898CAE-8B79-027A-19C5-051544956722}"/>
              </a:ext>
            </a:extLst>
          </p:cNvPr>
          <p:cNvSpPr txBox="1">
            <a:spLocks/>
          </p:cNvSpPr>
          <p:nvPr/>
        </p:nvSpPr>
        <p:spPr>
          <a:xfrm>
            <a:off x="838201" y="1690688"/>
            <a:ext cx="10515599" cy="611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You get the total effect of being female </a:t>
            </a:r>
            <a:r>
              <a:rPr lang="en-US"/>
              <a:t>on W</a:t>
            </a:r>
            <a:endParaRPr lang="en-US" dirty="0"/>
          </a:p>
        </p:txBody>
      </p:sp>
      <p:sp>
        <p:nvSpPr>
          <p:cNvPr id="28" name="Content Placeholder 5">
            <a:extLst>
              <a:ext uri="{FF2B5EF4-FFF2-40B4-BE49-F238E27FC236}">
                <a16:creationId xmlns:a16="http://schemas.microsoft.com/office/drawing/2014/main" id="{58A9AC2A-6DD2-A035-84D5-98148492950C}"/>
              </a:ext>
            </a:extLst>
          </p:cNvPr>
          <p:cNvSpPr txBox="1">
            <a:spLocks/>
          </p:cNvSpPr>
          <p:nvPr/>
        </p:nvSpPr>
        <p:spPr>
          <a:xfrm>
            <a:off x="8610599" y="2843825"/>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a:t>
            </a:r>
            <a:r>
              <a:rPr lang="en-US" sz="2400" b="1" dirty="0">
                <a:latin typeface="Esteban" panose="020B0604020202020204" charset="0"/>
              </a:rPr>
              <a:t>– Discrimination </a:t>
            </a:r>
            <a:r>
              <a:rPr lang="en-US" sz="2400" dirty="0">
                <a:latin typeface="Esteban" panose="020B0604020202020204" charset="0"/>
              </a:rPr>
              <a:t>+ Occupation + 2*Ability</a:t>
            </a:r>
          </a:p>
          <a:p>
            <a:pPr marL="0" indent="0">
              <a:buNone/>
            </a:pPr>
            <a:r>
              <a:rPr lang="en-US" sz="2400" dirty="0">
                <a:latin typeface="Esteban" panose="020B0604020202020204" charset="0"/>
              </a:rPr>
              <a:t>Occupation = 1 + 2*Ability </a:t>
            </a:r>
            <a:r>
              <a:rPr lang="en-US" sz="2400" b="1" dirty="0">
                <a:latin typeface="Esteban" panose="020B0604020202020204" charset="0"/>
              </a:rPr>
              <a:t>– 2*Discrimination</a:t>
            </a:r>
          </a:p>
        </p:txBody>
      </p:sp>
    </p:spTree>
    <p:extLst>
      <p:ext uri="{BB962C8B-B14F-4D97-AF65-F5344CB8AC3E}">
        <p14:creationId xmlns:p14="http://schemas.microsoft.com/office/powerpoint/2010/main" val="232635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5CE3-D8CF-33B3-B8D7-A6820D722677}"/>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1BBBA1A-3B31-1B99-C575-D28482AE5E9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F99F76E-D6FC-7FFF-76A2-3E82B162CC5E}"/>
              </a:ext>
            </a:extLst>
          </p:cNvPr>
          <p:cNvSpPr>
            <a:spLocks noGrp="1"/>
          </p:cNvSpPr>
          <p:nvPr>
            <p:ph type="sldNum" sz="quarter" idx="12"/>
          </p:nvPr>
        </p:nvSpPr>
        <p:spPr/>
        <p:txBody>
          <a:bodyPr/>
          <a:lstStyle/>
          <a:p>
            <a:fld id="{6F3806FF-9E51-4331-BB90-F49EFA1FA4FC}" type="slidenum">
              <a:rPr lang="fr-FR" smtClean="0"/>
              <a:t>89</a:t>
            </a:fld>
            <a:endParaRPr lang="fr-FR"/>
          </a:p>
        </p:txBody>
      </p:sp>
      <p:pic>
        <p:nvPicPr>
          <p:cNvPr id="24" name="Image 23">
            <a:extLst>
              <a:ext uri="{FF2B5EF4-FFF2-40B4-BE49-F238E27FC236}">
                <a16:creationId xmlns:a16="http://schemas.microsoft.com/office/drawing/2014/main" id="{545C19A0-86F9-B788-176B-99EC3AC90398}"/>
              </a:ext>
            </a:extLst>
          </p:cNvPr>
          <p:cNvPicPr>
            <a:picLocks noChangeAspect="1"/>
          </p:cNvPicPr>
          <p:nvPr/>
        </p:nvPicPr>
        <p:blipFill>
          <a:blip r:embed="rId4">
            <a:clrChange>
              <a:clrFrom>
                <a:srgbClr val="FFFFFF"/>
              </a:clrFrom>
              <a:clrTo>
                <a:srgbClr val="FFFFFF">
                  <a:alpha val="0"/>
                </a:srgbClr>
              </a:clrTo>
            </a:clrChange>
          </a:blip>
          <a:srcRect l="45698" r="27373"/>
          <a:stretch/>
        </p:blipFill>
        <p:spPr>
          <a:xfrm>
            <a:off x="6662928" y="2553177"/>
            <a:ext cx="1805940" cy="3193161"/>
          </a:xfrm>
          <a:prstGeom prst="rect">
            <a:avLst/>
          </a:prstGeom>
        </p:spPr>
      </p:pic>
      <p:pic>
        <p:nvPicPr>
          <p:cNvPr id="6" name="Image 5">
            <a:extLst>
              <a:ext uri="{FF2B5EF4-FFF2-40B4-BE49-F238E27FC236}">
                <a16:creationId xmlns:a16="http://schemas.microsoft.com/office/drawing/2014/main" id="{75F05CA8-F607-FFB7-314D-C0F2ADBAE22B}"/>
              </a:ext>
            </a:extLst>
          </p:cNvPr>
          <p:cNvPicPr>
            <a:picLocks noChangeAspect="1"/>
          </p:cNvPicPr>
          <p:nvPr/>
        </p:nvPicPr>
        <p:blipFill>
          <a:blip r:embed="rId4">
            <a:clrChange>
              <a:clrFrom>
                <a:srgbClr val="FFFFFF"/>
              </a:clrFrom>
              <a:clrTo>
                <a:srgbClr val="FFFFFF">
                  <a:alpha val="0"/>
                </a:srgbClr>
              </a:clrTo>
            </a:clrChange>
          </a:blip>
          <a:srcRect r="80633"/>
          <a:stretch/>
        </p:blipFill>
        <p:spPr>
          <a:xfrm>
            <a:off x="5366956" y="2553177"/>
            <a:ext cx="1298829" cy="3193161"/>
          </a:xfrm>
          <a:prstGeom prst="rect">
            <a:avLst/>
          </a:prstGeom>
        </p:spPr>
      </p:pic>
      <p:sp>
        <p:nvSpPr>
          <p:cNvPr id="13" name="ZoneTexte 12">
            <a:extLst>
              <a:ext uri="{FF2B5EF4-FFF2-40B4-BE49-F238E27FC236}">
                <a16:creationId xmlns:a16="http://schemas.microsoft.com/office/drawing/2014/main" id="{69BBC30E-F5C2-E4C5-09AC-5C390EE3CE00}"/>
              </a:ext>
            </a:extLst>
          </p:cNvPr>
          <p:cNvSpPr txBox="1"/>
          <p:nvPr/>
        </p:nvSpPr>
        <p:spPr>
          <a:xfrm>
            <a:off x="520446" y="3656601"/>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14" name="ZoneTexte 13">
            <a:extLst>
              <a:ext uri="{FF2B5EF4-FFF2-40B4-BE49-F238E27FC236}">
                <a16:creationId xmlns:a16="http://schemas.microsoft.com/office/drawing/2014/main" id="{6C1089CA-D148-0191-9B0C-1989404FD39E}"/>
              </a:ext>
            </a:extLst>
          </p:cNvPr>
          <p:cNvSpPr txBox="1"/>
          <p:nvPr/>
        </p:nvSpPr>
        <p:spPr>
          <a:xfrm>
            <a:off x="1926336" y="2872202"/>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5" name="ZoneTexte 14">
            <a:extLst>
              <a:ext uri="{FF2B5EF4-FFF2-40B4-BE49-F238E27FC236}">
                <a16:creationId xmlns:a16="http://schemas.microsoft.com/office/drawing/2014/main" id="{3768452A-31B2-1EC6-006A-5752B391BDB6}"/>
              </a:ext>
            </a:extLst>
          </p:cNvPr>
          <p:cNvSpPr txBox="1"/>
          <p:nvPr/>
        </p:nvSpPr>
        <p:spPr>
          <a:xfrm>
            <a:off x="3666744" y="3701583"/>
            <a:ext cx="741757" cy="369332"/>
          </a:xfrm>
          <a:prstGeom prst="rect">
            <a:avLst/>
          </a:prstGeom>
          <a:noFill/>
        </p:spPr>
        <p:txBody>
          <a:bodyPr wrap="square" rtlCol="0">
            <a:spAutoFit/>
          </a:bodyPr>
          <a:lstStyle/>
          <a:p>
            <a:r>
              <a:rPr lang="fr-FR" dirty="0">
                <a:latin typeface="Esteban" panose="020B0604020202020204" charset="0"/>
              </a:rPr>
              <a:t>Wage</a:t>
            </a:r>
          </a:p>
        </p:txBody>
      </p:sp>
      <p:sp>
        <p:nvSpPr>
          <p:cNvPr id="16" name="ZoneTexte 15">
            <a:extLst>
              <a:ext uri="{FF2B5EF4-FFF2-40B4-BE49-F238E27FC236}">
                <a16:creationId xmlns:a16="http://schemas.microsoft.com/office/drawing/2014/main" id="{29E3829A-827C-1F24-F508-D678F329A2C5}"/>
              </a:ext>
            </a:extLst>
          </p:cNvPr>
          <p:cNvSpPr txBox="1"/>
          <p:nvPr/>
        </p:nvSpPr>
        <p:spPr>
          <a:xfrm>
            <a:off x="1014222" y="4896089"/>
            <a:ext cx="1740408" cy="369332"/>
          </a:xfrm>
          <a:prstGeom prst="rect">
            <a:avLst/>
          </a:prstGeom>
          <a:noFill/>
        </p:spPr>
        <p:txBody>
          <a:bodyPr wrap="square" rtlCol="0">
            <a:spAutoFit/>
          </a:bodyPr>
          <a:lstStyle/>
          <a:p>
            <a:r>
              <a:rPr lang="fr-FR" dirty="0">
                <a:latin typeface="Esteban" panose="020B0604020202020204" charset="0"/>
              </a:rPr>
              <a:t>Occupation</a:t>
            </a:r>
          </a:p>
        </p:txBody>
      </p:sp>
      <p:cxnSp>
        <p:nvCxnSpPr>
          <p:cNvPr id="19" name="Connecteur droit avec flèche 18">
            <a:extLst>
              <a:ext uri="{FF2B5EF4-FFF2-40B4-BE49-F238E27FC236}">
                <a16:creationId xmlns:a16="http://schemas.microsoft.com/office/drawing/2014/main" id="{0AB4647E-CD75-1CFD-5706-10ABF98176DE}"/>
              </a:ext>
            </a:extLst>
          </p:cNvPr>
          <p:cNvCxnSpPr/>
          <p:nvPr/>
        </p:nvCxnSpPr>
        <p:spPr>
          <a:xfrm flipV="1">
            <a:off x="1371600" y="3241534"/>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88EEF5D4-0E91-CA79-BD3E-EDFDF23DADC8}"/>
              </a:ext>
            </a:extLst>
          </p:cNvPr>
          <p:cNvCxnSpPr>
            <a:cxnSpLocks/>
          </p:cNvCxnSpPr>
          <p:nvPr/>
        </p:nvCxnSpPr>
        <p:spPr>
          <a:xfrm>
            <a:off x="3666744" y="3241534"/>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067AEAC7-1AE6-8018-EC3F-180876E88BC1}"/>
              </a:ext>
            </a:extLst>
          </p:cNvPr>
          <p:cNvCxnSpPr>
            <a:cxnSpLocks/>
          </p:cNvCxnSpPr>
          <p:nvPr/>
        </p:nvCxnSpPr>
        <p:spPr>
          <a:xfrm flipV="1">
            <a:off x="2419350" y="4179143"/>
            <a:ext cx="1466850" cy="901612"/>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026B36AF-FE20-5985-EDC3-75F1EC7B7842}"/>
              </a:ext>
            </a:extLst>
          </p:cNvPr>
          <p:cNvCxnSpPr>
            <a:cxnSpLocks/>
          </p:cNvCxnSpPr>
          <p:nvPr/>
        </p:nvCxnSpPr>
        <p:spPr>
          <a:xfrm flipH="1">
            <a:off x="1985819" y="3370473"/>
            <a:ext cx="722472" cy="1400884"/>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ZoneTexte 30">
            <a:extLst>
              <a:ext uri="{FF2B5EF4-FFF2-40B4-BE49-F238E27FC236}">
                <a16:creationId xmlns:a16="http://schemas.microsoft.com/office/drawing/2014/main" id="{82A40AEE-337F-0A30-D571-59C8AC75B3EC}"/>
              </a:ext>
            </a:extLst>
          </p:cNvPr>
          <p:cNvSpPr txBox="1"/>
          <p:nvPr/>
        </p:nvSpPr>
        <p:spPr>
          <a:xfrm>
            <a:off x="3666744" y="4896089"/>
            <a:ext cx="934379" cy="369332"/>
          </a:xfrm>
          <a:prstGeom prst="rect">
            <a:avLst/>
          </a:prstGeom>
          <a:noFill/>
        </p:spPr>
        <p:txBody>
          <a:bodyPr wrap="square" rtlCol="0">
            <a:spAutoFit/>
          </a:bodyPr>
          <a:lstStyle/>
          <a:p>
            <a:r>
              <a:rPr lang="fr-FR" dirty="0" err="1">
                <a:solidFill>
                  <a:schemeClr val="bg2">
                    <a:lumMod val="75000"/>
                  </a:schemeClr>
                </a:solidFill>
                <a:latin typeface="Esteban" panose="020B0604020202020204" charset="0"/>
              </a:rPr>
              <a:t>Ability</a:t>
            </a:r>
            <a:endParaRPr lang="fr-FR" dirty="0">
              <a:solidFill>
                <a:schemeClr val="bg2">
                  <a:lumMod val="75000"/>
                </a:schemeClr>
              </a:solidFill>
              <a:latin typeface="Esteban" panose="020B0604020202020204" charset="0"/>
            </a:endParaRPr>
          </a:p>
        </p:txBody>
      </p:sp>
      <p:cxnSp>
        <p:nvCxnSpPr>
          <p:cNvPr id="33" name="Connecteur droit avec flèche 32">
            <a:extLst>
              <a:ext uri="{FF2B5EF4-FFF2-40B4-BE49-F238E27FC236}">
                <a16:creationId xmlns:a16="http://schemas.microsoft.com/office/drawing/2014/main" id="{B0715069-6A69-E9B6-3118-8C6013EC355E}"/>
              </a:ext>
            </a:extLst>
          </p:cNvPr>
          <p:cNvCxnSpPr>
            <a:cxnSpLocks/>
          </p:cNvCxnSpPr>
          <p:nvPr/>
        </p:nvCxnSpPr>
        <p:spPr>
          <a:xfrm flipV="1">
            <a:off x="4113419" y="4197748"/>
            <a:ext cx="0" cy="590113"/>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 name="Connecteur droit avec flèche 34">
            <a:extLst>
              <a:ext uri="{FF2B5EF4-FFF2-40B4-BE49-F238E27FC236}">
                <a16:creationId xmlns:a16="http://schemas.microsoft.com/office/drawing/2014/main" id="{EC3E819D-F1B7-28D5-2CEA-C77D13D1ACDC}"/>
              </a:ext>
            </a:extLst>
          </p:cNvPr>
          <p:cNvCxnSpPr>
            <a:cxnSpLocks/>
          </p:cNvCxnSpPr>
          <p:nvPr/>
        </p:nvCxnSpPr>
        <p:spPr>
          <a:xfrm flipH="1">
            <a:off x="2590800" y="5128106"/>
            <a:ext cx="982456" cy="0"/>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2" name="Title 1">
            <a:extLst>
              <a:ext uri="{FF2B5EF4-FFF2-40B4-BE49-F238E27FC236}">
                <a16:creationId xmlns:a16="http://schemas.microsoft.com/office/drawing/2014/main" id="{6DCC9ABB-A075-74C7-AA8E-E668FB3DB099}"/>
              </a:ext>
            </a:extLst>
          </p:cNvPr>
          <p:cNvSpPr>
            <a:spLocks noGrp="1"/>
          </p:cNvSpPr>
          <p:nvPr>
            <p:ph type="title"/>
          </p:nvPr>
        </p:nvSpPr>
        <p:spPr>
          <a:xfrm>
            <a:off x="838200" y="365125"/>
            <a:ext cx="10515600" cy="1325563"/>
          </a:xfrm>
        </p:spPr>
        <p:txBody>
          <a:bodyPr/>
          <a:lstStyle/>
          <a:p>
            <a:r>
              <a:rPr lang="en-GB" dirty="0">
                <a:solidFill>
                  <a:srgbClr val="E76321"/>
                </a:solidFill>
              </a:rPr>
              <a:t>Second regression</a:t>
            </a:r>
            <a:r>
              <a:rPr lang="en-GB" dirty="0">
                <a:solidFill>
                  <a:schemeClr val="tx1">
                    <a:lumMod val="75000"/>
                    <a:lumOff val="25000"/>
                  </a:schemeClr>
                </a:solidFill>
              </a:rPr>
              <a:t>: with occupation</a:t>
            </a:r>
            <a:endParaRPr lang="en-GB" dirty="0">
              <a:solidFill>
                <a:srgbClr val="EB6E40"/>
              </a:solidFill>
            </a:endParaRPr>
          </a:p>
        </p:txBody>
      </p:sp>
      <p:sp>
        <p:nvSpPr>
          <p:cNvPr id="43" name="Content Placeholder 5">
            <a:extLst>
              <a:ext uri="{FF2B5EF4-FFF2-40B4-BE49-F238E27FC236}">
                <a16:creationId xmlns:a16="http://schemas.microsoft.com/office/drawing/2014/main" id="{0A06B018-22C0-AC19-7068-BB3E982A8A95}"/>
              </a:ext>
            </a:extLst>
          </p:cNvPr>
          <p:cNvSpPr txBox="1">
            <a:spLocks/>
          </p:cNvSpPr>
          <p:nvPr/>
        </p:nvSpPr>
        <p:spPr>
          <a:xfrm>
            <a:off x="8610599" y="2843825"/>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 Discrimination + Occupation + 2*Ability</a:t>
            </a:r>
          </a:p>
          <a:p>
            <a:pPr marL="0" indent="0">
              <a:buNone/>
            </a:pPr>
            <a:r>
              <a:rPr lang="en-US" sz="2400" dirty="0">
                <a:latin typeface="Esteban" panose="020B0604020202020204" charset="0"/>
              </a:rPr>
              <a:t>Occupation = 1 + 2*Ability – 2*Discrimination</a:t>
            </a:r>
          </a:p>
        </p:txBody>
      </p:sp>
      <p:sp>
        <p:nvSpPr>
          <p:cNvPr id="44" name="Content Placeholder 5">
            <a:extLst>
              <a:ext uri="{FF2B5EF4-FFF2-40B4-BE49-F238E27FC236}">
                <a16:creationId xmlns:a16="http://schemas.microsoft.com/office/drawing/2014/main" id="{2C1DE19E-AEBF-B6C5-B0E1-59E31AB2D90B}"/>
              </a:ext>
            </a:extLst>
          </p:cNvPr>
          <p:cNvSpPr txBox="1">
            <a:spLocks/>
          </p:cNvSpPr>
          <p:nvPr/>
        </p:nvSpPr>
        <p:spPr>
          <a:xfrm>
            <a:off x="838201" y="1690688"/>
            <a:ext cx="10515599" cy="611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Sign gets flipped: women actually earn more than men!</a:t>
            </a:r>
          </a:p>
        </p:txBody>
      </p:sp>
    </p:spTree>
    <p:extLst>
      <p:ext uri="{BB962C8B-B14F-4D97-AF65-F5344CB8AC3E}">
        <p14:creationId xmlns:p14="http://schemas.microsoft.com/office/powerpoint/2010/main" val="414242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endParaRPr lang="en-US" dirty="0"/>
          </a:p>
          <a:p>
            <a:pPr marL="0" indent="0">
              <a:buNone/>
            </a:pPr>
            <a:r>
              <a:rPr lang="en-US" dirty="0"/>
              <a:t>But what does it mean?</a:t>
            </a:r>
          </a:p>
          <a:p>
            <a:endParaRPr lang="en-US" dirty="0"/>
          </a:p>
          <a:p>
            <a:r>
              <a:rPr lang="en-US" dirty="0"/>
              <a:t>From last lab, do you have any example of bad data that you found?</a:t>
            </a:r>
          </a:p>
          <a:p>
            <a:endParaRPr lang="en-US" dirty="0"/>
          </a:p>
          <a:p>
            <a:r>
              <a:rPr lang="en-US" dirty="0"/>
              <a:t>Is the following bad data?</a:t>
            </a:r>
          </a:p>
          <a:p>
            <a:pPr lvl="1"/>
            <a:r>
              <a:rPr lang="en-US" dirty="0"/>
              <a:t>Outliers?</a:t>
            </a:r>
          </a:p>
          <a:p>
            <a:pPr lvl="1"/>
            <a:r>
              <a:rPr lang="en-US" dirty="0"/>
              <a:t>Missing values?</a:t>
            </a:r>
          </a:p>
          <a:p>
            <a:endParaRPr lang="en-US" dirty="0"/>
          </a:p>
          <a:p>
            <a:endParaRPr lang="en-US"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9</a:t>
            </a:fld>
            <a:endParaRPr lang="fr-FR"/>
          </a:p>
        </p:txBody>
      </p:sp>
      <p:pic>
        <p:nvPicPr>
          <p:cNvPr id="7" name="Picture 6" descr="A cartoon of a pink hand&#10;&#10;Description automatically generated">
            <a:extLst>
              <a:ext uri="{FF2B5EF4-FFF2-40B4-BE49-F238E27FC236}">
                <a16:creationId xmlns:a16="http://schemas.microsoft.com/office/drawing/2014/main" id="{34E2CA08-2B31-DE9F-FA9B-85538A1D020B}"/>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838200" y="365125"/>
            <a:ext cx="1719817" cy="1224827"/>
          </a:xfrm>
          <a:prstGeom prst="rect">
            <a:avLst/>
          </a:prstGeom>
        </p:spPr>
      </p:pic>
      <p:pic>
        <p:nvPicPr>
          <p:cNvPr id="5" name="Picture 4" descr="A cartoon of a pink hand&#10;&#10;Description automatically generated">
            <a:extLst>
              <a:ext uri="{FF2B5EF4-FFF2-40B4-BE49-F238E27FC236}">
                <a16:creationId xmlns:a16="http://schemas.microsoft.com/office/drawing/2014/main" id="{BB669FDC-C3E3-DC6E-AD90-5B559235D15D}"/>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4576132" y="354679"/>
            <a:ext cx="1719817" cy="1224827"/>
          </a:xfrm>
          <a:prstGeom prst="rect">
            <a:avLst/>
          </a:prstGeom>
        </p:spPr>
      </p:pic>
      <p:sp>
        <p:nvSpPr>
          <p:cNvPr id="8" name="Title 1">
            <a:extLst>
              <a:ext uri="{FF2B5EF4-FFF2-40B4-BE49-F238E27FC236}">
                <a16:creationId xmlns:a16="http://schemas.microsoft.com/office/drawing/2014/main" id="{2FC18DC3-9FE0-0BB2-2C0B-47704C5FD3FE}"/>
              </a:ext>
            </a:extLst>
          </p:cNvPr>
          <p:cNvSpPr>
            <a:spLocks noGrp="1"/>
          </p:cNvSpPr>
          <p:nvPr>
            <p:ph type="title"/>
          </p:nvPr>
        </p:nvSpPr>
        <p:spPr>
          <a:xfrm>
            <a:off x="2640807" y="365125"/>
            <a:ext cx="6792434" cy="1325563"/>
          </a:xfrm>
        </p:spPr>
        <p:txBody>
          <a:bodyPr/>
          <a:lstStyle/>
          <a:p>
            <a:r>
              <a:rPr lang="en-GB" dirty="0">
                <a:solidFill>
                  <a:schemeClr val="tx1">
                    <a:lumMod val="75000"/>
                    <a:lumOff val="25000"/>
                  </a:schemeClr>
                </a:solidFill>
              </a:rPr>
              <a:t>... </a:t>
            </a:r>
            <a:r>
              <a:rPr lang="en-GB" dirty="0">
                <a:solidFill>
                  <a:srgbClr val="E51837"/>
                </a:solidFill>
              </a:rPr>
              <a:t>bad</a:t>
            </a:r>
          </a:p>
        </p:txBody>
      </p:sp>
      <p:pic>
        <p:nvPicPr>
          <p:cNvPr id="13" name="Picture 12" descr="A close-up of a statue&#10;&#10;AI-generated content may be incorrect.">
            <a:extLst>
              <a:ext uri="{FF2B5EF4-FFF2-40B4-BE49-F238E27FC236}">
                <a16:creationId xmlns:a16="http://schemas.microsoft.com/office/drawing/2014/main" id="{ECDE2F83-CB54-25C1-ADE1-B6445FFF84B4}"/>
              </a:ext>
            </a:extLst>
          </p:cNvPr>
          <p:cNvPicPr>
            <a:picLocks noChangeAspect="1"/>
          </p:cNvPicPr>
          <p:nvPr/>
        </p:nvPicPr>
        <p:blipFill>
          <a:blip r:embed="rId5">
            <a:clrChange>
              <a:clrFrom>
                <a:srgbClr val="7FA0C1"/>
              </a:clrFrom>
              <a:clrTo>
                <a:srgbClr val="7FA0C1">
                  <a:alpha val="0"/>
                </a:srgbClr>
              </a:clrTo>
            </a:clrChange>
            <a:extLst>
              <a:ext uri="{28A0092B-C50C-407E-A947-70E740481C1C}">
                <a14:useLocalDpi xmlns:a14="http://schemas.microsoft.com/office/drawing/2010/main" val="0"/>
              </a:ext>
            </a:extLst>
          </a:blip>
          <a:stretch>
            <a:fillRect/>
          </a:stretch>
        </p:blipFill>
        <p:spPr>
          <a:xfrm>
            <a:off x="4576132" y="2022676"/>
            <a:ext cx="684566" cy="1026849"/>
          </a:xfrm>
          <a:prstGeom prst="rect">
            <a:avLst/>
          </a:prstGeom>
        </p:spPr>
      </p:pic>
    </p:spTree>
    <p:extLst>
      <p:ext uri="{BB962C8B-B14F-4D97-AF65-F5344CB8AC3E}">
        <p14:creationId xmlns:p14="http://schemas.microsoft.com/office/powerpoint/2010/main" val="108766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98424-AFB0-0577-5467-8EFAB3A17106}"/>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FEC4879-27E6-C2D6-1A40-4AD3E491221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3528BD1-6E68-D2F6-AED7-D80B7FB53552}"/>
              </a:ext>
            </a:extLst>
          </p:cNvPr>
          <p:cNvSpPr>
            <a:spLocks noGrp="1"/>
          </p:cNvSpPr>
          <p:nvPr>
            <p:ph type="sldNum" sz="quarter" idx="12"/>
          </p:nvPr>
        </p:nvSpPr>
        <p:spPr/>
        <p:txBody>
          <a:bodyPr/>
          <a:lstStyle/>
          <a:p>
            <a:fld id="{6F3806FF-9E51-4331-BB90-F49EFA1FA4FC}" type="slidenum">
              <a:rPr lang="fr-FR" smtClean="0"/>
              <a:t>90</a:t>
            </a:fld>
            <a:endParaRPr lang="fr-FR"/>
          </a:p>
        </p:txBody>
      </p:sp>
      <p:sp>
        <p:nvSpPr>
          <p:cNvPr id="3" name="Title 1">
            <a:extLst>
              <a:ext uri="{FF2B5EF4-FFF2-40B4-BE49-F238E27FC236}">
                <a16:creationId xmlns:a16="http://schemas.microsoft.com/office/drawing/2014/main" id="{DCC8759B-218D-5FA4-245C-2DD6CD08F513}"/>
              </a:ext>
            </a:extLst>
          </p:cNvPr>
          <p:cNvSpPr>
            <a:spLocks noGrp="1"/>
          </p:cNvSpPr>
          <p:nvPr>
            <p:ph type="title"/>
          </p:nvPr>
        </p:nvSpPr>
        <p:spPr>
          <a:xfrm>
            <a:off x="838200" y="365125"/>
            <a:ext cx="10515600" cy="1325563"/>
          </a:xfrm>
        </p:spPr>
        <p:txBody>
          <a:bodyPr/>
          <a:lstStyle/>
          <a:p>
            <a:r>
              <a:rPr lang="en-GB" dirty="0">
                <a:solidFill>
                  <a:srgbClr val="E76321"/>
                </a:solidFill>
              </a:rPr>
              <a:t>Full model</a:t>
            </a:r>
          </a:p>
        </p:txBody>
      </p:sp>
      <p:grpSp>
        <p:nvGrpSpPr>
          <p:cNvPr id="30" name="Groupe 29">
            <a:extLst>
              <a:ext uri="{FF2B5EF4-FFF2-40B4-BE49-F238E27FC236}">
                <a16:creationId xmlns:a16="http://schemas.microsoft.com/office/drawing/2014/main" id="{897F298E-EE6D-DA8F-4D2F-26456C3F8440}"/>
              </a:ext>
            </a:extLst>
          </p:cNvPr>
          <p:cNvGrpSpPr/>
          <p:nvPr/>
        </p:nvGrpSpPr>
        <p:grpSpPr>
          <a:xfrm>
            <a:off x="5366956" y="1624013"/>
            <a:ext cx="3101912" cy="3193161"/>
            <a:chOff x="5366956" y="2555875"/>
            <a:chExt cx="3101912" cy="3193161"/>
          </a:xfrm>
        </p:grpSpPr>
        <p:pic>
          <p:nvPicPr>
            <p:cNvPr id="24" name="Image 23">
              <a:extLst>
                <a:ext uri="{FF2B5EF4-FFF2-40B4-BE49-F238E27FC236}">
                  <a16:creationId xmlns:a16="http://schemas.microsoft.com/office/drawing/2014/main" id="{364B372A-C79E-A79E-C091-C5FA790FF32E}"/>
                </a:ext>
              </a:extLst>
            </p:cNvPr>
            <p:cNvPicPr>
              <a:picLocks noChangeAspect="1"/>
            </p:cNvPicPr>
            <p:nvPr/>
          </p:nvPicPr>
          <p:blipFill>
            <a:blip r:embed="rId4">
              <a:clrChange>
                <a:clrFrom>
                  <a:srgbClr val="FFFFFF"/>
                </a:clrFrom>
                <a:clrTo>
                  <a:srgbClr val="FFFFFF">
                    <a:alpha val="0"/>
                  </a:srgbClr>
                </a:clrTo>
              </a:clrChange>
            </a:blip>
            <a:srcRect l="72708" r="363"/>
            <a:stretch/>
          </p:blipFill>
          <p:spPr>
            <a:xfrm>
              <a:off x="6662928" y="2555875"/>
              <a:ext cx="1805940" cy="3193161"/>
            </a:xfrm>
            <a:prstGeom prst="rect">
              <a:avLst/>
            </a:prstGeom>
          </p:spPr>
        </p:pic>
        <p:pic>
          <p:nvPicPr>
            <p:cNvPr id="6" name="Image 5">
              <a:extLst>
                <a:ext uri="{FF2B5EF4-FFF2-40B4-BE49-F238E27FC236}">
                  <a16:creationId xmlns:a16="http://schemas.microsoft.com/office/drawing/2014/main" id="{E24D1227-8757-4BAA-8C16-3280FFC313E7}"/>
                </a:ext>
              </a:extLst>
            </p:cNvPr>
            <p:cNvPicPr>
              <a:picLocks noChangeAspect="1"/>
            </p:cNvPicPr>
            <p:nvPr/>
          </p:nvPicPr>
          <p:blipFill>
            <a:blip r:embed="rId4">
              <a:clrChange>
                <a:clrFrom>
                  <a:srgbClr val="FFFFFF"/>
                </a:clrFrom>
                <a:clrTo>
                  <a:srgbClr val="FFFFFF">
                    <a:alpha val="0"/>
                  </a:srgbClr>
                </a:clrTo>
              </a:clrChange>
            </a:blip>
            <a:srcRect r="80633"/>
            <a:stretch/>
          </p:blipFill>
          <p:spPr>
            <a:xfrm>
              <a:off x="5366956" y="2555875"/>
              <a:ext cx="1298829" cy="3193161"/>
            </a:xfrm>
            <a:prstGeom prst="rect">
              <a:avLst/>
            </a:prstGeom>
          </p:spPr>
        </p:pic>
        <p:pic>
          <p:nvPicPr>
            <p:cNvPr id="5" name="Image 4">
              <a:extLst>
                <a:ext uri="{FF2B5EF4-FFF2-40B4-BE49-F238E27FC236}">
                  <a16:creationId xmlns:a16="http://schemas.microsoft.com/office/drawing/2014/main" id="{F62EFBC7-9C53-7B3A-C070-F1338D57A221}"/>
                </a:ext>
              </a:extLst>
            </p:cNvPr>
            <p:cNvPicPr>
              <a:picLocks noChangeAspect="1"/>
            </p:cNvPicPr>
            <p:nvPr/>
          </p:nvPicPr>
          <p:blipFill>
            <a:blip r:embed="rId4">
              <a:clrChange>
                <a:clrFrom>
                  <a:srgbClr val="FFFFFF"/>
                </a:clrFrom>
                <a:clrTo>
                  <a:srgbClr val="FFFFFF">
                    <a:alpha val="0"/>
                  </a:srgbClr>
                </a:clrTo>
              </a:clrChange>
            </a:blip>
            <a:srcRect l="46917" r="28552" b="80835"/>
            <a:stretch/>
          </p:blipFill>
          <p:spPr>
            <a:xfrm>
              <a:off x="6694932" y="2555875"/>
              <a:ext cx="1645158" cy="611973"/>
            </a:xfrm>
            <a:prstGeom prst="rect">
              <a:avLst/>
            </a:prstGeom>
          </p:spPr>
        </p:pic>
      </p:grpSp>
      <p:grpSp>
        <p:nvGrpSpPr>
          <p:cNvPr id="29" name="Groupe 28">
            <a:extLst>
              <a:ext uri="{FF2B5EF4-FFF2-40B4-BE49-F238E27FC236}">
                <a16:creationId xmlns:a16="http://schemas.microsoft.com/office/drawing/2014/main" id="{A55261B4-3057-7010-ABD6-F930EE8B24D5}"/>
              </a:ext>
            </a:extLst>
          </p:cNvPr>
          <p:cNvGrpSpPr/>
          <p:nvPr/>
        </p:nvGrpSpPr>
        <p:grpSpPr>
          <a:xfrm>
            <a:off x="434721" y="1759236"/>
            <a:ext cx="4080677" cy="2393219"/>
            <a:chOff x="520446" y="2826909"/>
            <a:chExt cx="4080677" cy="2393219"/>
          </a:xfrm>
        </p:grpSpPr>
        <p:sp>
          <p:nvSpPr>
            <p:cNvPr id="8" name="ZoneTexte 7">
              <a:extLst>
                <a:ext uri="{FF2B5EF4-FFF2-40B4-BE49-F238E27FC236}">
                  <a16:creationId xmlns:a16="http://schemas.microsoft.com/office/drawing/2014/main" id="{2BFBC786-8781-2CDB-77AC-1A30241CAED0}"/>
                </a:ext>
              </a:extLst>
            </p:cNvPr>
            <p:cNvSpPr txBox="1"/>
            <p:nvPr/>
          </p:nvSpPr>
          <p:spPr>
            <a:xfrm>
              <a:off x="520446" y="3611308"/>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9" name="ZoneTexte 8">
              <a:extLst>
                <a:ext uri="{FF2B5EF4-FFF2-40B4-BE49-F238E27FC236}">
                  <a16:creationId xmlns:a16="http://schemas.microsoft.com/office/drawing/2014/main" id="{25E3C340-C5A6-A8E1-B218-A459EAB97521}"/>
                </a:ext>
              </a:extLst>
            </p:cNvPr>
            <p:cNvSpPr txBox="1"/>
            <p:nvPr/>
          </p:nvSpPr>
          <p:spPr>
            <a:xfrm>
              <a:off x="1926336" y="2826909"/>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0" name="ZoneTexte 9">
              <a:extLst>
                <a:ext uri="{FF2B5EF4-FFF2-40B4-BE49-F238E27FC236}">
                  <a16:creationId xmlns:a16="http://schemas.microsoft.com/office/drawing/2014/main" id="{8D62B8AA-50AD-3C4B-1F8F-C517F6B0D584}"/>
                </a:ext>
              </a:extLst>
            </p:cNvPr>
            <p:cNvSpPr txBox="1"/>
            <p:nvPr/>
          </p:nvSpPr>
          <p:spPr>
            <a:xfrm>
              <a:off x="1014222" y="4850796"/>
              <a:ext cx="1740408" cy="369332"/>
            </a:xfrm>
            <a:prstGeom prst="rect">
              <a:avLst/>
            </a:prstGeom>
            <a:noFill/>
          </p:spPr>
          <p:txBody>
            <a:bodyPr wrap="square" rtlCol="0">
              <a:spAutoFit/>
            </a:bodyPr>
            <a:lstStyle/>
            <a:p>
              <a:r>
                <a:rPr lang="fr-FR" dirty="0">
                  <a:latin typeface="Esteban" panose="020B0604020202020204" charset="0"/>
                </a:rPr>
                <a:t>Occupation</a:t>
              </a:r>
            </a:p>
          </p:txBody>
        </p:sp>
        <p:cxnSp>
          <p:nvCxnSpPr>
            <p:cNvPr id="18" name="Connecteur droit avec flèche 17">
              <a:extLst>
                <a:ext uri="{FF2B5EF4-FFF2-40B4-BE49-F238E27FC236}">
                  <a16:creationId xmlns:a16="http://schemas.microsoft.com/office/drawing/2014/main" id="{3EE37582-B647-FFDE-185A-22FF79268745}"/>
                </a:ext>
              </a:extLst>
            </p:cNvPr>
            <p:cNvCxnSpPr/>
            <p:nvPr/>
          </p:nvCxnSpPr>
          <p:spPr>
            <a:xfrm flipV="1">
              <a:off x="1371600" y="3196241"/>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eur droit avec flèche 20">
              <a:extLst>
                <a:ext uri="{FF2B5EF4-FFF2-40B4-BE49-F238E27FC236}">
                  <a16:creationId xmlns:a16="http://schemas.microsoft.com/office/drawing/2014/main" id="{3561E23E-0040-0D3A-204B-588A475EAADE}"/>
                </a:ext>
              </a:extLst>
            </p:cNvPr>
            <p:cNvCxnSpPr>
              <a:cxnSpLocks/>
            </p:cNvCxnSpPr>
            <p:nvPr/>
          </p:nvCxnSpPr>
          <p:spPr>
            <a:xfrm>
              <a:off x="3666744" y="3196241"/>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95A88385-81F2-6393-6976-7ABC05AB39C1}"/>
                </a:ext>
              </a:extLst>
            </p:cNvPr>
            <p:cNvCxnSpPr>
              <a:cxnSpLocks/>
            </p:cNvCxnSpPr>
            <p:nvPr/>
          </p:nvCxnSpPr>
          <p:spPr>
            <a:xfrm flipV="1">
              <a:off x="2419350" y="4133850"/>
              <a:ext cx="1466850" cy="901612"/>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necteur droit avec flèche 22">
              <a:extLst>
                <a:ext uri="{FF2B5EF4-FFF2-40B4-BE49-F238E27FC236}">
                  <a16:creationId xmlns:a16="http://schemas.microsoft.com/office/drawing/2014/main" id="{60C68F60-7902-2072-D007-4F8425AEAB76}"/>
                </a:ext>
              </a:extLst>
            </p:cNvPr>
            <p:cNvCxnSpPr>
              <a:cxnSpLocks/>
            </p:cNvCxnSpPr>
            <p:nvPr/>
          </p:nvCxnSpPr>
          <p:spPr>
            <a:xfrm flipH="1">
              <a:off x="1985819" y="3325180"/>
              <a:ext cx="722472" cy="1400884"/>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ZoneTexte 24">
              <a:extLst>
                <a:ext uri="{FF2B5EF4-FFF2-40B4-BE49-F238E27FC236}">
                  <a16:creationId xmlns:a16="http://schemas.microsoft.com/office/drawing/2014/main" id="{BE7029E0-2684-35CE-4208-0EED324AC132}"/>
                </a:ext>
              </a:extLst>
            </p:cNvPr>
            <p:cNvSpPr txBox="1"/>
            <p:nvPr/>
          </p:nvSpPr>
          <p:spPr>
            <a:xfrm>
              <a:off x="3666744" y="4850796"/>
              <a:ext cx="934379" cy="369332"/>
            </a:xfrm>
            <a:prstGeom prst="rect">
              <a:avLst/>
            </a:prstGeom>
            <a:noFill/>
          </p:spPr>
          <p:txBody>
            <a:bodyPr wrap="square" rtlCol="0">
              <a:spAutoFit/>
            </a:bodyPr>
            <a:lstStyle/>
            <a:p>
              <a:r>
                <a:rPr lang="fr-FR" dirty="0" err="1">
                  <a:solidFill>
                    <a:schemeClr val="bg2">
                      <a:lumMod val="75000"/>
                    </a:schemeClr>
                  </a:solidFill>
                  <a:latin typeface="Esteban" panose="020B0604020202020204" charset="0"/>
                </a:rPr>
                <a:t>Ability</a:t>
              </a:r>
              <a:endParaRPr lang="fr-FR" dirty="0">
                <a:solidFill>
                  <a:schemeClr val="bg2">
                    <a:lumMod val="75000"/>
                  </a:schemeClr>
                </a:solidFill>
                <a:latin typeface="Esteban" panose="020B0604020202020204" charset="0"/>
              </a:endParaRPr>
            </a:p>
          </p:txBody>
        </p:sp>
        <p:cxnSp>
          <p:nvCxnSpPr>
            <p:cNvPr id="26" name="Connecteur droit avec flèche 25">
              <a:extLst>
                <a:ext uri="{FF2B5EF4-FFF2-40B4-BE49-F238E27FC236}">
                  <a16:creationId xmlns:a16="http://schemas.microsoft.com/office/drawing/2014/main" id="{F5218D04-22CD-8BEF-F676-37540B8DE42C}"/>
                </a:ext>
              </a:extLst>
            </p:cNvPr>
            <p:cNvCxnSpPr>
              <a:cxnSpLocks/>
            </p:cNvCxnSpPr>
            <p:nvPr/>
          </p:nvCxnSpPr>
          <p:spPr>
            <a:xfrm flipV="1">
              <a:off x="4113419" y="4152455"/>
              <a:ext cx="0" cy="590113"/>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FBFFAC82-F1B6-56C9-DD85-B48D69DCBD21}"/>
                </a:ext>
              </a:extLst>
            </p:cNvPr>
            <p:cNvCxnSpPr>
              <a:cxnSpLocks/>
            </p:cNvCxnSpPr>
            <p:nvPr/>
          </p:nvCxnSpPr>
          <p:spPr>
            <a:xfrm flipH="1">
              <a:off x="2590800" y="5082813"/>
              <a:ext cx="982456" cy="0"/>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8" name="ZoneTexte 27">
              <a:extLst>
                <a:ext uri="{FF2B5EF4-FFF2-40B4-BE49-F238E27FC236}">
                  <a16:creationId xmlns:a16="http://schemas.microsoft.com/office/drawing/2014/main" id="{990FB66E-55C3-811F-85B8-FEA6BB87D980}"/>
                </a:ext>
              </a:extLst>
            </p:cNvPr>
            <p:cNvSpPr txBox="1"/>
            <p:nvPr/>
          </p:nvSpPr>
          <p:spPr>
            <a:xfrm>
              <a:off x="3666744" y="3656290"/>
              <a:ext cx="741757" cy="369332"/>
            </a:xfrm>
            <a:prstGeom prst="rect">
              <a:avLst/>
            </a:prstGeom>
            <a:noFill/>
          </p:spPr>
          <p:txBody>
            <a:bodyPr wrap="square" rtlCol="0">
              <a:spAutoFit/>
            </a:bodyPr>
            <a:lstStyle/>
            <a:p>
              <a:r>
                <a:rPr lang="fr-FR" dirty="0">
                  <a:latin typeface="Esteban" panose="020B0604020202020204" charset="0"/>
                </a:rPr>
                <a:t>Wage</a:t>
              </a:r>
            </a:p>
          </p:txBody>
        </p:sp>
      </p:grpSp>
      <p:sp>
        <p:nvSpPr>
          <p:cNvPr id="31" name="Content Placeholder 5">
            <a:extLst>
              <a:ext uri="{FF2B5EF4-FFF2-40B4-BE49-F238E27FC236}">
                <a16:creationId xmlns:a16="http://schemas.microsoft.com/office/drawing/2014/main" id="{25200E1D-3C80-A026-18F7-DF03B276E978}"/>
              </a:ext>
            </a:extLst>
          </p:cNvPr>
          <p:cNvSpPr txBox="1">
            <a:spLocks/>
          </p:cNvSpPr>
          <p:nvPr/>
        </p:nvSpPr>
        <p:spPr>
          <a:xfrm>
            <a:off x="838201" y="5396706"/>
            <a:ext cx="10515599" cy="14155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find back the original equation of Wage in the true model.</a:t>
            </a:r>
          </a:p>
          <a:p>
            <a:r>
              <a:rPr lang="en-US" dirty="0"/>
              <a:t>Morality: </a:t>
            </a:r>
            <a:r>
              <a:rPr lang="en-US" dirty="0">
                <a:solidFill>
                  <a:srgbClr val="E76321"/>
                </a:solidFill>
              </a:rPr>
              <a:t>think twice before including variables</a:t>
            </a:r>
          </a:p>
        </p:txBody>
      </p:sp>
      <p:sp>
        <p:nvSpPr>
          <p:cNvPr id="7" name="Content Placeholder 5">
            <a:extLst>
              <a:ext uri="{FF2B5EF4-FFF2-40B4-BE49-F238E27FC236}">
                <a16:creationId xmlns:a16="http://schemas.microsoft.com/office/drawing/2014/main" id="{8BAAD367-96D4-67B8-997A-58FCA09D1667}"/>
              </a:ext>
            </a:extLst>
          </p:cNvPr>
          <p:cNvSpPr txBox="1">
            <a:spLocks/>
          </p:cNvSpPr>
          <p:nvPr/>
        </p:nvSpPr>
        <p:spPr>
          <a:xfrm>
            <a:off x="8610599" y="1914660"/>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 Discrimination + Occupation + 2*Ability</a:t>
            </a:r>
          </a:p>
          <a:p>
            <a:pPr marL="0" indent="0">
              <a:buNone/>
            </a:pPr>
            <a:r>
              <a:rPr lang="en-US" sz="2400" dirty="0">
                <a:latin typeface="Esteban" panose="020B0604020202020204" charset="0"/>
              </a:rPr>
              <a:t>Occupation = 1 + 2*Ability – 2*Discrimination</a:t>
            </a:r>
          </a:p>
        </p:txBody>
      </p:sp>
    </p:spTree>
    <p:extLst>
      <p:ext uri="{BB962C8B-B14F-4D97-AF65-F5344CB8AC3E}">
        <p14:creationId xmlns:p14="http://schemas.microsoft.com/office/powerpoint/2010/main" val="3520221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D2646-9A18-D0F2-01F3-6A09BEA6D76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87DA4D0-541A-CFA3-5F0D-A7FB32833E2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468D814A-6F3F-EAE4-2C63-F63A59ED5ECA}"/>
              </a:ext>
            </a:extLst>
          </p:cNvPr>
          <p:cNvSpPr>
            <a:spLocks noGrp="1"/>
          </p:cNvSpPr>
          <p:nvPr>
            <p:ph type="title"/>
          </p:nvPr>
        </p:nvSpPr>
        <p:spPr>
          <a:xfrm>
            <a:off x="838200" y="365125"/>
            <a:ext cx="10515600" cy="1325563"/>
          </a:xfrm>
        </p:spPr>
        <p:txBody>
          <a:bodyPr/>
          <a:lstStyle/>
          <a:p>
            <a:r>
              <a:rPr lang="en-GB" dirty="0">
                <a:solidFill>
                  <a:srgbClr val="1891C3"/>
                </a:solidFill>
              </a:rPr>
              <a:t>Assignment bias</a:t>
            </a:r>
          </a:p>
        </p:txBody>
      </p:sp>
      <p:sp>
        <p:nvSpPr>
          <p:cNvPr id="6" name="Content Placeholder 5">
            <a:extLst>
              <a:ext uri="{FF2B5EF4-FFF2-40B4-BE49-F238E27FC236}">
                <a16:creationId xmlns:a16="http://schemas.microsoft.com/office/drawing/2014/main" id="{F9D5074A-525A-11AA-4FC0-52E7A4CC5244}"/>
              </a:ext>
            </a:extLst>
          </p:cNvPr>
          <p:cNvSpPr>
            <a:spLocks noGrp="1"/>
          </p:cNvSpPr>
          <p:nvPr>
            <p:ph idx="1"/>
          </p:nvPr>
        </p:nvSpPr>
        <p:spPr>
          <a:xfrm>
            <a:off x="838200" y="1934184"/>
            <a:ext cx="10397648" cy="4743666"/>
          </a:xfrm>
        </p:spPr>
        <p:txBody>
          <a:bodyPr>
            <a:normAutofit/>
          </a:bodyPr>
          <a:lstStyle/>
          <a:p>
            <a:r>
              <a:rPr lang="en-US" dirty="0"/>
              <a:t>Let’s say you want to implement a </a:t>
            </a:r>
            <a:r>
              <a:rPr lang="en-US" dirty="0">
                <a:solidFill>
                  <a:srgbClr val="E76321"/>
                </a:solidFill>
              </a:rPr>
              <a:t>job training program </a:t>
            </a:r>
            <a:r>
              <a:rPr lang="en-US" dirty="0"/>
              <a:t>and see its impact on </a:t>
            </a:r>
            <a:r>
              <a:rPr lang="en-US" dirty="0">
                <a:solidFill>
                  <a:srgbClr val="E76321"/>
                </a:solidFill>
              </a:rPr>
              <a:t>wage</a:t>
            </a:r>
          </a:p>
          <a:p>
            <a:r>
              <a:rPr lang="en-US" dirty="0"/>
              <a:t>Enrolment is </a:t>
            </a:r>
            <a:r>
              <a:rPr lang="en-US" dirty="0">
                <a:solidFill>
                  <a:srgbClr val="E76321"/>
                </a:solidFill>
              </a:rPr>
              <a:t>voluntary</a:t>
            </a:r>
            <a:r>
              <a:rPr lang="en-US" dirty="0"/>
              <a:t>, people decide to undertake training, and you create some control group of people not undertaking it</a:t>
            </a:r>
          </a:p>
          <a:p>
            <a:r>
              <a:rPr lang="en-US" dirty="0"/>
              <a:t>You now have your two groups, and you compare the average wage between both a few months after the training has ended</a:t>
            </a:r>
          </a:p>
          <a:p>
            <a:r>
              <a:rPr lang="en-US" dirty="0"/>
              <a:t>Do you think you estimate the true effect of the training on wage?</a:t>
            </a:r>
          </a:p>
          <a:p>
            <a:pPr lvl="1"/>
            <a:endParaRPr lang="en-US" dirty="0"/>
          </a:p>
          <a:p>
            <a:r>
              <a:rPr lang="en-US" dirty="0">
                <a:solidFill>
                  <a:srgbClr val="E76321"/>
                </a:solidFill>
              </a:rPr>
              <a:t>Problem</a:t>
            </a:r>
            <a:r>
              <a:rPr lang="en-US" dirty="0"/>
              <a:t>: there could be characteristics that lead people to select into training (motivation, resources or lack thereof, information…)</a:t>
            </a:r>
          </a:p>
          <a:p>
            <a:endParaRPr lang="en-US" dirty="0"/>
          </a:p>
        </p:txBody>
      </p:sp>
      <p:sp>
        <p:nvSpPr>
          <p:cNvPr id="2" name="Espace réservé du numéro de diapositive 1">
            <a:extLst>
              <a:ext uri="{FF2B5EF4-FFF2-40B4-BE49-F238E27FC236}">
                <a16:creationId xmlns:a16="http://schemas.microsoft.com/office/drawing/2014/main" id="{6B5BE371-D1F8-24D7-AF16-BFE69AB96707}"/>
              </a:ext>
            </a:extLst>
          </p:cNvPr>
          <p:cNvSpPr>
            <a:spLocks noGrp="1"/>
          </p:cNvSpPr>
          <p:nvPr>
            <p:ph type="sldNum" sz="quarter" idx="12"/>
          </p:nvPr>
        </p:nvSpPr>
        <p:spPr/>
        <p:txBody>
          <a:bodyPr/>
          <a:lstStyle/>
          <a:p>
            <a:fld id="{6F3806FF-9E51-4331-BB90-F49EFA1FA4FC}" type="slidenum">
              <a:rPr lang="fr-FR" smtClean="0"/>
              <a:t>91</a:t>
            </a:fld>
            <a:endParaRPr lang="fr-FR"/>
          </a:p>
        </p:txBody>
      </p:sp>
      <p:sp>
        <p:nvSpPr>
          <p:cNvPr id="10" name="Ellipse 9">
            <a:extLst>
              <a:ext uri="{FF2B5EF4-FFF2-40B4-BE49-F238E27FC236}">
                <a16:creationId xmlns:a16="http://schemas.microsoft.com/office/drawing/2014/main" id="{6BBDD630-234E-2580-C4B5-56890161B0F5}"/>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2</a:t>
            </a:r>
          </a:p>
        </p:txBody>
      </p:sp>
      <p:sp>
        <p:nvSpPr>
          <p:cNvPr id="3" name="ZoneTexte 13">
            <a:extLst>
              <a:ext uri="{FF2B5EF4-FFF2-40B4-BE49-F238E27FC236}">
                <a16:creationId xmlns:a16="http://schemas.microsoft.com/office/drawing/2014/main" id="{2EA8A3A9-F366-2943-2D54-B44568B9C789}"/>
              </a:ext>
            </a:extLst>
          </p:cNvPr>
          <p:cNvSpPr txBox="1"/>
          <p:nvPr/>
        </p:nvSpPr>
        <p:spPr>
          <a:xfrm rot="355288">
            <a:off x="3524238" y="2359962"/>
            <a:ext cx="1954530" cy="369332"/>
          </a:xfrm>
          <a:prstGeom prst="rect">
            <a:avLst/>
          </a:prstGeom>
          <a:noFill/>
        </p:spPr>
        <p:txBody>
          <a:bodyPr wrap="square">
            <a:spAutoFit/>
          </a:bodyPr>
          <a:lstStyle/>
          <a:p>
            <a:r>
              <a:rPr lang="fr-FR" dirty="0"/>
              <a:t>💸 💸 💸 💸 💸</a:t>
            </a:r>
          </a:p>
        </p:txBody>
      </p:sp>
      <p:pic>
        <p:nvPicPr>
          <p:cNvPr id="9" name="Picture 8" descr="A logo with colorful circles&#10;&#10;AI-generated content may be incorrect.">
            <a:extLst>
              <a:ext uri="{FF2B5EF4-FFF2-40B4-BE49-F238E27FC236}">
                <a16:creationId xmlns:a16="http://schemas.microsoft.com/office/drawing/2014/main" id="{33BED147-DF96-D857-F3B8-548AF8D76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12799">
            <a:off x="7895840" y="336606"/>
            <a:ext cx="2278843" cy="1382600"/>
          </a:xfrm>
          <a:prstGeom prst="rect">
            <a:avLst/>
          </a:prstGeom>
        </p:spPr>
      </p:pic>
    </p:spTree>
    <p:extLst>
      <p:ext uri="{BB962C8B-B14F-4D97-AF65-F5344CB8AC3E}">
        <p14:creationId xmlns:p14="http://schemas.microsoft.com/office/powerpoint/2010/main" val="2489411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F761-3102-E126-093E-E9AA59F866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D5DA170-FD35-EAEF-C91E-82541203A74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8978BA2-DA0F-B592-4575-CA4BBFC5669A}"/>
              </a:ext>
            </a:extLst>
          </p:cNvPr>
          <p:cNvSpPr>
            <a:spLocks noGrp="1"/>
          </p:cNvSpPr>
          <p:nvPr>
            <p:ph type="title"/>
          </p:nvPr>
        </p:nvSpPr>
        <p:spPr>
          <a:xfrm>
            <a:off x="838200" y="365125"/>
            <a:ext cx="10515600" cy="1325563"/>
          </a:xfrm>
        </p:spPr>
        <p:txBody>
          <a:bodyPr/>
          <a:lstStyle/>
          <a:p>
            <a:r>
              <a:rPr lang="en-GB" dirty="0">
                <a:solidFill>
                  <a:srgbClr val="1891C3"/>
                </a:solidFill>
              </a:rPr>
              <a:t>Assignment bias</a:t>
            </a:r>
          </a:p>
        </p:txBody>
      </p:sp>
      <p:sp>
        <p:nvSpPr>
          <p:cNvPr id="6" name="Content Placeholder 5">
            <a:extLst>
              <a:ext uri="{FF2B5EF4-FFF2-40B4-BE49-F238E27FC236}">
                <a16:creationId xmlns:a16="http://schemas.microsoft.com/office/drawing/2014/main" id="{E3CAD088-9962-69A9-F535-54973D4BBB40}"/>
              </a:ext>
            </a:extLst>
          </p:cNvPr>
          <p:cNvSpPr>
            <a:spLocks noGrp="1"/>
          </p:cNvSpPr>
          <p:nvPr>
            <p:ph idx="1"/>
          </p:nvPr>
        </p:nvSpPr>
        <p:spPr>
          <a:xfrm>
            <a:off x="838200" y="1934183"/>
            <a:ext cx="10397648" cy="4787291"/>
          </a:xfrm>
        </p:spPr>
        <p:txBody>
          <a:bodyPr>
            <a:normAutofit/>
          </a:bodyPr>
          <a:lstStyle/>
          <a:p>
            <a:r>
              <a:rPr lang="en-US" dirty="0"/>
              <a:t>Assignment into groups should be random if you want to measure a causal effect, the people between the two groups should be </a:t>
            </a:r>
            <a:r>
              <a:rPr lang="en-US" dirty="0">
                <a:solidFill>
                  <a:srgbClr val="E76321"/>
                </a:solidFill>
              </a:rPr>
              <a:t>exchangeable</a:t>
            </a:r>
          </a:p>
          <a:p>
            <a:r>
              <a:rPr lang="en-US" dirty="0"/>
              <a:t>Sometimes you can’t avoid it!</a:t>
            </a:r>
          </a:p>
          <a:p>
            <a:pPr lvl="1"/>
            <a:r>
              <a:rPr lang="en-US" dirty="0"/>
              <a:t>This is why it is very hard to measure, for example, discrimination (based on gender, race, ethnicity…)</a:t>
            </a:r>
          </a:p>
          <a:p>
            <a:pPr lvl="1"/>
            <a:r>
              <a:rPr lang="en-US" dirty="0"/>
              <a:t>If you want to measure that, you need to compare people from one group to the other</a:t>
            </a:r>
          </a:p>
          <a:p>
            <a:pPr lvl="1"/>
            <a:r>
              <a:rPr lang="en-US" dirty="0"/>
              <a:t>But people will </a:t>
            </a:r>
            <a:r>
              <a:rPr lang="en-US" dirty="0">
                <a:solidFill>
                  <a:srgbClr val="E76321"/>
                </a:solidFill>
              </a:rPr>
              <a:t>inherently </a:t>
            </a:r>
            <a:r>
              <a:rPr lang="en-US" dirty="0"/>
              <a:t>belong to one group or the other, you can’t mimic random assignment, and they might not be </a:t>
            </a:r>
            <a:r>
              <a:rPr lang="en-US" dirty="0">
                <a:solidFill>
                  <a:srgbClr val="E76321"/>
                </a:solidFill>
              </a:rPr>
              <a:t>exchangeable</a:t>
            </a:r>
            <a:r>
              <a:rPr lang="en-US" dirty="0"/>
              <a:t>! </a:t>
            </a:r>
          </a:p>
          <a:p>
            <a:endParaRPr lang="en-US" dirty="0"/>
          </a:p>
        </p:txBody>
      </p:sp>
      <p:sp>
        <p:nvSpPr>
          <p:cNvPr id="2" name="Espace réservé du numéro de diapositive 1">
            <a:extLst>
              <a:ext uri="{FF2B5EF4-FFF2-40B4-BE49-F238E27FC236}">
                <a16:creationId xmlns:a16="http://schemas.microsoft.com/office/drawing/2014/main" id="{6D326551-C303-4551-135B-C2F3E2A1D30B}"/>
              </a:ext>
            </a:extLst>
          </p:cNvPr>
          <p:cNvSpPr>
            <a:spLocks noGrp="1"/>
          </p:cNvSpPr>
          <p:nvPr>
            <p:ph type="sldNum" sz="quarter" idx="12"/>
          </p:nvPr>
        </p:nvSpPr>
        <p:spPr/>
        <p:txBody>
          <a:bodyPr/>
          <a:lstStyle/>
          <a:p>
            <a:fld id="{6F3806FF-9E51-4331-BB90-F49EFA1FA4FC}" type="slidenum">
              <a:rPr lang="fr-FR" smtClean="0"/>
              <a:t>92</a:t>
            </a:fld>
            <a:endParaRPr lang="fr-FR"/>
          </a:p>
        </p:txBody>
      </p:sp>
      <p:sp>
        <p:nvSpPr>
          <p:cNvPr id="10" name="Ellipse 9">
            <a:extLst>
              <a:ext uri="{FF2B5EF4-FFF2-40B4-BE49-F238E27FC236}">
                <a16:creationId xmlns:a16="http://schemas.microsoft.com/office/drawing/2014/main" id="{9DD305B6-3B1C-C6E4-DD28-EF54EF723484}"/>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2</a:t>
            </a:r>
          </a:p>
        </p:txBody>
      </p:sp>
      <p:pic>
        <p:nvPicPr>
          <p:cNvPr id="9" name="Picture 8" descr="A logo with colorful circles&#10;&#10;AI-generated content may be incorrect.">
            <a:extLst>
              <a:ext uri="{FF2B5EF4-FFF2-40B4-BE49-F238E27FC236}">
                <a16:creationId xmlns:a16="http://schemas.microsoft.com/office/drawing/2014/main" id="{AA2C974F-C564-1C6C-9A62-8C33D0EA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73584">
            <a:off x="6709178" y="253641"/>
            <a:ext cx="2278843" cy="1382600"/>
          </a:xfrm>
          <a:prstGeom prst="rect">
            <a:avLst/>
          </a:prstGeom>
        </p:spPr>
      </p:pic>
      <p:pic>
        <p:nvPicPr>
          <p:cNvPr id="11" name="Picture 10" descr="A logo with colorful circles&#10;&#10;AI-generated content may be incorrect.">
            <a:extLst>
              <a:ext uri="{FF2B5EF4-FFF2-40B4-BE49-F238E27FC236}">
                <a16:creationId xmlns:a16="http://schemas.microsoft.com/office/drawing/2014/main" id="{7BC95BC6-2673-E443-AA09-73EF77414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73584">
            <a:off x="8942539" y="654331"/>
            <a:ext cx="1559831" cy="946367"/>
          </a:xfrm>
          <a:prstGeom prst="rect">
            <a:avLst/>
          </a:prstGeom>
        </p:spPr>
      </p:pic>
    </p:spTree>
    <p:extLst>
      <p:ext uri="{BB962C8B-B14F-4D97-AF65-F5344CB8AC3E}">
        <p14:creationId xmlns:p14="http://schemas.microsoft.com/office/powerpoint/2010/main" val="18678705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2C9B9-E594-99C1-FEAF-5047569254C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8E6F463-C125-D9F3-EC84-A6065C718A7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C99DC7C0-0F23-8AC6-B288-6F26666D8F56}"/>
              </a:ext>
            </a:extLst>
          </p:cNvPr>
          <p:cNvSpPr>
            <a:spLocks noGrp="1"/>
          </p:cNvSpPr>
          <p:nvPr>
            <p:ph type="title"/>
          </p:nvPr>
        </p:nvSpPr>
        <p:spPr>
          <a:xfrm>
            <a:off x="838200" y="365125"/>
            <a:ext cx="10515600" cy="1325563"/>
          </a:xfrm>
        </p:spPr>
        <p:txBody>
          <a:bodyPr/>
          <a:lstStyle/>
          <a:p>
            <a:r>
              <a:rPr lang="en-GB" dirty="0">
                <a:solidFill>
                  <a:srgbClr val="1891C3"/>
                </a:solidFill>
              </a:rPr>
              <a:t>Adherence</a:t>
            </a:r>
          </a:p>
        </p:txBody>
      </p:sp>
      <p:sp>
        <p:nvSpPr>
          <p:cNvPr id="6" name="Content Placeholder 5">
            <a:extLst>
              <a:ext uri="{FF2B5EF4-FFF2-40B4-BE49-F238E27FC236}">
                <a16:creationId xmlns:a16="http://schemas.microsoft.com/office/drawing/2014/main" id="{C8D6ECE2-3DB5-FEAD-F8DD-83A14E65679D}"/>
              </a:ext>
            </a:extLst>
          </p:cNvPr>
          <p:cNvSpPr>
            <a:spLocks noGrp="1"/>
          </p:cNvSpPr>
          <p:nvPr>
            <p:ph idx="1"/>
          </p:nvPr>
        </p:nvSpPr>
        <p:spPr>
          <a:xfrm>
            <a:off x="838200" y="1690688"/>
            <a:ext cx="10397648" cy="4665662"/>
          </a:xfrm>
        </p:spPr>
        <p:txBody>
          <a:bodyPr>
            <a:normAutofit/>
          </a:bodyPr>
          <a:lstStyle/>
          <a:p>
            <a:r>
              <a:rPr lang="en-US" dirty="0"/>
              <a:t>This one is more about experimental designs</a:t>
            </a:r>
          </a:p>
          <a:p>
            <a:r>
              <a:rPr lang="en-US" dirty="0"/>
              <a:t>Imagine you want to </a:t>
            </a:r>
            <a:r>
              <a:rPr lang="en-US" dirty="0" err="1"/>
              <a:t>analyse</a:t>
            </a:r>
            <a:r>
              <a:rPr lang="en-US" dirty="0"/>
              <a:t> is the impact of taking </a:t>
            </a:r>
            <a:r>
              <a:rPr lang="en-US" dirty="0" err="1"/>
              <a:t>Semaglutide</a:t>
            </a:r>
            <a:r>
              <a:rPr lang="en-US" dirty="0"/>
              <a:t> (Ozempic, </a:t>
            </a:r>
            <a:r>
              <a:rPr lang="en-US" dirty="0" err="1"/>
              <a:t>Wegovy</a:t>
            </a:r>
            <a:r>
              <a:rPr lang="en-US" dirty="0"/>
              <a:t>) on weight. The 6-month protocol specifies:</a:t>
            </a:r>
          </a:p>
          <a:p>
            <a:pPr lvl="1"/>
            <a:r>
              <a:rPr lang="en-US" dirty="0"/>
              <a:t>Subcutaneous injections twice a day</a:t>
            </a:r>
          </a:p>
          <a:p>
            <a:pPr lvl="1"/>
            <a:r>
              <a:rPr lang="en-US" dirty="0"/>
              <a:t>Weekly appointment to a lab for a blood test and weight measurement</a:t>
            </a:r>
          </a:p>
          <a:p>
            <a:r>
              <a:rPr lang="en-US" dirty="0"/>
              <a:t>You take random samples of 10k people that will receive </a:t>
            </a:r>
            <a:r>
              <a:rPr lang="en-US" dirty="0" err="1"/>
              <a:t>Semaglutide</a:t>
            </a:r>
            <a:r>
              <a:rPr lang="en-US" dirty="0"/>
              <a:t>, 10k people that will receive a placebo</a:t>
            </a:r>
          </a:p>
        </p:txBody>
      </p:sp>
      <p:sp>
        <p:nvSpPr>
          <p:cNvPr id="2" name="Espace réservé du numéro de diapositive 1">
            <a:extLst>
              <a:ext uri="{FF2B5EF4-FFF2-40B4-BE49-F238E27FC236}">
                <a16:creationId xmlns:a16="http://schemas.microsoft.com/office/drawing/2014/main" id="{603ECAC5-71D9-9710-D4F8-37EB1916E3EE}"/>
              </a:ext>
            </a:extLst>
          </p:cNvPr>
          <p:cNvSpPr>
            <a:spLocks noGrp="1"/>
          </p:cNvSpPr>
          <p:nvPr>
            <p:ph type="sldNum" sz="quarter" idx="12"/>
          </p:nvPr>
        </p:nvSpPr>
        <p:spPr/>
        <p:txBody>
          <a:bodyPr/>
          <a:lstStyle/>
          <a:p>
            <a:fld id="{6F3806FF-9E51-4331-BB90-F49EFA1FA4FC}" type="slidenum">
              <a:rPr lang="fr-FR" smtClean="0"/>
              <a:t>93</a:t>
            </a:fld>
            <a:endParaRPr lang="fr-FR"/>
          </a:p>
        </p:txBody>
      </p:sp>
      <p:sp>
        <p:nvSpPr>
          <p:cNvPr id="10" name="Ellipse 9">
            <a:extLst>
              <a:ext uri="{FF2B5EF4-FFF2-40B4-BE49-F238E27FC236}">
                <a16:creationId xmlns:a16="http://schemas.microsoft.com/office/drawing/2014/main" id="{32B5388E-EFAC-70B3-771F-FC5B752BA1F0}"/>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3</a:t>
            </a:r>
          </a:p>
        </p:txBody>
      </p:sp>
      <p:pic>
        <p:nvPicPr>
          <p:cNvPr id="7" name="Picture 6" descr="A close-up of a syringe&#10;&#10;Description automatically generated">
            <a:extLst>
              <a:ext uri="{FF2B5EF4-FFF2-40B4-BE49-F238E27FC236}">
                <a16:creationId xmlns:a16="http://schemas.microsoft.com/office/drawing/2014/main" id="{A3AAE8B5-140D-14FD-1F00-E2EFF363E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9157" y="343694"/>
            <a:ext cx="3005667" cy="1690688"/>
          </a:xfrm>
          <a:prstGeom prst="rect">
            <a:avLst/>
          </a:prstGeom>
        </p:spPr>
      </p:pic>
    </p:spTree>
    <p:extLst>
      <p:ext uri="{BB962C8B-B14F-4D97-AF65-F5344CB8AC3E}">
        <p14:creationId xmlns:p14="http://schemas.microsoft.com/office/powerpoint/2010/main" val="29006127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116B-9594-DBC9-CD16-F583725774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7D4FA93-14B2-1CCB-2184-AD5237D5CC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8251EE7-FCB6-E4F2-85E8-9C1720FAF50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Don’t </a:t>
            </a:r>
            <a:r>
              <a:rPr lang="en-GB" dirty="0" err="1">
                <a:solidFill>
                  <a:schemeClr val="tx1">
                    <a:lumMod val="75000"/>
                    <a:lumOff val="25000"/>
                  </a:schemeClr>
                </a:solidFill>
              </a:rPr>
              <a:t>wanna</a:t>
            </a:r>
            <a:r>
              <a:rPr lang="en-GB" dirty="0">
                <a:solidFill>
                  <a:schemeClr val="tx1">
                    <a:lumMod val="75000"/>
                    <a:lumOff val="25000"/>
                  </a:schemeClr>
                </a:solidFill>
              </a:rPr>
              <a:t> do it anymore</a:t>
            </a:r>
          </a:p>
        </p:txBody>
      </p:sp>
      <p:sp>
        <p:nvSpPr>
          <p:cNvPr id="6" name="Content Placeholder 5">
            <a:extLst>
              <a:ext uri="{FF2B5EF4-FFF2-40B4-BE49-F238E27FC236}">
                <a16:creationId xmlns:a16="http://schemas.microsoft.com/office/drawing/2014/main" id="{FEE063B1-ACB6-64F2-D3D2-57F08A9EA480}"/>
              </a:ext>
            </a:extLst>
          </p:cNvPr>
          <p:cNvSpPr>
            <a:spLocks noGrp="1"/>
          </p:cNvSpPr>
          <p:nvPr>
            <p:ph idx="1"/>
          </p:nvPr>
        </p:nvSpPr>
        <p:spPr>
          <a:xfrm>
            <a:off x="838200" y="1690688"/>
            <a:ext cx="10397648" cy="4987162"/>
          </a:xfrm>
        </p:spPr>
        <p:txBody>
          <a:bodyPr>
            <a:normAutofit lnSpcReduction="10000"/>
          </a:bodyPr>
          <a:lstStyle/>
          <a:p>
            <a:r>
              <a:rPr lang="en-US" dirty="0">
                <a:solidFill>
                  <a:srgbClr val="E76321"/>
                </a:solidFill>
              </a:rPr>
              <a:t>Compliance </a:t>
            </a:r>
            <a:r>
              <a:rPr lang="en-US" dirty="0"/>
              <a:t>with the protocol is paramount. But many things can happen in a 6-month span:</a:t>
            </a:r>
          </a:p>
          <a:p>
            <a:pPr lvl="1"/>
            <a:r>
              <a:rPr lang="en-US" dirty="0"/>
              <a:t>Participants can decide to not take any medication, or less of it (1 injection instead of 2)</a:t>
            </a:r>
          </a:p>
          <a:p>
            <a:pPr lvl="1"/>
            <a:r>
              <a:rPr lang="en-US" dirty="0"/>
              <a:t>Participants can involuntarily stop taking the treatment: random life problems, side effects of the drug…</a:t>
            </a:r>
          </a:p>
          <a:p>
            <a:pPr lvl="1"/>
            <a:r>
              <a:rPr lang="en-US" dirty="0"/>
              <a:t>Or… die</a:t>
            </a:r>
          </a:p>
          <a:p>
            <a:r>
              <a:rPr lang="en-US" dirty="0"/>
              <a:t>So… treatment is </a:t>
            </a:r>
            <a:r>
              <a:rPr lang="en-US" dirty="0">
                <a:solidFill>
                  <a:srgbClr val="E76321"/>
                </a:solidFill>
              </a:rPr>
              <a:t>not the same </a:t>
            </a:r>
            <a:r>
              <a:rPr lang="en-US" dirty="0"/>
              <a:t>among everyone!</a:t>
            </a:r>
          </a:p>
          <a:p>
            <a:r>
              <a:rPr lang="en-US" dirty="0"/>
              <a:t>Analyses can be made on:</a:t>
            </a:r>
          </a:p>
          <a:p>
            <a:pPr lvl="1"/>
            <a:r>
              <a:rPr lang="en-US" dirty="0"/>
              <a:t>The fully compliant subset. May be biased, since the selection is not random!</a:t>
            </a:r>
          </a:p>
          <a:p>
            <a:pPr lvl="1"/>
            <a:r>
              <a:rPr lang="en-US" dirty="0"/>
              <a:t>Everybody (an “intention-to-treat” analysis). Here, you also include the effect of non-compliance on the outcome, through the treatment variable.</a:t>
            </a:r>
          </a:p>
          <a:p>
            <a:pPr marL="0" indent="0">
              <a:buNone/>
            </a:pPr>
            <a:endParaRPr lang="en-US" dirty="0"/>
          </a:p>
          <a:p>
            <a:pPr lvl="1"/>
            <a:endParaRPr lang="en-US" dirty="0"/>
          </a:p>
          <a:p>
            <a:pPr lvl="1"/>
            <a:endParaRPr lang="en-US" dirty="0"/>
          </a:p>
        </p:txBody>
      </p:sp>
      <p:sp>
        <p:nvSpPr>
          <p:cNvPr id="2" name="Espace réservé du numéro de diapositive 1">
            <a:extLst>
              <a:ext uri="{FF2B5EF4-FFF2-40B4-BE49-F238E27FC236}">
                <a16:creationId xmlns:a16="http://schemas.microsoft.com/office/drawing/2014/main" id="{0FC52B43-2226-0DC3-A89F-0BD1F8CCCE28}"/>
              </a:ext>
            </a:extLst>
          </p:cNvPr>
          <p:cNvSpPr>
            <a:spLocks noGrp="1"/>
          </p:cNvSpPr>
          <p:nvPr>
            <p:ph type="sldNum" sz="quarter" idx="12"/>
          </p:nvPr>
        </p:nvSpPr>
        <p:spPr/>
        <p:txBody>
          <a:bodyPr/>
          <a:lstStyle/>
          <a:p>
            <a:fld id="{6F3806FF-9E51-4331-BB90-F49EFA1FA4FC}" type="slidenum">
              <a:rPr lang="fr-FR" smtClean="0"/>
              <a:t>94</a:t>
            </a:fld>
            <a:endParaRPr lang="fr-FR"/>
          </a:p>
        </p:txBody>
      </p:sp>
      <p:sp>
        <p:nvSpPr>
          <p:cNvPr id="10" name="Ellipse 9">
            <a:extLst>
              <a:ext uri="{FF2B5EF4-FFF2-40B4-BE49-F238E27FC236}">
                <a16:creationId xmlns:a16="http://schemas.microsoft.com/office/drawing/2014/main" id="{000E2BB6-AF41-FD68-687F-947E4233723C}"/>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3</a:t>
            </a:r>
          </a:p>
        </p:txBody>
      </p:sp>
      <p:pic>
        <p:nvPicPr>
          <p:cNvPr id="9" name="Picture 8" descr="Businessman pointing up">
            <a:extLst>
              <a:ext uri="{FF2B5EF4-FFF2-40B4-BE49-F238E27FC236}">
                <a16:creationId xmlns:a16="http://schemas.microsoft.com/office/drawing/2014/main" id="{34257910-D439-5967-FC5C-C115550ADC2D}"/>
              </a:ext>
            </a:extLst>
          </p:cNvPr>
          <p:cNvPicPr>
            <a:picLocks noChangeAspect="1"/>
          </p:cNvPicPr>
          <p:nvPr/>
        </p:nvPicPr>
        <p:blipFill>
          <a:blip r:embed="rId4">
            <a:extLst>
              <a:ext uri="{28A0092B-C50C-407E-A947-70E740481C1C}">
                <a14:useLocalDpi xmlns:a14="http://schemas.microsoft.com/office/drawing/2010/main" val="0"/>
              </a:ext>
            </a:extLst>
          </a:blip>
          <a:srcRect l="36357" r="12136" b="75347"/>
          <a:stretch/>
        </p:blipFill>
        <p:spPr>
          <a:xfrm rot="1029637">
            <a:off x="8907764" y="309140"/>
            <a:ext cx="1059012" cy="1223793"/>
          </a:xfrm>
          <a:prstGeom prst="rect">
            <a:avLst/>
          </a:prstGeom>
        </p:spPr>
      </p:pic>
    </p:spTree>
    <p:extLst>
      <p:ext uri="{BB962C8B-B14F-4D97-AF65-F5344CB8AC3E}">
        <p14:creationId xmlns:p14="http://schemas.microsoft.com/office/powerpoint/2010/main" val="1535480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0E0C1-C848-3D42-1BF0-47AAA9D469B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24FDAFF-5C8B-50EA-8794-7DB5E7DF577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CFB794C-9174-3FBE-2CB2-C4CAA39E9B20}"/>
              </a:ext>
            </a:extLst>
          </p:cNvPr>
          <p:cNvSpPr>
            <a:spLocks noGrp="1"/>
          </p:cNvSpPr>
          <p:nvPr>
            <p:ph type="title"/>
          </p:nvPr>
        </p:nvSpPr>
        <p:spPr>
          <a:xfrm>
            <a:off x="838200" y="365125"/>
            <a:ext cx="10515600" cy="1325563"/>
          </a:xfrm>
        </p:spPr>
        <p:txBody>
          <a:bodyPr/>
          <a:lstStyle/>
          <a:p>
            <a:r>
              <a:rPr lang="en-GB" dirty="0">
                <a:solidFill>
                  <a:srgbClr val="1891C3"/>
                </a:solidFill>
              </a:rPr>
              <a:t>Measurement errors</a:t>
            </a:r>
          </a:p>
        </p:txBody>
      </p:sp>
      <p:sp>
        <p:nvSpPr>
          <p:cNvPr id="6" name="Content Placeholder 5">
            <a:extLst>
              <a:ext uri="{FF2B5EF4-FFF2-40B4-BE49-F238E27FC236}">
                <a16:creationId xmlns:a16="http://schemas.microsoft.com/office/drawing/2014/main" id="{5285F302-0925-2EBD-2DAF-DA4CA5BB9B6F}"/>
              </a:ext>
            </a:extLst>
          </p:cNvPr>
          <p:cNvSpPr>
            <a:spLocks noGrp="1"/>
          </p:cNvSpPr>
          <p:nvPr>
            <p:ph idx="1"/>
          </p:nvPr>
        </p:nvSpPr>
        <p:spPr>
          <a:xfrm>
            <a:off x="838200" y="1934184"/>
            <a:ext cx="10397648" cy="4045084"/>
          </a:xfrm>
        </p:spPr>
        <p:txBody>
          <a:bodyPr>
            <a:normAutofit/>
          </a:bodyPr>
          <a:lstStyle/>
          <a:p>
            <a:r>
              <a:rPr lang="en-US" dirty="0"/>
              <a:t>Measurement error is a general term for incorrectly measured variables, Weisberg distinguishes two cases:</a:t>
            </a:r>
          </a:p>
          <a:p>
            <a:pPr lvl="1"/>
            <a:r>
              <a:rPr lang="en-US" dirty="0">
                <a:solidFill>
                  <a:srgbClr val="EB6E40"/>
                </a:solidFill>
              </a:rPr>
              <a:t>Exposure ascertainment</a:t>
            </a:r>
            <a:r>
              <a:rPr lang="en-US" dirty="0"/>
              <a:t>: distortion in the treatment variable, the one for which you want to know the effect on the outcome</a:t>
            </a:r>
            <a:endParaRPr lang="en-US" dirty="0">
              <a:solidFill>
                <a:srgbClr val="EB6E40"/>
              </a:solidFill>
            </a:endParaRPr>
          </a:p>
          <a:p>
            <a:pPr lvl="1"/>
            <a:r>
              <a:rPr lang="en-US" dirty="0">
                <a:solidFill>
                  <a:srgbClr val="EB6E40"/>
                </a:solidFill>
              </a:rPr>
              <a:t>Outcome measurement</a:t>
            </a:r>
            <a:r>
              <a:rPr lang="en-US" dirty="0"/>
              <a:t>: distortion in your dependent variable of interest, your outcome</a:t>
            </a:r>
          </a:p>
          <a:p>
            <a:endParaRPr lang="en-US" dirty="0"/>
          </a:p>
          <a:p>
            <a:r>
              <a:rPr lang="en-US" dirty="0"/>
              <a:t>We will see a few examples of situations where people may not respond correctly or transmit wrong data</a:t>
            </a:r>
          </a:p>
        </p:txBody>
      </p:sp>
      <p:sp>
        <p:nvSpPr>
          <p:cNvPr id="2" name="Espace réservé du numéro de diapositive 1">
            <a:extLst>
              <a:ext uri="{FF2B5EF4-FFF2-40B4-BE49-F238E27FC236}">
                <a16:creationId xmlns:a16="http://schemas.microsoft.com/office/drawing/2014/main" id="{EF4AEC83-C4A5-4CE4-B628-E67ED00AF837}"/>
              </a:ext>
            </a:extLst>
          </p:cNvPr>
          <p:cNvSpPr>
            <a:spLocks noGrp="1"/>
          </p:cNvSpPr>
          <p:nvPr>
            <p:ph type="sldNum" sz="quarter" idx="12"/>
          </p:nvPr>
        </p:nvSpPr>
        <p:spPr/>
        <p:txBody>
          <a:bodyPr/>
          <a:lstStyle/>
          <a:p>
            <a:fld id="{6F3806FF-9E51-4331-BB90-F49EFA1FA4FC}" type="slidenum">
              <a:rPr lang="fr-FR" smtClean="0"/>
              <a:t>95</a:t>
            </a:fld>
            <a:endParaRPr lang="fr-FR"/>
          </a:p>
        </p:txBody>
      </p:sp>
      <p:sp>
        <p:nvSpPr>
          <p:cNvPr id="10" name="Ellipse 9">
            <a:extLst>
              <a:ext uri="{FF2B5EF4-FFF2-40B4-BE49-F238E27FC236}">
                <a16:creationId xmlns:a16="http://schemas.microsoft.com/office/drawing/2014/main" id="{2A39DD3B-C060-35F6-1080-000EE8B503C6}"/>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D204AE79-C308-5B23-7AB3-EEB8A98FFA5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
        <p:nvSpPr>
          <p:cNvPr id="7" name="Oval 2">
            <a:extLst>
              <a:ext uri="{FF2B5EF4-FFF2-40B4-BE49-F238E27FC236}">
                <a16:creationId xmlns:a16="http://schemas.microsoft.com/office/drawing/2014/main" id="{D8D71268-0C56-6D76-7083-6643C1908DF1}"/>
              </a:ext>
            </a:extLst>
          </p:cNvPr>
          <p:cNvSpPr/>
          <p:nvPr/>
        </p:nvSpPr>
        <p:spPr>
          <a:xfrm>
            <a:off x="659508" y="2827280"/>
            <a:ext cx="580460" cy="580460"/>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X</a:t>
            </a:r>
            <a:endParaRPr lang="en-GB" sz="3200" b="1" dirty="0">
              <a:solidFill>
                <a:srgbClr val="E76321"/>
              </a:solidFill>
              <a:latin typeface="Source Sans Pro" panose="020B0503030403020204" pitchFamily="34" charset="0"/>
              <a:ea typeface="Source Sans Pro" panose="020B0503030403020204" pitchFamily="34" charset="0"/>
            </a:endParaRPr>
          </a:p>
        </p:txBody>
      </p:sp>
      <p:sp>
        <p:nvSpPr>
          <p:cNvPr id="8" name="Oval 6">
            <a:extLst>
              <a:ext uri="{FF2B5EF4-FFF2-40B4-BE49-F238E27FC236}">
                <a16:creationId xmlns:a16="http://schemas.microsoft.com/office/drawing/2014/main" id="{BFBBB9EE-4E16-5EEE-9F7F-536F790D7514}"/>
              </a:ext>
            </a:extLst>
          </p:cNvPr>
          <p:cNvSpPr/>
          <p:nvPr/>
        </p:nvSpPr>
        <p:spPr>
          <a:xfrm>
            <a:off x="659508" y="3550462"/>
            <a:ext cx="593288" cy="593288"/>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Y</a:t>
            </a:r>
            <a:endParaRPr lang="en-GB" sz="3200" b="1" dirty="0">
              <a:solidFill>
                <a:srgbClr val="E7632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854328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12802-2594-10A2-CE1D-CAEFF183806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EA45F25-FCAF-8ADA-0C42-95B94850A86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0F23A0B-B1AC-F561-7BEB-7E525BFE23BE}"/>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Recall bias and social pressure</a:t>
            </a:r>
          </a:p>
        </p:txBody>
      </p:sp>
      <p:pic>
        <p:nvPicPr>
          <p:cNvPr id="8" name="Image 7" descr="Une image contenant personne, habits, Visage humain, nourriture&#10;&#10;Description générée automatiquement">
            <a:extLst>
              <a:ext uri="{FF2B5EF4-FFF2-40B4-BE49-F238E27FC236}">
                <a16:creationId xmlns:a16="http://schemas.microsoft.com/office/drawing/2014/main" id="{822B496C-7EBB-FC90-6AD7-C8FACEE252E7}"/>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rot="890523">
            <a:off x="10533530" y="3126003"/>
            <a:ext cx="1404636" cy="2106955"/>
          </a:xfrm>
          <a:prstGeom prst="rect">
            <a:avLst/>
          </a:prstGeom>
        </p:spPr>
      </p:pic>
      <p:sp>
        <p:nvSpPr>
          <p:cNvPr id="6" name="Content Placeholder 5">
            <a:extLst>
              <a:ext uri="{FF2B5EF4-FFF2-40B4-BE49-F238E27FC236}">
                <a16:creationId xmlns:a16="http://schemas.microsoft.com/office/drawing/2014/main" id="{567A006D-3E5E-DB77-2B4C-FEE9336FA482}"/>
              </a:ext>
            </a:extLst>
          </p:cNvPr>
          <p:cNvSpPr>
            <a:spLocks noGrp="1"/>
          </p:cNvSpPr>
          <p:nvPr>
            <p:ph idx="1"/>
          </p:nvPr>
        </p:nvSpPr>
        <p:spPr>
          <a:xfrm>
            <a:off x="838200" y="1934184"/>
            <a:ext cx="10397648" cy="4923816"/>
          </a:xfrm>
        </p:spPr>
        <p:txBody>
          <a:bodyPr>
            <a:normAutofit/>
          </a:bodyPr>
          <a:lstStyle/>
          <a:p>
            <a:r>
              <a:rPr lang="en-US" dirty="0"/>
              <a:t>Never underestimate how people are likely to have problems </a:t>
            </a:r>
            <a:r>
              <a:rPr lang="en-US" dirty="0">
                <a:solidFill>
                  <a:srgbClr val="E76321"/>
                </a:solidFill>
              </a:rPr>
              <a:t>recalling things </a:t>
            </a:r>
            <a:r>
              <a:rPr lang="en-US" dirty="0"/>
              <a:t>(recall bias) and to be subject to </a:t>
            </a:r>
            <a:r>
              <a:rPr lang="en-US" dirty="0">
                <a:solidFill>
                  <a:srgbClr val="E76321"/>
                </a:solidFill>
              </a:rPr>
              <a:t>social pressure and expectations</a:t>
            </a:r>
          </a:p>
          <a:p>
            <a:r>
              <a:rPr lang="en-US" dirty="0"/>
              <a:t>Imagine I asked you how many times, in the last two months, you have been binge drinking (5+ drinks over a few hours) :</a:t>
            </a:r>
          </a:p>
          <a:p>
            <a:pPr lvl="1"/>
            <a:r>
              <a:rPr lang="en-US" dirty="0"/>
              <a:t>Depending on your alcohol consumption, you may not remember the</a:t>
            </a:r>
            <a:br>
              <a:rPr lang="en-US" dirty="0"/>
            </a:br>
            <a:r>
              <a:rPr lang="en-US" dirty="0"/>
              <a:t>true figure</a:t>
            </a:r>
          </a:p>
          <a:p>
            <a:pPr lvl="1"/>
            <a:r>
              <a:rPr lang="en-US" dirty="0"/>
              <a:t>Heavy drinkers may be likely to underreport their alcohol consumption due to social stigma</a:t>
            </a:r>
          </a:p>
          <a:p>
            <a:pPr lvl="1"/>
            <a:endParaRPr lang="en-US" dirty="0"/>
          </a:p>
        </p:txBody>
      </p:sp>
      <p:sp>
        <p:nvSpPr>
          <p:cNvPr id="2" name="Espace réservé du numéro de diapositive 1">
            <a:extLst>
              <a:ext uri="{FF2B5EF4-FFF2-40B4-BE49-F238E27FC236}">
                <a16:creationId xmlns:a16="http://schemas.microsoft.com/office/drawing/2014/main" id="{0B73A7E2-0398-1089-2816-A06EA67DF966}"/>
              </a:ext>
            </a:extLst>
          </p:cNvPr>
          <p:cNvSpPr>
            <a:spLocks noGrp="1"/>
          </p:cNvSpPr>
          <p:nvPr>
            <p:ph type="sldNum" sz="quarter" idx="12"/>
          </p:nvPr>
        </p:nvSpPr>
        <p:spPr/>
        <p:txBody>
          <a:bodyPr/>
          <a:lstStyle/>
          <a:p>
            <a:fld id="{6F3806FF-9E51-4331-BB90-F49EFA1FA4FC}" type="slidenum">
              <a:rPr lang="fr-FR" smtClean="0"/>
              <a:t>96</a:t>
            </a:fld>
            <a:endParaRPr lang="fr-FR"/>
          </a:p>
        </p:txBody>
      </p:sp>
      <p:sp>
        <p:nvSpPr>
          <p:cNvPr id="10" name="Ellipse 9">
            <a:extLst>
              <a:ext uri="{FF2B5EF4-FFF2-40B4-BE49-F238E27FC236}">
                <a16:creationId xmlns:a16="http://schemas.microsoft.com/office/drawing/2014/main" id="{86169B24-0AA4-E934-6F6A-6A90F405818A}"/>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A73DF977-7798-D437-2A5F-5D296C79526F}"/>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533808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47382-CDE3-37D8-7984-B1A67136155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D77BE05-257F-5CC9-0603-78ADBE51A5A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CE8C8EC-CC23-2026-97CE-6B3B9FC65C0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Desirability bias</a:t>
            </a:r>
          </a:p>
        </p:txBody>
      </p:sp>
      <p:sp>
        <p:nvSpPr>
          <p:cNvPr id="6" name="Content Placeholder 5">
            <a:extLst>
              <a:ext uri="{FF2B5EF4-FFF2-40B4-BE49-F238E27FC236}">
                <a16:creationId xmlns:a16="http://schemas.microsoft.com/office/drawing/2014/main" id="{D17B7194-1B7E-5E28-5723-04E5B886C1FD}"/>
              </a:ext>
            </a:extLst>
          </p:cNvPr>
          <p:cNvSpPr>
            <a:spLocks noGrp="1"/>
          </p:cNvSpPr>
          <p:nvPr>
            <p:ph idx="1"/>
          </p:nvPr>
        </p:nvSpPr>
        <p:spPr>
          <a:xfrm>
            <a:off x="838200" y="1934184"/>
            <a:ext cx="10397648" cy="4923816"/>
          </a:xfrm>
        </p:spPr>
        <p:txBody>
          <a:bodyPr>
            <a:normAutofit/>
          </a:bodyPr>
          <a:lstStyle/>
          <a:p>
            <a:r>
              <a:rPr lang="en-US" dirty="0"/>
              <a:t>Another similar example: in 2017, we asked nurses who got vaccinated against influenza how important was patients’ safety and collective protection in their vaccination decision, on a scale of 1 to 10</a:t>
            </a:r>
          </a:p>
          <a:p>
            <a:pPr lvl="1"/>
            <a:r>
              <a:rPr lang="en-US" dirty="0"/>
              <a:t>Average answers were around 9/10</a:t>
            </a:r>
          </a:p>
          <a:p>
            <a:r>
              <a:rPr lang="en-US" dirty="0"/>
              <a:t>You could argue it is their job, but it is possible they </a:t>
            </a:r>
            <a:r>
              <a:rPr lang="en-US" dirty="0">
                <a:solidFill>
                  <a:srgbClr val="E76321"/>
                </a:solidFill>
              </a:rPr>
              <a:t>feel expected </a:t>
            </a:r>
            <a:r>
              <a:rPr lang="en-US" dirty="0"/>
              <a:t>to give a high answer, as this is how we expect nurses to act</a:t>
            </a:r>
          </a:p>
          <a:p>
            <a:r>
              <a:rPr lang="en-US" dirty="0"/>
              <a:t>This is why, sometimes, </a:t>
            </a:r>
            <a:r>
              <a:rPr lang="en-US" dirty="0">
                <a:solidFill>
                  <a:srgbClr val="E76321"/>
                </a:solidFill>
              </a:rPr>
              <a:t>too direct questions </a:t>
            </a:r>
            <a:r>
              <a:rPr lang="en-US" dirty="0"/>
              <a:t>do not work</a:t>
            </a:r>
          </a:p>
          <a:p>
            <a:pPr lvl="1"/>
            <a:r>
              <a:rPr lang="en-US" dirty="0"/>
              <a:t>A better indicator on how nurses value patients’ health would be to ask multiple </a:t>
            </a:r>
            <a:r>
              <a:rPr lang="en-US" dirty="0" err="1"/>
              <a:t>behavioural</a:t>
            </a:r>
            <a:r>
              <a:rPr lang="en-US" dirty="0"/>
              <a:t> questions related to patients’ health and build a </a:t>
            </a:r>
            <a:r>
              <a:rPr lang="en-US" dirty="0">
                <a:solidFill>
                  <a:srgbClr val="E76321"/>
                </a:solidFill>
              </a:rPr>
              <a:t>latent variable</a:t>
            </a:r>
          </a:p>
        </p:txBody>
      </p:sp>
      <p:sp>
        <p:nvSpPr>
          <p:cNvPr id="2" name="Espace réservé du numéro de diapositive 1">
            <a:extLst>
              <a:ext uri="{FF2B5EF4-FFF2-40B4-BE49-F238E27FC236}">
                <a16:creationId xmlns:a16="http://schemas.microsoft.com/office/drawing/2014/main" id="{4D4047D8-DDE2-3928-DB56-A00350D37665}"/>
              </a:ext>
            </a:extLst>
          </p:cNvPr>
          <p:cNvSpPr>
            <a:spLocks noGrp="1"/>
          </p:cNvSpPr>
          <p:nvPr>
            <p:ph type="sldNum" sz="quarter" idx="12"/>
          </p:nvPr>
        </p:nvSpPr>
        <p:spPr/>
        <p:txBody>
          <a:bodyPr/>
          <a:lstStyle/>
          <a:p>
            <a:fld id="{6F3806FF-9E51-4331-BB90-F49EFA1FA4FC}" type="slidenum">
              <a:rPr lang="fr-FR" smtClean="0"/>
              <a:t>97</a:t>
            </a:fld>
            <a:endParaRPr lang="fr-FR"/>
          </a:p>
        </p:txBody>
      </p:sp>
      <p:sp>
        <p:nvSpPr>
          <p:cNvPr id="10" name="Ellipse 9">
            <a:extLst>
              <a:ext uri="{FF2B5EF4-FFF2-40B4-BE49-F238E27FC236}">
                <a16:creationId xmlns:a16="http://schemas.microsoft.com/office/drawing/2014/main" id="{EDF1A631-FF3A-AD52-B7D7-CBB1226BC9E0}"/>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70EABB47-9FAD-E51E-0594-7DD59BC1EE4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15722687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F73FE-EE32-236B-80DA-247CAB28FF2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0DED961-87B9-CDCE-A20E-3A81BB04726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528220A-DB0A-0511-AAA6-D9873A060866}"/>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Incentives</a:t>
            </a:r>
          </a:p>
        </p:txBody>
      </p:sp>
      <p:sp>
        <p:nvSpPr>
          <p:cNvPr id="6" name="Content Placeholder 5">
            <a:extLst>
              <a:ext uri="{FF2B5EF4-FFF2-40B4-BE49-F238E27FC236}">
                <a16:creationId xmlns:a16="http://schemas.microsoft.com/office/drawing/2014/main" id="{9DD95085-DCB6-41B1-00D9-44C0EC836734}"/>
              </a:ext>
            </a:extLst>
          </p:cNvPr>
          <p:cNvSpPr>
            <a:spLocks noGrp="1"/>
          </p:cNvSpPr>
          <p:nvPr>
            <p:ph idx="1"/>
          </p:nvPr>
        </p:nvSpPr>
        <p:spPr>
          <a:xfrm>
            <a:off x="838200" y="1934183"/>
            <a:ext cx="10397648" cy="4923817"/>
          </a:xfrm>
        </p:spPr>
        <p:txBody>
          <a:bodyPr>
            <a:normAutofit/>
          </a:bodyPr>
          <a:lstStyle/>
          <a:p>
            <a:r>
              <a:rPr lang="en-US" dirty="0"/>
              <a:t>Earlier in the class, I showed you a measurement error in severity variables reported by emergency services</a:t>
            </a:r>
          </a:p>
          <a:p>
            <a:endParaRPr lang="en-US" dirty="0"/>
          </a:p>
          <a:p>
            <a:pPr marL="0" indent="0">
              <a:buNone/>
            </a:pPr>
            <a:endParaRPr lang="en-US" dirty="0"/>
          </a:p>
          <a:p>
            <a:pPr marL="0" indent="0">
              <a:buNone/>
            </a:pPr>
            <a:endParaRPr lang="en-US" dirty="0"/>
          </a:p>
          <a:p>
            <a:endParaRPr lang="en-US" dirty="0"/>
          </a:p>
          <a:p>
            <a:r>
              <a:rPr lang="en-US" dirty="0"/>
              <a:t>If you wanted to measure the true effect of disease severity on length of stay in an emergency service, you could not:</a:t>
            </a:r>
          </a:p>
          <a:p>
            <a:pPr lvl="1"/>
            <a:r>
              <a:rPr lang="en-US" dirty="0"/>
              <a:t>Some services have a </a:t>
            </a:r>
            <a:r>
              <a:rPr lang="en-US" dirty="0">
                <a:solidFill>
                  <a:srgbClr val="E76321"/>
                </a:solidFill>
              </a:rPr>
              <a:t>financial incentive </a:t>
            </a:r>
            <a:r>
              <a:rPr lang="en-US" dirty="0"/>
              <a:t>to </a:t>
            </a:r>
            <a:r>
              <a:rPr lang="en-US" dirty="0">
                <a:solidFill>
                  <a:srgbClr val="E76321"/>
                </a:solidFill>
              </a:rPr>
              <a:t>overestimate</a:t>
            </a:r>
            <a:r>
              <a:rPr lang="en-US" dirty="0"/>
              <a:t> the severity of some patients’ diseases</a:t>
            </a:r>
          </a:p>
          <a:p>
            <a:pPr lvl="1"/>
            <a:r>
              <a:rPr lang="en-US" dirty="0"/>
              <a:t>The effect of severity on length of stay becomes </a:t>
            </a:r>
            <a:r>
              <a:rPr lang="en-US" dirty="0">
                <a:solidFill>
                  <a:srgbClr val="E76321"/>
                </a:solidFill>
              </a:rPr>
              <a:t>distorted</a:t>
            </a:r>
          </a:p>
        </p:txBody>
      </p:sp>
      <p:sp>
        <p:nvSpPr>
          <p:cNvPr id="2" name="Espace réservé du numéro de diapositive 1">
            <a:extLst>
              <a:ext uri="{FF2B5EF4-FFF2-40B4-BE49-F238E27FC236}">
                <a16:creationId xmlns:a16="http://schemas.microsoft.com/office/drawing/2014/main" id="{49F0995F-5066-E42A-258D-E3CA21946075}"/>
              </a:ext>
            </a:extLst>
          </p:cNvPr>
          <p:cNvSpPr>
            <a:spLocks noGrp="1"/>
          </p:cNvSpPr>
          <p:nvPr>
            <p:ph type="sldNum" sz="quarter" idx="12"/>
          </p:nvPr>
        </p:nvSpPr>
        <p:spPr/>
        <p:txBody>
          <a:bodyPr/>
          <a:lstStyle/>
          <a:p>
            <a:fld id="{6F3806FF-9E51-4331-BB90-F49EFA1FA4FC}" type="slidenum">
              <a:rPr lang="fr-FR" smtClean="0"/>
              <a:t>98</a:t>
            </a:fld>
            <a:endParaRPr lang="fr-FR"/>
          </a:p>
        </p:txBody>
      </p:sp>
      <p:sp>
        <p:nvSpPr>
          <p:cNvPr id="10" name="Ellipse 9">
            <a:extLst>
              <a:ext uri="{FF2B5EF4-FFF2-40B4-BE49-F238E27FC236}">
                <a16:creationId xmlns:a16="http://schemas.microsoft.com/office/drawing/2014/main" id="{C3B3DF09-7FDB-6151-8A98-82A3386AB49D}"/>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BDB423B6-77C4-6CFF-1FF3-C17CAA1800D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7" name="Picture 6" descr="A graph of different sizes and colors&#10;&#10;Description automatically generated">
            <a:extLst>
              <a:ext uri="{FF2B5EF4-FFF2-40B4-BE49-F238E27FC236}">
                <a16:creationId xmlns:a16="http://schemas.microsoft.com/office/drawing/2014/main" id="{CB9929FD-3B9E-CE29-E486-BDFBFF9BD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38" y="2761720"/>
            <a:ext cx="5003118" cy="2189342"/>
          </a:xfrm>
          <a:prstGeom prst="rect">
            <a:avLst/>
          </a:prstGeom>
        </p:spPr>
      </p:pic>
    </p:spTree>
    <p:extLst>
      <p:ext uri="{BB962C8B-B14F-4D97-AF65-F5344CB8AC3E}">
        <p14:creationId xmlns:p14="http://schemas.microsoft.com/office/powerpoint/2010/main" val="34218368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usinessman holding cup smiling">
            <a:extLst>
              <a:ext uri="{FF2B5EF4-FFF2-40B4-BE49-F238E27FC236}">
                <a16:creationId xmlns:a16="http://schemas.microsoft.com/office/drawing/2014/main" id="{D91FED4A-C0EB-4855-8400-5FE810039230}"/>
              </a:ext>
            </a:extLst>
          </p:cNvPr>
          <p:cNvPicPr>
            <a:picLocks noChangeAspect="1"/>
          </p:cNvPicPr>
          <p:nvPr/>
        </p:nvPicPr>
        <p:blipFill>
          <a:blip r:embed="rId3">
            <a:extLst>
              <a:ext uri="{28A0092B-C50C-407E-A947-70E740481C1C}">
                <a14:useLocalDpi xmlns:a14="http://schemas.microsoft.com/office/drawing/2010/main" val="0"/>
              </a:ext>
            </a:extLst>
          </a:blip>
          <a:srcRect l="23076" r="29486" b="82128"/>
          <a:stretch/>
        </p:blipFill>
        <p:spPr>
          <a:xfrm>
            <a:off x="8845686" y="2736715"/>
            <a:ext cx="584002" cy="596629"/>
          </a:xfrm>
          <a:prstGeom prst="rect">
            <a:avLst/>
          </a:prstGeom>
        </p:spPr>
      </p:pic>
      <p:pic>
        <p:nvPicPr>
          <p:cNvPr id="7" name="Picture 6" descr="Businessman smiling">
            <a:extLst>
              <a:ext uri="{FF2B5EF4-FFF2-40B4-BE49-F238E27FC236}">
                <a16:creationId xmlns:a16="http://schemas.microsoft.com/office/drawing/2014/main" id="{42DBD13A-B4EC-7AE2-9CA5-F334CC3ADE06}"/>
              </a:ext>
            </a:extLst>
          </p:cNvPr>
          <p:cNvPicPr>
            <a:picLocks noChangeAspect="1"/>
          </p:cNvPicPr>
          <p:nvPr/>
        </p:nvPicPr>
        <p:blipFill>
          <a:blip r:embed="rId4">
            <a:extLst>
              <a:ext uri="{28A0092B-C50C-407E-A947-70E740481C1C}">
                <a14:useLocalDpi xmlns:a14="http://schemas.microsoft.com/office/drawing/2010/main" val="0"/>
              </a:ext>
            </a:extLst>
          </a:blip>
          <a:srcRect l="26055" r="25300" b="82222"/>
          <a:stretch/>
        </p:blipFill>
        <p:spPr>
          <a:xfrm>
            <a:off x="7191984" y="1880680"/>
            <a:ext cx="660648" cy="643533"/>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Proxy reporting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r>
              <a:rPr lang="en-US" dirty="0"/>
              <a:t>A </a:t>
            </a:r>
            <a:r>
              <a:rPr lang="en-US" dirty="0">
                <a:solidFill>
                  <a:srgbClr val="E76321"/>
                </a:solidFill>
              </a:rPr>
              <a:t>proxy </a:t>
            </a:r>
            <a:r>
              <a:rPr lang="en-US" dirty="0"/>
              <a:t>is an intermediary, a substitute </a:t>
            </a:r>
          </a:p>
          <a:p>
            <a:r>
              <a:rPr lang="en-US" dirty="0"/>
              <a:t>Let’s say you want to gather data about Roger, but you can’t ask him directly (he is not there, He is sick…)</a:t>
            </a:r>
          </a:p>
          <a:p>
            <a:pPr lvl="1"/>
            <a:r>
              <a:rPr lang="en-US" dirty="0"/>
              <a:t>Solution: look for a secondary source, like his roommate Alain, or his mother </a:t>
            </a:r>
            <a:r>
              <a:rPr lang="en-US" dirty="0" err="1"/>
              <a:t>Solène</a:t>
            </a:r>
            <a:endParaRPr lang="en-US" dirty="0"/>
          </a:p>
          <a:p>
            <a:pPr lvl="1"/>
            <a:endParaRPr lang="en-US" dirty="0"/>
          </a:p>
          <a:p>
            <a:r>
              <a:rPr lang="en-US" dirty="0">
                <a:solidFill>
                  <a:srgbClr val="E76321"/>
                </a:solidFill>
              </a:rPr>
              <a:t>Problem</a:t>
            </a:r>
            <a:r>
              <a:rPr lang="en-US" dirty="0"/>
              <a:t>: they might not know the “real value”… or might (un)consciously lie about it</a:t>
            </a:r>
          </a:p>
          <a:p>
            <a:r>
              <a:rPr lang="en-US" dirty="0"/>
              <a:t>You must include this proxy in your modelling (as a binary variable, for example)</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99</a:t>
            </a:fld>
            <a:endParaRPr lang="fr-FR"/>
          </a:p>
        </p:txBody>
      </p:sp>
      <p:sp>
        <p:nvSpPr>
          <p:cNvPr id="8" name="Ellipse 7">
            <a:extLst>
              <a:ext uri="{FF2B5EF4-FFF2-40B4-BE49-F238E27FC236}">
                <a16:creationId xmlns:a16="http://schemas.microsoft.com/office/drawing/2014/main" id="{B174E996-7D6B-920B-F659-2308E332B562}"/>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9" name="Ellipse 8">
            <a:extLst>
              <a:ext uri="{FF2B5EF4-FFF2-40B4-BE49-F238E27FC236}">
                <a16:creationId xmlns:a16="http://schemas.microsoft.com/office/drawing/2014/main" id="{F81EF6B9-A644-FBB5-A90E-D339849A010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12" name="Image 6" descr="Une femme âgée qui a le pouce levé">
            <a:extLst>
              <a:ext uri="{FF2B5EF4-FFF2-40B4-BE49-F238E27FC236}">
                <a16:creationId xmlns:a16="http://schemas.microsoft.com/office/drawing/2014/main" id="{6C9759B2-DFC2-1C58-EE16-24AE50005990}"/>
              </a:ext>
            </a:extLst>
          </p:cNvPr>
          <p:cNvPicPr>
            <a:picLocks noChangeAspect="1"/>
          </p:cNvPicPr>
          <p:nvPr/>
        </p:nvPicPr>
        <p:blipFill>
          <a:blip r:embed="rId6">
            <a:alphaModFix/>
            <a:extLst>
              <a:ext uri="{28A0092B-C50C-407E-A947-70E740481C1C}">
                <a14:useLocalDpi xmlns:a14="http://schemas.microsoft.com/office/drawing/2010/main" val="0"/>
              </a:ext>
            </a:extLst>
          </a:blip>
          <a:srcRect l="41868" r="10820" b="80693"/>
          <a:stretch/>
        </p:blipFill>
        <p:spPr>
          <a:xfrm rot="10800000">
            <a:off x="2699570" y="3965877"/>
            <a:ext cx="640260" cy="606758"/>
          </a:xfrm>
          <a:prstGeom prst="rect">
            <a:avLst/>
          </a:prstGeom>
        </p:spPr>
      </p:pic>
    </p:spTree>
    <p:extLst>
      <p:ext uri="{BB962C8B-B14F-4D97-AF65-F5344CB8AC3E}">
        <p14:creationId xmlns:p14="http://schemas.microsoft.com/office/powerpoint/2010/main" val="4266892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7742</TotalTime>
  <Words>12832</Words>
  <Application>Microsoft Office PowerPoint</Application>
  <PresentationFormat>Widescreen</PresentationFormat>
  <Paragraphs>1445</Paragraphs>
  <Slides>141</Slides>
  <Notes>117</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141</vt:i4>
      </vt:variant>
    </vt:vector>
  </HeadingPairs>
  <TitlesOfParts>
    <vt:vector size="151" baseType="lpstr">
      <vt:lpstr>Georgia Pro</vt:lpstr>
      <vt:lpstr>Wingdings</vt:lpstr>
      <vt:lpstr>Arial</vt:lpstr>
      <vt:lpstr>Source Sans Pro</vt:lpstr>
      <vt:lpstr>Esteban</vt:lpstr>
      <vt:lpstr>Fira Code</vt:lpstr>
      <vt:lpstr>Aptos</vt:lpstr>
      <vt:lpstr>Cambria Math</vt:lpstr>
      <vt:lpstr>Montserrat</vt:lpstr>
      <vt:lpstr>Office Theme</vt:lpstr>
      <vt:lpstr>Cleaning bad data</vt:lpstr>
      <vt:lpstr>PowerPoint Presentation</vt:lpstr>
      <vt:lpstr>PowerPoint Presentation</vt:lpstr>
      <vt:lpstr>PowerPoint Presentation</vt:lpstr>
      <vt:lpstr>Data collection</vt:lpstr>
      <vt:lpstr>Data collection</vt:lpstr>
      <vt:lpstr>Data collection</vt:lpstr>
      <vt:lpstr>Just got my data…</vt:lpstr>
      <vt:lpstr>... bad</vt:lpstr>
      <vt:lpstr>... bad</vt:lpstr>
      <vt:lpstr>Why should you care? (1)</vt:lpstr>
      <vt:lpstr>Why should you care? (2)</vt:lpstr>
      <vt:lpstr>Realities of the job</vt:lpstr>
      <vt:lpstr>Before continuing…</vt:lpstr>
      <vt:lpstr>Technical definitions of bad data</vt:lpstr>
      <vt:lpstr>Help, R doesn’t get my data (1)</vt:lpstr>
      <vt:lpstr>Help, R doesn’t get my data (2)</vt:lpstr>
      <vt:lpstr>Bad tables to good ones</vt:lpstr>
      <vt:lpstr>Other non-tabular formats</vt:lpstr>
      <vt:lpstr>Technical definitions of bad data</vt:lpstr>
      <vt:lpstr>Invalid data</vt:lpstr>
      <vt:lpstr>Invalid data: checks (1)</vt:lpstr>
      <vt:lpstr>Invalid data: the checks (2)</vt:lpstr>
      <vt:lpstr>Invalid data: how to manage?</vt:lpstr>
      <vt:lpstr>Technical definitions of bad data</vt:lpstr>
      <vt:lpstr>Missing?</vt:lpstr>
      <vt:lpstr>But why is it missing?</vt:lpstr>
      <vt:lpstr>What do I do?</vt:lpstr>
      <vt:lpstr>Mechanisms and patterns in missing data</vt:lpstr>
      <vt:lpstr>Patterns in missing data</vt:lpstr>
      <vt:lpstr>Patterns in missing data</vt:lpstr>
      <vt:lpstr>Patterns in missing data</vt:lpstr>
      <vt:lpstr>Patterns in missing data</vt:lpstr>
      <vt:lpstr>Patterns in missing data</vt:lpstr>
      <vt:lpstr>Patterns in missing data</vt:lpstr>
      <vt:lpstr>Patterns in missing data</vt:lpstr>
      <vt:lpstr>Quick explanation of latent variables</vt:lpstr>
      <vt:lpstr>Mechanisms in missing data (1)</vt:lpstr>
      <vt:lpstr>Mechanisms in missing data (2)</vt:lpstr>
      <vt:lpstr>Mechanisms in missing data (3)</vt:lpstr>
      <vt:lpstr>Meaning in missing data</vt:lpstr>
      <vt:lpstr>Solutions to missing data</vt:lpstr>
      <vt:lpstr>Deletion</vt:lpstr>
      <vt:lpstr>Simple imputation (1)</vt:lpstr>
      <vt:lpstr>Simple imputation (2)</vt:lpstr>
      <vt:lpstr>Simple imputation (3)</vt:lpstr>
      <vt:lpstr>Multiple imputation (1)</vt:lpstr>
      <vt:lpstr>Multiple imputation (2)</vt:lpstr>
      <vt:lpstr>Limits of imputation (1)</vt:lpstr>
      <vt:lpstr>Limits of imputation (2)</vt:lpstr>
      <vt:lpstr>Technical definitions of bad data</vt:lpstr>
      <vt:lpstr>Outliers - Examples</vt:lpstr>
      <vt:lpstr>Outliers - Examples</vt:lpstr>
      <vt:lpstr>Outliers - Examples</vt:lpstr>
      <vt:lpstr>Outliers - Examples</vt:lpstr>
      <vt:lpstr>Outliers</vt:lpstr>
      <vt:lpstr>Outliers</vt:lpstr>
      <vt:lpstr>Finding outliers (1)</vt:lpstr>
      <vt:lpstr>Finding outliers (2)</vt:lpstr>
      <vt:lpstr>Finding outliers (3)</vt:lpstr>
      <vt:lpstr>Technical definitions of bad data</vt:lpstr>
      <vt:lpstr>Measurement errors: definition</vt:lpstr>
      <vt:lpstr>Measurement error: detecting from outside the data</vt:lpstr>
      <vt:lpstr>Measurement errors: why?</vt:lpstr>
      <vt:lpstr>Measurement errors: solving</vt:lpstr>
      <vt:lpstr>Measurement errors: examples</vt:lpstr>
      <vt:lpstr>Measurement errors: avoiding</vt:lpstr>
      <vt:lpstr>III. Biases, fairness</vt:lpstr>
      <vt:lpstr>PowerPoint Presentation</vt:lpstr>
      <vt:lpstr>Bias (1)</vt:lpstr>
      <vt:lpstr>Bias (2)</vt:lpstr>
      <vt:lpstr>The big picture: causality…</vt:lpstr>
      <vt:lpstr>Causal inference (1)</vt:lpstr>
      <vt:lpstr>Causal inference (2)</vt:lpstr>
      <vt:lpstr>Causal inference (3)</vt:lpstr>
      <vt:lpstr>Causal inference (4)</vt:lpstr>
      <vt:lpstr>Bias</vt:lpstr>
      <vt:lpstr>A Taxonomy of bias</vt:lpstr>
      <vt:lpstr>That one example with the plane</vt:lpstr>
      <vt:lpstr>What’s a sample?</vt:lpstr>
      <vt:lpstr>Sample selection bias</vt:lpstr>
      <vt:lpstr>An example through questionnaires</vt:lpstr>
      <vt:lpstr>PowerPoint Presentation</vt:lpstr>
      <vt:lpstr>Directed Acyclic Graph (DAG) time</vt:lpstr>
      <vt:lpstr>PowerPoint Presentation</vt:lpstr>
      <vt:lpstr>A word on colliding</vt:lpstr>
      <vt:lpstr>Ok so no discrimi—</vt:lpstr>
      <vt:lpstr>First regression: naïve</vt:lpstr>
      <vt:lpstr>Second regression: with occupation</vt:lpstr>
      <vt:lpstr>Full model</vt:lpstr>
      <vt:lpstr>Assignment bias</vt:lpstr>
      <vt:lpstr>Assignment bias</vt:lpstr>
      <vt:lpstr>Adherence</vt:lpstr>
      <vt:lpstr>Don’t wanna do it anymore</vt:lpstr>
      <vt:lpstr>Measurement errors</vt:lpstr>
      <vt:lpstr>Recall bias and social pressure</vt:lpstr>
      <vt:lpstr>Desirability bias</vt:lpstr>
      <vt:lpstr>Incentives</vt:lpstr>
      <vt:lpstr>Proxy reporting</vt:lpstr>
      <vt:lpstr>The CARE study</vt:lpstr>
      <vt:lpstr>Proxy reporting: example</vt:lpstr>
      <vt:lpstr>Proxy reporting: example</vt:lpstr>
      <vt:lpstr>Solutions to bias</vt:lpstr>
      <vt:lpstr>Back to the drawing board</vt:lpstr>
      <vt:lpstr>Take it step by step (1)</vt:lpstr>
      <vt:lpstr>Take it step by step (2)</vt:lpstr>
      <vt:lpstr>Sample weighting</vt:lpstr>
      <vt:lpstr>Sample weighting</vt:lpstr>
      <vt:lpstr>Propensity score weighting</vt:lpstr>
      <vt:lpstr>Limits to weighting (1)</vt:lpstr>
      <vt:lpstr>Limits to weighting (2)</vt:lpstr>
      <vt:lpstr>Sensitivity analyses</vt:lpstr>
      <vt:lpstr>Example with vaccination delays</vt:lpstr>
      <vt:lpstr>Example with vaccination delays</vt:lpstr>
      <vt:lpstr>Recalculating indicators</vt:lpstr>
      <vt:lpstr>That proxy example again</vt:lpstr>
      <vt:lpstr>Other advanced methods</vt:lpstr>
      <vt:lpstr>Statistical inference? In 2024? lol</vt:lpstr>
      <vt:lpstr>Causality in predictive ML</vt:lpstr>
      <vt:lpstr>Rethinking true values</vt:lpstr>
      <vt:lpstr>Warning</vt:lpstr>
      <vt:lpstr>The state of fairness</vt:lpstr>
      <vt:lpstr>Ground truths and feedback loops</vt:lpstr>
      <vt:lpstr>Ground truths and feedback loops</vt:lpstr>
      <vt:lpstr>Toy example: hiring people (1)</vt:lpstr>
      <vt:lpstr>Toy example: hiring people (2)</vt:lpstr>
      <vt:lpstr>Toy example: hiring people (3)</vt:lpstr>
      <vt:lpstr>Toy example: hiring people (4)</vt:lpstr>
      <vt:lpstr>Toy example: hiring people (5)</vt:lpstr>
      <vt:lpstr>The state of society</vt:lpstr>
      <vt:lpstr>The state of society</vt:lpstr>
      <vt:lpstr>The state of society</vt:lpstr>
      <vt:lpstr>The COMPAS example</vt:lpstr>
      <vt:lpstr>PowerPoint Presentation</vt:lpstr>
      <vt:lpstr>So what’s fairness?</vt:lpstr>
      <vt:lpstr>Equality of opportunity</vt:lpstr>
      <vt:lpstr>And in statistics? (1)</vt:lpstr>
      <vt:lpstr>And in statistics? (2)</vt:lpstr>
      <vt:lpstr>Advocating for interpretability and causality in ML</vt:lpstr>
      <vt:lpstr>Read the book!</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 Scronias</dc:creator>
  <cp:lastModifiedBy>Dimitri Scronias</cp:lastModifiedBy>
  <cp:revision>243</cp:revision>
  <dcterms:created xsi:type="dcterms:W3CDTF">2024-07-27T21:19:28Z</dcterms:created>
  <dcterms:modified xsi:type="dcterms:W3CDTF">2025-10-05T22:41:22Z</dcterms:modified>
</cp:coreProperties>
</file>